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1"/>
  </p:sldMasterIdLst>
  <p:notesMasterIdLst>
    <p:notesMasterId r:id="rId32"/>
  </p:notesMasterIdLst>
  <p:handoutMasterIdLst>
    <p:handoutMasterId r:id="rId33"/>
  </p:handoutMasterIdLst>
  <p:sldIdLst>
    <p:sldId id="614" r:id="rId2"/>
    <p:sldId id="531" r:id="rId3"/>
    <p:sldId id="615" r:id="rId4"/>
    <p:sldId id="618" r:id="rId5"/>
    <p:sldId id="589" r:id="rId6"/>
    <p:sldId id="619" r:id="rId7"/>
    <p:sldId id="620" r:id="rId8"/>
    <p:sldId id="583" r:id="rId9"/>
    <p:sldId id="621" r:id="rId10"/>
    <p:sldId id="622" r:id="rId11"/>
    <p:sldId id="623" r:id="rId12"/>
    <p:sldId id="624" r:id="rId13"/>
    <p:sldId id="586" r:id="rId14"/>
    <p:sldId id="600" r:id="rId15"/>
    <p:sldId id="603" r:id="rId16"/>
    <p:sldId id="605" r:id="rId17"/>
    <p:sldId id="606" r:id="rId18"/>
    <p:sldId id="609" r:id="rId19"/>
    <p:sldId id="625" r:id="rId20"/>
    <p:sldId id="626" r:id="rId21"/>
    <p:sldId id="627" r:id="rId22"/>
    <p:sldId id="628" r:id="rId23"/>
    <p:sldId id="629" r:id="rId24"/>
    <p:sldId id="630" r:id="rId25"/>
    <p:sldId id="631" r:id="rId26"/>
    <p:sldId id="632" r:id="rId27"/>
    <p:sldId id="633" r:id="rId28"/>
    <p:sldId id="610" r:id="rId29"/>
    <p:sldId id="634" r:id="rId30"/>
    <p:sldId id="462" r:id="rId3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5FCFF"/>
    <a:srgbClr val="C7F5CA"/>
    <a:srgbClr val="BEF9FA"/>
    <a:srgbClr val="B9FAFD"/>
    <a:srgbClr val="C9F7F2"/>
    <a:srgbClr val="419DF1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466" autoAdjust="0"/>
    <p:restoredTop sz="86081" autoAdjust="0"/>
  </p:normalViewPr>
  <p:slideViewPr>
    <p:cSldViewPr>
      <p:cViewPr>
        <p:scale>
          <a:sx n="75" d="100"/>
          <a:sy n="75" d="100"/>
        </p:scale>
        <p:origin x="-2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81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88D2450-0302-4962-B3CE-E4FF19E1ECFD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9264565-E9F3-46A9-865D-2DE6B98F0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D63F1E4-703E-46B7-BB9B-446FF464B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smtClean="0"/>
              <a:t>	</a:t>
            </a:r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0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800" smtClean="0"/>
              <a:t>	</a:t>
            </a:r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DB78C-3220-4B8A-852E-9D778020F188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mtClean="0"/>
              <a:t>В рамках реализации программно-целевых принципов в 2015 году 98% расходов районного бюджета сформировано в рамках муниципальных программ Уинского муниципального района.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8089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9A9A6-1727-41AB-AF98-FB7A5DEC32B1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За счет средств бюджета района предлагается реализовать в 2015 году инвестиционный проект «Реконструкция здания школы по адресу: с.Уинское, ул.30 лет Победы, 2, под здание детского сада» с объемом финансирования 19 730,3 тыс. руб., в том числе  за счет средств местного бюджета 13006,9 тыс. руб.  и за счет субсидий из краевого бюджета на реализацию инвестиционных проектов муниципальных образований.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1863" y="739775"/>
            <a:ext cx="4938712" cy="3703638"/>
          </a:xfrm>
          <a:ln/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9" tIns="45715" rIns="91429" bIns="45715"/>
          <a:lstStyle/>
          <a:p>
            <a:pPr eaLnBrk="1" hangingPunct="1"/>
            <a:endParaRPr lang="ru-RU" smtClean="0"/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/>
          <a:lstStyle/>
          <a:p>
            <a:pPr algn="r"/>
            <a:fld id="{6E3F0D1D-EAB7-4DDB-B7E0-425EBBBE834B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/>
              <a:t>5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600" smtClean="0"/>
              <a:t>	</a:t>
            </a:r>
            <a:endParaRPr lang="ru-RU" sz="10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1301-B049-42BB-BE5E-8D9AA9844998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CF15-AE1B-441A-B77A-AE603FDB2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E6B6-F56C-4D43-9F3D-8E6F047B7A85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EEF7-7FCE-47A9-84C6-188EAFC86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B724-82EE-4D04-B8AA-397C7003BA76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AF6C-46F7-4966-8FC2-0FA603713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FB2E-B6F6-420A-B24E-6B2E4FB8961F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F412A-155F-4084-9E29-42D15CC7C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5CBAA-499A-4F58-B3CE-07512354973E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D759-613E-4B43-9252-DACDB90C4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9483-895D-46D3-8569-FFBD905A2C5E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7EC1-CC5D-40A6-BE0B-DCB0A5284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CF580-F1B3-4D78-92D2-65875FAB8AC5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BCE9-8A24-4F6A-8A0B-D9ABB8CE1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5CDC-D20F-4F56-A9FA-7C7DF7F7F82C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C49E-B371-4E1C-94EF-8E4CA5223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D5F35-7075-46BB-B001-144C82D26E07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2823-70B0-4B67-B74F-00BAB7A70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4225B-460F-4E73-80F1-23CBEAA8CC3F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19E9-72F8-418E-B328-446533D5B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16D-C7E9-4E03-B6E3-1252099C2D5B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0C53-9867-4B23-89CA-046F54D84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62A6-0D57-46EE-8F78-2DB67B0BECF5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8D236-2009-4AA5-8283-6367AE416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3CA3-6423-4081-A065-23A40476F1A9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6000-B45E-40C7-8916-89A890A69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fld id="{5B70CDDF-C411-4A48-8551-72F7CC69DF93}" type="datetime1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260CA85-FFAD-4032-8BD6-C8BCED658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9" r:id="rId2"/>
    <p:sldLayoutId id="2147483808" r:id="rId3"/>
    <p:sldLayoutId id="2147483807" r:id="rId4"/>
    <p:sldLayoutId id="2147483806" r:id="rId5"/>
    <p:sldLayoutId id="2147483805" r:id="rId6"/>
    <p:sldLayoutId id="2147483804" r:id="rId7"/>
    <p:sldLayoutId id="2147483803" r:id="rId8"/>
    <p:sldLayoutId id="2147483802" r:id="rId9"/>
    <p:sldLayoutId id="2147483801" r:id="rId10"/>
    <p:sldLayoutId id="2147483800" r:id="rId11"/>
    <p:sldLayoutId id="2147483799" r:id="rId12"/>
    <p:sldLayoutId id="2147483798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41A01-BCA7-48F5-8C79-73544F883E80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908050"/>
            <a:ext cx="8280400" cy="54737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4000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smtClean="0">
                <a:latin typeface="Times New Roman" pitchFamily="18" charset="0"/>
              </a:rPr>
              <a:t>Публичный бюджет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smtClean="0">
                <a:latin typeface="Times New Roman" pitchFamily="18" charset="0"/>
              </a:rPr>
              <a:t>Уинского муниципального района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smtClean="0">
                <a:latin typeface="Times New Roman" pitchFamily="18" charset="0"/>
              </a:rPr>
              <a:t>на 2015 год и на плановый период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smtClean="0">
                <a:latin typeface="Times New Roman" pitchFamily="18" charset="0"/>
              </a:rPr>
              <a:t>2016 и 2017 годов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smtClean="0">
                <a:latin typeface="Times New Roman" pitchFamily="18" charset="0"/>
              </a:rPr>
              <a:t>(бюджет для граждан)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smtClean="0">
              <a:latin typeface="Times New Roman" pitchFamily="18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35DD67C-559E-4656-B7CA-D1532A77913F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FD8C-2AFB-4C2B-8BED-C971AB76F7D7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Доходы бюджета Уинского района, тыс. руб.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95300" y="1892300"/>
          <a:ext cx="8140700" cy="3898900"/>
        </p:xfrm>
        <a:graphic>
          <a:graphicData uri="http://schemas.openxmlformats.org/presentationml/2006/ole">
            <p:oleObj spid="_x0000_s34819" r:id="rId4" imgW="8144962" imgH="3901778" progId="Excel.Chart.8">
              <p:embed/>
            </p:oleObj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714500" y="200025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378284,1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928938" y="2071688"/>
            <a:ext cx="107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296092,1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214813" y="2071688"/>
            <a:ext cx="1152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297191,5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429250" y="2071688"/>
            <a:ext cx="1081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282603,9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C8F54-DA04-4BFD-B258-34A5D12744A8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285750" y="785813"/>
            <a:ext cx="8229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Динамика налоговых и неналоговых доходов районного бюджета, млн. рублей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85750" y="2138363"/>
          <a:ext cx="8572500" cy="4140200"/>
        </p:xfrm>
        <a:graphic>
          <a:graphicData uri="http://schemas.openxmlformats.org/presentationml/2006/ole">
            <p:oleObj spid="_x0000_s36867" r:id="rId4" imgW="8571719" imgH="4139543" progId="Excel.Chart.8">
              <p:embed/>
            </p:oleObj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14438" y="200025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43,1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357438" y="200025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43,4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786188" y="200025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47,5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143500" y="20002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46,0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B657F-60BE-42BD-B3CE-F4E2F4C4D13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4100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855662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Структура собственных доходов бюджета Уинского района 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571500" y="1143000"/>
          <a:ext cx="8062913" cy="5473700"/>
        </p:xfrm>
        <a:graphic>
          <a:graphicData uri="http://schemas.openxmlformats.org/presentationml/2006/ole">
            <p:oleObj spid="_x0000_s4098" name="Worksheet" r:id="rId4" imgW="9077376" imgH="61626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53CAF-C23A-426C-92B7-164AFF3CBC5D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pPr algn="ctr"/>
            <a:endParaRPr lang="ru-RU" sz="3600" b="1" smtClean="0">
              <a:latin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</a:rPr>
              <a:t>Расходы бюджета Уинского района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82472-4190-4EB1-B559-689A6190DBF2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44034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>
              <a:solidFill>
                <a:srgbClr val="045C75"/>
              </a:solidFill>
              <a:latin typeface="Calibri" pitchFamily="34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4E2A0275-37FD-44BA-B0C3-AD2072375ECC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14</a:t>
            </a:fld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57188" y="214313"/>
            <a:ext cx="85502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Основные подходы к формированию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расходов бюджета на 2015-2017 годы</a:t>
            </a:r>
            <a:r>
              <a:rPr lang="ru-RU" sz="32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endParaRPr lang="ru-RU" sz="28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4037" name="Прямоугольник 8"/>
          <p:cNvSpPr>
            <a:spLocks noChangeArrowheads="1"/>
          </p:cNvSpPr>
          <p:nvPr/>
        </p:nvSpPr>
        <p:spPr bwMode="auto">
          <a:xfrm>
            <a:off x="684213" y="4005263"/>
            <a:ext cx="7775575" cy="101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доведение средней заработной платы до уровня, установленного правовыми актами администрации Уинского муниципального района («дорожными картами»)</a:t>
            </a:r>
          </a:p>
        </p:txBody>
      </p:sp>
      <p:sp>
        <p:nvSpPr>
          <p:cNvPr id="44038" name="Прямоугольник 8"/>
          <p:cNvSpPr>
            <a:spLocks noChangeArrowheads="1"/>
          </p:cNvSpPr>
          <p:nvPr/>
        </p:nvSpPr>
        <p:spPr bwMode="auto">
          <a:xfrm>
            <a:off x="611188" y="5229225"/>
            <a:ext cx="7775575" cy="711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материальные затраты по муниципальным учреждениям предусмотрены не в полном объеме</a:t>
            </a:r>
          </a:p>
        </p:txBody>
      </p:sp>
      <p:sp>
        <p:nvSpPr>
          <p:cNvPr id="44039" name="Прямоугольник 8"/>
          <p:cNvSpPr>
            <a:spLocks noChangeArrowheads="1"/>
          </p:cNvSpPr>
          <p:nvPr/>
        </p:nvSpPr>
        <p:spPr bwMode="auto">
          <a:xfrm>
            <a:off x="684213" y="2276475"/>
            <a:ext cx="7775575" cy="1625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формирование бюджетных параметров исходя из необходимости безусловного исполнения действующих расходных обязательств, в том числе с учетом их оптимизации и повышения эффективности использования финансовых ресурсов</a:t>
            </a:r>
          </a:p>
        </p:txBody>
      </p:sp>
      <p:sp>
        <p:nvSpPr>
          <p:cNvPr id="44040" name="Прямоугольник 8"/>
          <p:cNvSpPr>
            <a:spLocks noChangeArrowheads="1"/>
          </p:cNvSpPr>
          <p:nvPr/>
        </p:nvSpPr>
        <p:spPr bwMode="auto">
          <a:xfrm>
            <a:off x="642938" y="1714500"/>
            <a:ext cx="7775575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приоритет – действующие расходные обязательства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2015 году средняя заработная плата за счет средств районного бюджета по категориям работников составит:</a:t>
            </a: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142875" y="1571625"/>
            <a:ext cx="8786813" cy="500062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педагогических работников учреждений дополнительного образования детей (МБОУ ДОД «Дом детского творчества», МБОУ ДОД  «Уинская детская школа искусств», МКОУ ДОД ДЮСШЕ «ЮНИКС») – 21 977,00 рублей ;</a:t>
            </a:r>
          </a:p>
          <a:p>
            <a:pPr algn="just">
              <a:buFontTx/>
              <a:buChar char="-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работников учреждений культуры (МБУК «Уинский районный Дом культуры», МКУК «Уинский народный краеведческий музей имени  М.Е.Игошева», МКУК «Уинская межпоселенческая централизованная библиотечная система») – 20 989,00 рублей .</a:t>
            </a:r>
          </a:p>
          <a:p>
            <a:pPr algn="just">
              <a:buFontTx/>
              <a:buChar char="-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ABC23-1256-42B6-A323-97A6D0C658D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78C65-F891-49F2-A9B5-ADF029956CE6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>Структура расходов районного бюджета</a:t>
            </a:r>
          </a:p>
        </p:txBody>
      </p:sp>
      <p:graphicFrame>
        <p:nvGraphicFramePr>
          <p:cNvPr id="4813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42938" y="2357438"/>
          <a:ext cx="7264400" cy="4000500"/>
        </p:xfrm>
        <a:graphic>
          <a:graphicData uri="http://schemas.openxmlformats.org/presentationml/2006/ole">
            <p:oleObj spid="_x0000_s48131" r:id="rId4" imgW="7267062" imgH="3999323" progId="Excel.Chart.8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357688" y="2214563"/>
          <a:ext cx="4189412" cy="2298700"/>
        </p:xfrm>
        <a:graphic>
          <a:graphicData uri="http://schemas.openxmlformats.org/presentationml/2006/ole">
            <p:oleObj spid="_x0000_s48132" r:id="rId5" imgW="4188315" imgH="2298391" progId="Excel.Chart.8">
              <p:embed/>
            </p:oleObj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57250" y="1643063"/>
            <a:ext cx="3671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2014 год (уточненный)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572125" y="1643063"/>
            <a:ext cx="223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2015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12CA7-CFF1-4FA5-8C31-8B2B0CA01629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435975" cy="8636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 Структура расходов бюджета Уинского района на 2015 год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505193" name="Group 361"/>
          <p:cNvGraphicFramePr>
            <a:graphicFrameLocks noGrp="1"/>
          </p:cNvGraphicFramePr>
          <p:nvPr>
            <p:ph/>
          </p:nvPr>
        </p:nvGraphicFramePr>
        <p:xfrm>
          <a:off x="428625" y="1143000"/>
          <a:ext cx="8177213" cy="4737100"/>
        </p:xfrm>
        <a:graphic>
          <a:graphicData uri="http://schemas.openxmlformats.org/drawingml/2006/table">
            <a:tbl>
              <a:tblPr/>
              <a:tblGrid>
                <a:gridCol w="4593677"/>
                <a:gridCol w="1790547"/>
                <a:gridCol w="1793016"/>
              </a:tblGrid>
              <a:tr h="63660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Отрасль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84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расходы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28 340,7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17 014,8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11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188 739,7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16 194,3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19 985,2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59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Межбюджетные трансферты (без субвенций)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26 301,0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другие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1 054,7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297 980,4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ph idx="1"/>
          </p:nvPr>
        </p:nvGraphicFramePr>
        <p:xfrm>
          <a:off x="812800" y="1574800"/>
          <a:ext cx="7516813" cy="4495800"/>
        </p:xfrm>
        <a:graphic>
          <a:graphicData uri="http://schemas.openxmlformats.org/presentationml/2006/ole">
            <p:oleObj spid="_x0000_s6146" name="Worksheet" r:id="rId4" imgW="6210300" imgH="3714902" progId="Excel.Sheet.8">
              <p:embed/>
            </p:oleObj>
          </a:graphicData>
        </a:graphic>
      </p:graphicFrame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727CE-8103-41C8-BA7F-30109CE299BF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6148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2313"/>
          </a:xfrm>
        </p:spPr>
        <p:txBody>
          <a:bodyPr/>
          <a:lstStyle/>
          <a:p>
            <a:pPr algn="ctr"/>
            <a:r>
              <a:rPr lang="ru-RU" sz="2000" smtClean="0">
                <a:solidFill>
                  <a:schemeClr val="tx1"/>
                </a:solidFill>
                <a:latin typeface="Arial" charset="0"/>
              </a:rPr>
              <a:t>Дотации из районного фонда финансовой поддержки сельских поселений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6A65-C108-491E-953B-136F4D55419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1143000" y="1357313"/>
            <a:ext cx="69294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Перечень и объемы  финансирования муниципальных программ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Уинского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муниципального района на 2015 </a:t>
            </a:r>
            <a:endParaRPr lang="ru-RU" sz="3200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376988"/>
            <a:ext cx="762000" cy="365125"/>
          </a:xfrm>
        </p:spPr>
        <p:txBody>
          <a:bodyPr/>
          <a:lstStyle/>
          <a:p>
            <a:pPr>
              <a:defRPr/>
            </a:pPr>
            <a:fld id="{AC45C9DB-DDDC-4EA0-B520-150D185523B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900113" y="2060575"/>
            <a:ext cx="3455987" cy="3240088"/>
          </a:xfrm>
          <a:prstGeom prst="foldedCorner">
            <a:avLst>
              <a:gd name="adj" fmla="val 1249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внесен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администрацией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Уинского района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31 октября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2014 года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650" y="1052513"/>
            <a:ext cx="7993063" cy="503237"/>
          </a:xfrm>
          <a:prstGeom prst="rect">
            <a:avLst/>
          </a:prstGeom>
          <a:solidFill>
            <a:srgbClr val="C9F7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Бюджет района на 2015-2017 годы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572000" y="2060575"/>
            <a:ext cx="4103688" cy="3384550"/>
          </a:xfrm>
          <a:prstGeom prst="foldedCorner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утвержден Земским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Собранием Уинского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муниципального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района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(решение от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17.12.2014г. № 36)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692275" y="5445125"/>
            <a:ext cx="6264275" cy="1008063"/>
          </a:xfrm>
          <a:prstGeom prst="curvedUpArrow">
            <a:avLst>
              <a:gd name="adj1" fmla="val 124283"/>
              <a:gd name="adj2" fmla="val 2485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Диаграмма 13"/>
          <p:cNvGraphicFramePr>
            <a:graphicFrameLocks/>
          </p:cNvGraphicFramePr>
          <p:nvPr/>
        </p:nvGraphicFramePr>
        <p:xfrm>
          <a:off x="139700" y="1130300"/>
          <a:ext cx="8610600" cy="5080000"/>
        </p:xfrm>
        <a:graphic>
          <a:graphicData uri="http://schemas.openxmlformats.org/presentationml/2006/ole">
            <p:oleObj spid="_x0000_s69634" name="Диаграмма" r:id="rId4" imgW="8610600" imgH="5076749" progId="Excel.Sheet.8">
              <p:embed/>
            </p:oleObj>
          </a:graphicData>
        </a:graphic>
      </p:graphicFrame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9B368-56E9-4C01-8950-EF6C14C4291C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eaLnBrk="0" hangingPunct="0">
              <a:defRPr/>
            </a:pPr>
            <a:fld id="{55A97FED-DA94-421F-BBEC-B26D5A93285B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 eaLnBrk="0" hangingPunct="0">
                <a:defRPr/>
              </a:pPr>
              <a:t>20</a:t>
            </a:fld>
            <a:endParaRPr lang="ru-RU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428625" y="428625"/>
            <a:ext cx="82296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/>
              <a:t>Реализация муниципальных программ в 2015 году (7 программ)</a:t>
            </a:r>
            <a:endParaRPr lang="ru-RU" sz="2800"/>
          </a:p>
          <a:p>
            <a:pPr algn="ctr" eaLnBrk="0" hangingPunct="0"/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869D5-E401-4F10-BD41-91A39E517E30}" type="slidenum">
              <a:rPr lang="ru-RU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525609" name="Group 297"/>
          <p:cNvGraphicFramePr>
            <a:graphicFrameLocks noGrp="1"/>
          </p:cNvGraphicFramePr>
          <p:nvPr>
            <p:ph idx="1"/>
          </p:nvPr>
        </p:nvGraphicFramePr>
        <p:xfrm>
          <a:off x="571500" y="1285875"/>
          <a:ext cx="8215313" cy="4719638"/>
        </p:xfrm>
        <a:graphic>
          <a:graphicData uri="http://schemas.openxmlformats.org/drawingml/2006/table">
            <a:tbl>
              <a:tblPr/>
              <a:tblGrid>
                <a:gridCol w="288231"/>
                <a:gridCol w="3640858"/>
                <a:gridCol w="1143008"/>
                <a:gridCol w="1214446"/>
                <a:gridCol w="1071871"/>
                <a:gridCol w="857010"/>
              </a:tblGrid>
              <a:tr h="1112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подпрограммы 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федеральный, краевой бюджет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районный бюджет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«Развитие системы дошкольного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37 898 100,00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27 880 400,00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10 017 700,00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системы начального, основного, среднего общего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85 057 200,00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39 083 700,00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«Развитие системы воспитания и дополнительного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«Организация в каникулярное время, оздоровления и занятость детей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2 346 900,00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1 723 900,00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623 000,00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«Развитие физической культуры и спорта в образовательных учреждениях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«Развитие системы управления образования»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512 000,00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83 400,00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7 428 600,00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09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176 710 600,00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115 009 900,00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61 700 700,00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47" name="Прямоугольник 3"/>
          <p:cNvSpPr>
            <a:spLocks noChangeArrowheads="1"/>
          </p:cNvSpPr>
          <p:nvPr/>
        </p:nvSpPr>
        <p:spPr bwMode="auto">
          <a:xfrm>
            <a:off x="1214438" y="428625"/>
            <a:ext cx="7072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Муниципальная  программа Уинского муниципального района «Развитие системы образования в Уинском муниципальном районе на 2015-2017 годы»,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D26EC-B78C-46AB-A50E-B93F0B832744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1357313"/>
          <a:ext cx="8572500" cy="3894137"/>
        </p:xfrm>
        <a:graphic>
          <a:graphicData uri="http://schemas.openxmlformats.org/drawingml/2006/table">
            <a:tbl>
              <a:tblPr/>
              <a:tblGrid>
                <a:gridCol w="247257"/>
                <a:gridCol w="4110463"/>
                <a:gridCol w="1071570"/>
                <a:gridCol w="1164988"/>
                <a:gridCol w="1121028"/>
                <a:gridCol w="857255"/>
              </a:tblGrid>
              <a:tr h="500066">
                <a:tc>
                  <a:txBody>
                    <a:bodyPr/>
                    <a:lstStyle/>
                    <a:p>
                      <a:pPr algn="l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подпрограммы 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федеральный, краевой бюджет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районный бюджет 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9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"Комплексное обустройство сельских поселений объектами социальной и инженерной инфраструктуры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19 730 300,00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6 723 400,00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13 006 900,00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транспортной системы 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216 500,00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"Энергосбережение и повышение энергетической эффективности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800 000,00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800 000,00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муниципальной программы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217 314,00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980 000,00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236 214,00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34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36 964 114,00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6 724 500,00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30 003 400,00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236 214,00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782" name="Прямоугольник 4"/>
          <p:cNvSpPr>
            <a:spLocks noChangeArrowheads="1"/>
          </p:cNvSpPr>
          <p:nvPr/>
        </p:nvSpPr>
        <p:spPr bwMode="auto">
          <a:xfrm>
            <a:off x="1285875" y="285750"/>
            <a:ext cx="6929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Муниципальная  программа Уинского муниципального района "Устойчивое развитие сельских территорий   Уинского муниципального района на 2015-2017 годы», руб.</a:t>
            </a:r>
            <a:endParaRPr lang="ru-RU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FA533-E471-41AB-B951-618930489B0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1571625"/>
          <a:ext cx="8143875" cy="3159125"/>
        </p:xfrm>
        <a:graphic>
          <a:graphicData uri="http://schemas.openxmlformats.org/drawingml/2006/table">
            <a:tbl>
              <a:tblPr/>
              <a:tblGrid>
                <a:gridCol w="315425"/>
                <a:gridCol w="3613665"/>
                <a:gridCol w="1143008"/>
                <a:gridCol w="1071570"/>
                <a:gridCol w="1143009"/>
                <a:gridCol w="857256"/>
              </a:tblGrid>
              <a:tr h="642942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подпрограммы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федеральный, краевой бюджет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районный бюджет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реализации муниципальной программы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040 550,00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6 600,00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4 905 100,00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128 850,00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"Норативно-методическое обеспечение и организация бюджетного процесса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муниципальном районе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0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"Повышение финансовой устойчивости бюджетов сельских поселений, входящих в состав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муниципального 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26 301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26 301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61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31 541 550,00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6 600,00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31 406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128 850,00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798" name="Прямоугольник 4"/>
          <p:cNvSpPr>
            <a:spLocks noChangeArrowheads="1"/>
          </p:cNvSpPr>
          <p:nvPr/>
        </p:nvSpPr>
        <p:spPr bwMode="auto">
          <a:xfrm>
            <a:off x="857250" y="357188"/>
            <a:ext cx="7143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Муниципальная  программа Уинского муниципального района "Управление муниципальными финансами и муниципальным долгом Уинского муниципального района" на 2015-2017 годы, руб.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32C8-65E7-40CD-87A9-58456EC6240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643063"/>
          <a:ext cx="7858125" cy="3113087"/>
        </p:xfrm>
        <a:graphic>
          <a:graphicData uri="http://schemas.openxmlformats.org/drawingml/2006/table">
            <a:tbl>
              <a:tblPr/>
              <a:tblGrid>
                <a:gridCol w="214287"/>
                <a:gridCol w="3071834"/>
                <a:gridCol w="1214446"/>
                <a:gridCol w="1143008"/>
                <a:gridCol w="1285911"/>
                <a:gridCol w="928694"/>
              </a:tblGrid>
              <a:tr h="857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подпрограммы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федеральный, краевой бюджет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районный бюджет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сферы культуры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муниципальном районе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261 100,00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086 600,00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физической культуры и спорта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муниципальном районе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2 482 600,00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2 482 600,00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828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830 300,00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261 100,00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569 200,00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815" name="Прямоугольник 4"/>
          <p:cNvSpPr>
            <a:spLocks noChangeArrowheads="1"/>
          </p:cNvSpPr>
          <p:nvPr/>
        </p:nvSpPr>
        <p:spPr bwMode="auto">
          <a:xfrm>
            <a:off x="1000125" y="214313"/>
            <a:ext cx="7215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Муниципальная  программа Уинского муниципального района "Развитие культуры, молодежной политики, физической культуры и спорта в Уинском муниципальном районе"на 2015-2017 годы, руб.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1214438"/>
            <a:ext cx="46038" cy="633412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571500" y="2071688"/>
          <a:ext cx="8215313" cy="2919412"/>
        </p:xfrm>
        <a:graphic>
          <a:graphicData uri="http://schemas.openxmlformats.org/drawingml/2006/table">
            <a:tbl>
              <a:tblPr/>
              <a:tblGrid>
                <a:gridCol w="357191"/>
                <a:gridCol w="3571871"/>
                <a:gridCol w="1143008"/>
                <a:gridCol w="1214446"/>
                <a:gridCol w="1000161"/>
                <a:gridCol w="928664"/>
              </a:tblGrid>
              <a:tr h="92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подпрограммы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федеральный, краевой бюджет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районный бюджет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9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"Формирование общедоступной информационно-коммуникационной среды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562 500,00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7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муниципальной службы и организация деятельности органов местного самоуправления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17 666 930,0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2 660 300,00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15 001 500,0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5 130,00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18 229 430,0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2 660 300,0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15 564 000,0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5 130,00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FE523-E619-4D0F-B2EE-97575D8BD30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76840" name="Прямоугольник 6"/>
          <p:cNvSpPr>
            <a:spLocks noChangeArrowheads="1"/>
          </p:cNvSpPr>
          <p:nvPr/>
        </p:nvSpPr>
        <p:spPr bwMode="auto">
          <a:xfrm>
            <a:off x="1143000" y="357188"/>
            <a:ext cx="685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Муниципальная программа Уинского муниципального района "Развитие муниципального управления в Уинском муниципальном районе на 2015-2017 годы, руб.</a:t>
            </a:r>
          </a:p>
          <a:p>
            <a:pPr algn="ctr" eaLnBrk="0" fontAlgn="b" hangingPunct="0"/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2E31-787A-4EB3-9845-999E840A6A34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571625"/>
          <a:ext cx="7786687" cy="3314700"/>
        </p:xfrm>
        <a:graphic>
          <a:graphicData uri="http://schemas.openxmlformats.org/drawingml/2006/table">
            <a:tbl>
              <a:tblPr/>
              <a:tblGrid>
                <a:gridCol w="214287"/>
                <a:gridCol w="3571953"/>
                <a:gridCol w="1000079"/>
                <a:gridCol w="1214446"/>
                <a:gridCol w="1000132"/>
                <a:gridCol w="785871"/>
              </a:tblGrid>
              <a:tr h="475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подпрограммы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федеральный, краевой бюджет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районный бюджет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22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"Развитие сельского хозяйства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муниципального района на 2015-2017 годы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3 016 500,00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16 500,00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3 000 000,00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22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"Поддержка малого и среднего предпринимательства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Уинском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250 000,00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250 000,00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68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3 266 500,00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863" name="Прямоугольник 4"/>
          <p:cNvSpPr>
            <a:spLocks noChangeArrowheads="1"/>
          </p:cNvSpPr>
          <p:nvPr/>
        </p:nvSpPr>
        <p:spPr bwMode="auto">
          <a:xfrm>
            <a:off x="1214438" y="285750"/>
            <a:ext cx="7000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Муниципальная  программа Уинского муниципального района"Экономическое развитие   Уинского муниципального района на 2015-2017 годы», руб.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3A3F6-5C94-4354-84F1-287B9E106C20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2286000"/>
          <a:ext cx="8001000" cy="1514475"/>
        </p:xfrm>
        <a:graphic>
          <a:graphicData uri="http://schemas.openxmlformats.org/drawingml/2006/table">
            <a:tbl>
              <a:tblPr/>
              <a:tblGrid>
                <a:gridCol w="285752"/>
                <a:gridCol w="3429024"/>
                <a:gridCol w="1000103"/>
                <a:gridCol w="1214475"/>
                <a:gridCol w="1000132"/>
                <a:gridCol w="1071570"/>
              </a:tblGrid>
              <a:tr h="346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подпрограммы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федеральный, краевой бюджет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районный бюджет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59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83" marR="6383" marT="63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448 100,00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448 100,00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83" marR="6383" marT="63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873" name="Прямоугольник 4"/>
          <p:cNvSpPr>
            <a:spLocks noChangeArrowheads="1"/>
          </p:cNvSpPr>
          <p:nvPr/>
        </p:nvSpPr>
        <p:spPr bwMode="auto">
          <a:xfrm>
            <a:off x="1071563" y="285750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Муниципальная  программа Уинского муниципального района "Управление муниципальным имуществом на територии  Уинского муниципального района на 2015-2017 годы«, руб.</a:t>
            </a:r>
            <a:endParaRPr lang="ru-RU" b="1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средств дорожного фонда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961EC-0A0B-412F-B1C9-F10FED4428FB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graphicFrame>
        <p:nvGraphicFramePr>
          <p:cNvPr id="79875" name="Содержимое 7"/>
          <p:cNvGraphicFramePr>
            <a:graphicFrameLocks noGrp="1"/>
          </p:cNvGraphicFramePr>
          <p:nvPr>
            <p:ph idx="1"/>
          </p:nvPr>
        </p:nvGraphicFramePr>
        <p:xfrm>
          <a:off x="863600" y="1220788"/>
          <a:ext cx="7721600" cy="2865437"/>
        </p:xfrm>
        <a:graphic>
          <a:graphicData uri="http://schemas.openxmlformats.org/presentationml/2006/ole">
            <p:oleObj spid="_x0000_s79875" r:id="rId4" imgW="7718205" imgH="2865368" progId="Excel.Chart.8">
              <p:embed/>
            </p:oleObj>
          </a:graphicData>
        </a:graphic>
      </p:graphicFrame>
      <p:graphicFrame>
        <p:nvGraphicFramePr>
          <p:cNvPr id="79876" name="Диаграмма 8"/>
          <p:cNvGraphicFramePr>
            <a:graphicFrameLocks/>
          </p:cNvGraphicFramePr>
          <p:nvPr/>
        </p:nvGraphicFramePr>
        <p:xfrm>
          <a:off x="571500" y="3937000"/>
          <a:ext cx="4000500" cy="2298700"/>
        </p:xfrm>
        <a:graphic>
          <a:graphicData uri="http://schemas.openxmlformats.org/presentationml/2006/ole">
            <p:oleObj spid="_x0000_s79876" r:id="rId5" imgW="3999323" imgH="2298391" progId="Excel.Chart.8">
              <p:embed/>
            </p:oleObj>
          </a:graphicData>
        </a:graphic>
      </p:graphicFrame>
      <p:graphicFrame>
        <p:nvGraphicFramePr>
          <p:cNvPr id="79877" name="Диаграмма 9"/>
          <p:cNvGraphicFramePr>
            <a:graphicFrameLocks/>
          </p:cNvGraphicFramePr>
          <p:nvPr/>
        </p:nvGraphicFramePr>
        <p:xfrm>
          <a:off x="3571875" y="3752850"/>
          <a:ext cx="5219700" cy="3105150"/>
        </p:xfrm>
        <a:graphic>
          <a:graphicData uri="http://schemas.openxmlformats.org/presentationml/2006/ole">
            <p:oleObj spid="_x0000_s79877" r:id="rId6" imgW="5218628" imgH="3103133" progId="Excel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9F0D1-E2C8-4A8F-97E9-0AB9EC95F446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70660" name="Rectangle 4"/>
          <p:cNvSpPr>
            <a:spLocks noGrp="1"/>
          </p:cNvSpPr>
          <p:nvPr>
            <p:ph type="title"/>
          </p:nvPr>
        </p:nvSpPr>
        <p:spPr>
          <a:xfrm>
            <a:off x="539750" y="704850"/>
            <a:ext cx="8147050" cy="1355725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Инвестиционная программа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Инвестиционный проект: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«Реконструкция здания школы по адресу: с.Уинское,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ул.30 лет Победы, 2, под здание детского сада»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0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7065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71500" y="2433638"/>
          <a:ext cx="8369300" cy="3513137"/>
        </p:xfrm>
        <a:graphic>
          <a:graphicData uri="http://schemas.openxmlformats.org/presentationml/2006/ole">
            <p:oleObj spid="_x0000_s70658" name="Диаграмма" r:id="rId4" imgW="8601151" imgH="3610051" progId="Excel.Sheet.8">
              <p:embed/>
            </p:oleObj>
          </a:graphicData>
        </a:graphic>
      </p:graphicFrame>
      <p:sp>
        <p:nvSpPr>
          <p:cNvPr id="70661" name="AutoShape 9"/>
          <p:cNvSpPr>
            <a:spLocks/>
          </p:cNvSpPr>
          <p:nvPr/>
        </p:nvSpPr>
        <p:spPr bwMode="auto">
          <a:xfrm rot="-5400000">
            <a:off x="4712494" y="288132"/>
            <a:ext cx="433387" cy="4572000"/>
          </a:xfrm>
          <a:prstGeom prst="rightBrace">
            <a:avLst>
              <a:gd name="adj1" fmla="val 1232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70662" name="Text Box 12"/>
          <p:cNvSpPr txBox="1">
            <a:spLocks noChangeArrowheads="1"/>
          </p:cNvSpPr>
          <p:nvPr/>
        </p:nvSpPr>
        <p:spPr bwMode="auto">
          <a:xfrm rot="-5400000">
            <a:off x="8393113" y="3675062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600" b="1"/>
          </a:p>
        </p:txBody>
      </p:sp>
      <p:sp>
        <p:nvSpPr>
          <p:cNvPr id="70663" name="Text Box 13"/>
          <p:cNvSpPr txBox="1">
            <a:spLocks noChangeArrowheads="1"/>
          </p:cNvSpPr>
          <p:nvPr/>
        </p:nvSpPr>
        <p:spPr bwMode="auto">
          <a:xfrm>
            <a:off x="4429125" y="1928813"/>
            <a:ext cx="1071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600" b="1"/>
              <a:t>19 730,3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4"/>
          <p:cNvSpPr>
            <a:spLocks noGrp="1"/>
          </p:cNvSpPr>
          <p:nvPr>
            <p:ph idx="1"/>
          </p:nvPr>
        </p:nvSpPr>
        <p:spPr>
          <a:xfrm>
            <a:off x="428625" y="785813"/>
            <a:ext cx="8158163" cy="5318125"/>
          </a:xfrm>
        </p:spPr>
        <p:txBody>
          <a:bodyPr/>
          <a:lstStyle/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«Бюджет для граждан»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– это информационный сборник, который познакомит население района с основным финансовым документом – бюджетом </a:t>
            </a:r>
            <a:r>
              <a:rPr lang="ru-RU" sz="165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муниципального района на 2014 год и плановый период 2015 и 2016 годов, доходами и расходами бюджета, их структурой, объемами бюджетных ассигнований, направляемых на финансирование мероприятий в отраслях экономики района.</a:t>
            </a:r>
          </a:p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Бюджет муниципального образования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(местный бюджет)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местного самоуправления;</a:t>
            </a:r>
          </a:p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Доходы  бюджета </a:t>
            </a:r>
            <a:r>
              <a:rPr lang="ru-RU" sz="165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– поступающие в бюджет муниципального района денежные средства, за исключением средств, являющихся источниками финансирования дефицита бюджета </a:t>
            </a:r>
            <a:r>
              <a:rPr lang="ru-RU" sz="165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муниципального района;</a:t>
            </a:r>
          </a:p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65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– выплачиваемые из бюджета муниципального района денежные средства, за исключением средств, являющихся источниками финансирования дефицита бюджета района;</a:t>
            </a:r>
          </a:p>
          <a:p>
            <a:pPr algn="just"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Расходы бюджета направляются на выполнение полномочий органов местного самоуправления, установленных Федеральным законом от 06.10.2003 № 131-ФЗ «Об общих принципах организации местного самоуправления в Российской Федерации» </a:t>
            </a:r>
          </a:p>
          <a:p>
            <a:pPr>
              <a:defRPr/>
            </a:pPr>
            <a:endParaRPr lang="ru-RU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D992D-CC75-40A3-9864-22A9EF9CF65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9A8EE-5985-4A9D-8E97-7E08EB7AF1B0}" type="slidenum">
              <a:rPr lang="ru-RU"/>
              <a:pPr>
                <a:defRPr/>
              </a:pPr>
              <a:t>30</a:t>
            </a:fld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42938" y="928688"/>
            <a:ext cx="7581900" cy="55006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Контактная информация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«Бюджет для граждан»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подготовлен финансовым управлением администрации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dirty="0" err="1" smtClean="0">
                <a:latin typeface="Times New Roman" pitchFamily="18" charset="0"/>
              </a:rPr>
              <a:t>Уинского</a:t>
            </a:r>
            <a:r>
              <a:rPr lang="ru-RU" sz="2000" dirty="0" smtClean="0">
                <a:latin typeface="Times New Roman" pitchFamily="18" charset="0"/>
              </a:rPr>
              <a:t> муниципального района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Юридический адрес: 617520, </a:t>
            </a:r>
            <a:r>
              <a:rPr lang="ru-RU" sz="1800" dirty="0" err="1" smtClean="0">
                <a:latin typeface="Times New Roman" pitchFamily="18" charset="0"/>
              </a:rPr>
              <a:t>с.Уинское</a:t>
            </a:r>
            <a:r>
              <a:rPr lang="ru-RU" sz="1800" dirty="0" smtClean="0">
                <a:latin typeface="Times New Roman" pitchFamily="18" charset="0"/>
              </a:rPr>
              <a:t>, Пермский край, ул.Коммунистическая, д.1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Телефон, факс: (34259) 2-32-81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Адрес электронной почты: </a:t>
            </a:r>
            <a:r>
              <a:rPr lang="en-US" sz="1800" dirty="0" smtClean="0"/>
              <a:t>finuinsk@mail.ru</a:t>
            </a:r>
            <a:endParaRPr lang="ru-RU" sz="1800" dirty="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График работы финансового управления администрации </a:t>
            </a:r>
            <a:r>
              <a:rPr lang="ru-RU" sz="1800" dirty="0" err="1" smtClean="0">
                <a:latin typeface="Times New Roman" pitchFamily="18" charset="0"/>
              </a:rPr>
              <a:t>Уинского</a:t>
            </a:r>
            <a:r>
              <a:rPr lang="ru-RU" sz="1800" dirty="0" smtClean="0">
                <a:latin typeface="Times New Roman" pitchFamily="18" charset="0"/>
              </a:rPr>
              <a:t> муниципального района: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с понедельника по пятницу – с 9-00 до 17-12,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суббота, воскресение – выходные дни.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Обеденный перерыв – с 13-00 до 14-00.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84995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4C8F5F8C-FD0F-4631-B69E-36FCCA088EE3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30</a:t>
            </a:fld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376988"/>
            <a:ext cx="762000" cy="365125"/>
          </a:xfrm>
        </p:spPr>
        <p:txBody>
          <a:bodyPr/>
          <a:lstStyle/>
          <a:p>
            <a:pPr>
              <a:defRPr/>
            </a:pPr>
            <a:fld id="{565FE082-705A-4206-8EEC-1DB3C87DE182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900113" y="2060575"/>
            <a:ext cx="3455987" cy="3240088"/>
          </a:xfrm>
          <a:prstGeom prst="foldedCorner">
            <a:avLst>
              <a:gd name="adj" fmla="val 1249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Бюджет Уинского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муниципального района</a:t>
            </a:r>
          </a:p>
          <a:p>
            <a:pPr algn="ctr"/>
            <a:endParaRPr lang="ru-RU" sz="3200" b="1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5650" y="1052513"/>
            <a:ext cx="7993063" cy="503237"/>
          </a:xfrm>
          <a:prstGeom prst="rect">
            <a:avLst/>
          </a:prstGeom>
          <a:solidFill>
            <a:srgbClr val="C9F7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Бюджетная система Уинского муниципального района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572000" y="2060575"/>
            <a:ext cx="4103688" cy="3384550"/>
          </a:xfrm>
          <a:prstGeom prst="foldedCorner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Бюджеты Аспинского,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Воскресенского, Ломовского,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Нижнесыповского, Судинского,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Уинского, Чайкинского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сельских поселений</a:t>
            </a:r>
          </a:p>
        </p:txBody>
      </p:sp>
      <p:cxnSp>
        <p:nvCxnSpPr>
          <p:cNvPr id="22533" name="Прямая со стрелкой 7"/>
          <p:cNvCxnSpPr>
            <a:cxnSpLocks noChangeShapeType="1"/>
          </p:cNvCxnSpPr>
          <p:nvPr/>
        </p:nvCxnSpPr>
        <p:spPr bwMode="auto">
          <a:xfrm rot="10800000" flipV="1">
            <a:off x="2500313" y="1571625"/>
            <a:ext cx="500062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34" name="Прямая со стрелкой 9"/>
          <p:cNvCxnSpPr>
            <a:cxnSpLocks noChangeShapeType="1"/>
          </p:cNvCxnSpPr>
          <p:nvPr/>
        </p:nvCxnSpPr>
        <p:spPr bwMode="auto">
          <a:xfrm>
            <a:off x="5857875" y="1571625"/>
            <a:ext cx="714375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C68D3-24BB-4137-AE0C-ED828A390A01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1143000"/>
          </a:xfrm>
        </p:spPr>
        <p:txBody>
          <a:bodyPr lIns="91440" rIns="91440" bIns="45720" anchor="ctr"/>
          <a:lstStyle/>
          <a:p>
            <a:pPr algn="ctr"/>
            <a:r>
              <a:rPr lang="ru-RU" sz="3300" b="1" smtClean="0">
                <a:solidFill>
                  <a:srgbClr val="262673"/>
                </a:solidFill>
              </a:rPr>
              <a:t>Динамика инфляции в регионе </a:t>
            </a:r>
            <a:br>
              <a:rPr lang="ru-RU" sz="3300" b="1" smtClean="0">
                <a:solidFill>
                  <a:srgbClr val="262673"/>
                </a:solidFill>
              </a:rPr>
            </a:br>
            <a:r>
              <a:rPr lang="ru-RU" sz="3300" b="1" smtClean="0">
                <a:solidFill>
                  <a:srgbClr val="262673"/>
                </a:solidFill>
              </a:rPr>
              <a:t>(темп роста к предыдущему году)</a:t>
            </a:r>
          </a:p>
        </p:txBody>
      </p:sp>
      <p:graphicFrame>
        <p:nvGraphicFramePr>
          <p:cNvPr id="24579" name="Object 4"/>
          <p:cNvGraphicFramePr>
            <a:graphicFrameLocks noGrp="1"/>
          </p:cNvGraphicFramePr>
          <p:nvPr>
            <p:ph idx="4294967295"/>
          </p:nvPr>
        </p:nvGraphicFramePr>
        <p:xfrm>
          <a:off x="215900" y="1239838"/>
          <a:ext cx="8953500" cy="4645025"/>
        </p:xfrm>
        <a:graphic>
          <a:graphicData uri="http://schemas.openxmlformats.org/presentationml/2006/ole">
            <p:oleObj spid="_x0000_s24579" r:id="rId4" imgW="8955800" imgH="4645555" progId="Excel.Chart.8">
              <p:embed/>
            </p:oleObj>
          </a:graphicData>
        </a:graphic>
      </p:graphicFrame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6858000" y="48895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>
                <a:solidFill>
                  <a:srgbClr val="000000"/>
                </a:solidFill>
                <a:latin typeface="Georgia" pitchFamily="18" charset="0"/>
                <a:cs typeface="Arial" charset="0"/>
              </a:rPr>
              <a:t>прогноз</a:t>
            </a:r>
          </a:p>
        </p:txBody>
      </p:sp>
      <p:sp>
        <p:nvSpPr>
          <p:cNvPr id="6" name="Левая фигурная скобка 5"/>
          <p:cNvSpPr/>
          <p:nvPr/>
        </p:nvSpPr>
        <p:spPr>
          <a:xfrm rot="5400000" flipH="1">
            <a:off x="7124700" y="3924300"/>
            <a:ext cx="152400" cy="1905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63280-C3EA-44D6-BBB9-9AFE45427ECC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58163" cy="1512888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бюджета Уинского района на 2015 год, 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</p:txBody>
      </p:sp>
      <p:graphicFrame>
        <p:nvGraphicFramePr>
          <p:cNvPr id="535555" name="Group 3"/>
          <p:cNvGraphicFramePr>
            <a:graphicFrameLocks noGrp="1"/>
          </p:cNvGraphicFramePr>
          <p:nvPr>
            <p:ph idx="1"/>
          </p:nvPr>
        </p:nvGraphicFramePr>
        <p:xfrm>
          <a:off x="539750" y="1935163"/>
          <a:ext cx="8135938" cy="3673475"/>
        </p:xfrm>
        <a:graphic>
          <a:graphicData uri="http://schemas.openxmlformats.org/drawingml/2006/table">
            <a:tbl>
              <a:tblPr/>
              <a:tblGrid>
                <a:gridCol w="2051050"/>
                <a:gridCol w="1620838"/>
                <a:gridCol w="1457325"/>
                <a:gridCol w="1571625"/>
                <a:gridCol w="1435100"/>
              </a:tblGrid>
              <a:tr h="55721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 год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(уточненный)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 год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378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284,1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092,1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384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D0BF7-4612-4F5F-90C2-DC7B9E0CECDC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бюджета Уинского района на 2016-2017 годы, тыс. рублей</a:t>
            </a:r>
          </a:p>
        </p:txBody>
      </p:sp>
      <p:graphicFrame>
        <p:nvGraphicFramePr>
          <p:cNvPr id="537655" name="Group 55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713788" cy="3875087"/>
        </p:xfrm>
        <a:graphic>
          <a:graphicData uri="http://schemas.openxmlformats.org/drawingml/2006/table">
            <a:tbl>
              <a:tblPr/>
              <a:tblGrid>
                <a:gridCol w="2017713"/>
                <a:gridCol w="1223962"/>
                <a:gridCol w="1295400"/>
                <a:gridCol w="792163"/>
                <a:gridCol w="1223962"/>
                <a:gridCol w="1335088"/>
                <a:gridCol w="825500"/>
              </a:tblGrid>
              <a:tr h="4857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 от 2015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 от 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297 191,5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+1099,4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282 603,9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-14587,6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297 191,5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-788,9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282 603,9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-14 587,6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345A3-E76C-4981-8BC3-75C53B7EF24E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 algn="ctr"/>
            <a:endParaRPr lang="ru-RU" sz="3600" b="1" smtClean="0">
              <a:latin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</a:rPr>
              <a:t>Доходы бюджета Уинского района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EAB3E-627B-46E5-8495-E3C94236F2B3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32770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>
              <a:solidFill>
                <a:srgbClr val="045C75"/>
              </a:solidFill>
              <a:latin typeface="Calibri" pitchFamily="34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9D20FB39-71F2-4455-AE15-D6420D29ECD0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9</a:t>
            </a:fld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95288" y="333375"/>
            <a:ext cx="855027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Особенности формирования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бюджета на 2015-2017 годы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2773" name="Прямоугольник 12"/>
          <p:cNvSpPr>
            <a:spLocks noChangeArrowheads="1"/>
          </p:cNvSpPr>
          <p:nvPr/>
        </p:nvSpPr>
        <p:spPr bwMode="auto">
          <a:xfrm>
            <a:off x="1000125" y="2500313"/>
            <a:ext cx="7243763" cy="1323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>
                <a:latin typeface="Times New Roman" pitchFamily="18" charset="0"/>
              </a:rPr>
              <a:t>изменения дифференцированных  нормативов по акцизам на нефтепродукты в бюджеты муниципальных образований, рассчитанных  исходя из протяженности автомобильных дорог, находящихся в собственности муниципальных   образований с 1 января 2015 года</a:t>
            </a:r>
            <a:r>
              <a:rPr lang="ru-RU" sz="2000"/>
              <a:t> </a:t>
            </a:r>
          </a:p>
        </p:txBody>
      </p:sp>
      <p:sp>
        <p:nvSpPr>
          <p:cNvPr id="32774" name="Прямоугольник 12"/>
          <p:cNvSpPr>
            <a:spLocks noChangeArrowheads="1"/>
          </p:cNvSpPr>
          <p:nvPr/>
        </p:nvSpPr>
        <p:spPr bwMode="auto">
          <a:xfrm>
            <a:off x="1000125" y="4143375"/>
            <a:ext cx="7243763" cy="830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>
                <a:latin typeface="Times New Roman" pitchFamily="18" charset="0"/>
              </a:rPr>
              <a:t>увеличение норматива зачисления платы за негативное воздействие на окружающую среду с 40 % до 55 % с 1 января 2016 года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ток">
  <a:themeElements>
    <a:clrScheme name="Поток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18086</TotalTime>
  <Words>1391</Words>
  <Application>Microsoft Office PowerPoint</Application>
  <PresentationFormat>Экран (4:3)</PresentationFormat>
  <Paragraphs>423</Paragraphs>
  <Slides>30</Slides>
  <Notes>22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Arial</vt:lpstr>
      <vt:lpstr>Calibri</vt:lpstr>
      <vt:lpstr>Constantia</vt:lpstr>
      <vt:lpstr>Wingdings 2</vt:lpstr>
      <vt:lpstr>Times New Roman</vt:lpstr>
      <vt:lpstr>Wingdings</vt:lpstr>
      <vt:lpstr>Georgia</vt:lpstr>
      <vt:lpstr>Поток</vt:lpstr>
      <vt:lpstr>Worksheet</vt:lpstr>
      <vt:lpstr>Диаграмма</vt:lpstr>
      <vt:lpstr>Диаграмма Microsoft Excel</vt:lpstr>
      <vt:lpstr>Слайд 1</vt:lpstr>
      <vt:lpstr>Слайд 2</vt:lpstr>
      <vt:lpstr>Слайд 3</vt:lpstr>
      <vt:lpstr>Слайд 4</vt:lpstr>
      <vt:lpstr>Динамика инфляции в регионе  (темп роста к предыдущему году)</vt:lpstr>
      <vt:lpstr>Основные характеристики  бюджета Уинского района на 2015 год,  тыс. рублей</vt:lpstr>
      <vt:lpstr>Основные характеристики бюджета Уинского района на 2016-2017 годы, тыс. рублей</vt:lpstr>
      <vt:lpstr>Слайд 8</vt:lpstr>
      <vt:lpstr>Слайд 9</vt:lpstr>
      <vt:lpstr>Доходы бюджета Уинского района, тыс. руб. </vt:lpstr>
      <vt:lpstr>Динамика налоговых и неналоговых доходов районного бюджета, млн. рублей</vt:lpstr>
      <vt:lpstr>Структура собственных доходов бюджета Уинского района </vt:lpstr>
      <vt:lpstr>Слайд 13</vt:lpstr>
      <vt:lpstr>Слайд 14</vt:lpstr>
      <vt:lpstr>В 2015 году средняя заработная плата за счет средств районного бюджета по категориям работников составит:</vt:lpstr>
      <vt:lpstr>Структура расходов районного бюджета</vt:lpstr>
      <vt:lpstr>          Структура расходов бюджета Уинского района на 2015 год </vt:lpstr>
      <vt:lpstr>Дотации из районного фонда финансовой поддержки сельских поселений</vt:lpstr>
      <vt:lpstr>Слайд 19</vt:lpstr>
      <vt:lpstr>Слайд 20</vt:lpstr>
      <vt:lpstr>Слайд 21</vt:lpstr>
      <vt:lpstr>Слайд 22</vt:lpstr>
      <vt:lpstr>Слайд 23</vt:lpstr>
      <vt:lpstr>Слайд 24</vt:lpstr>
      <vt:lpstr> </vt:lpstr>
      <vt:lpstr>Слайд 26</vt:lpstr>
      <vt:lpstr>Слайд 27</vt:lpstr>
      <vt:lpstr>Распределение средств дорожного фонда </vt:lpstr>
      <vt:lpstr>Инвестиционная программа   Инвестиционный проект:  «Реконструкция здания школы по адресу: с.Уинское,  ул.30 лет Победы, 2, под здание детского сада»  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Kurbatova</cp:lastModifiedBy>
  <cp:revision>1111</cp:revision>
  <dcterms:created xsi:type="dcterms:W3CDTF">2008-02-28T03:10:36Z</dcterms:created>
  <dcterms:modified xsi:type="dcterms:W3CDTF">2015-02-27T13:09:27Z</dcterms:modified>
</cp:coreProperties>
</file>