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7" r:id="rId1"/>
  </p:sldMasterIdLst>
  <p:notesMasterIdLst>
    <p:notesMasterId r:id="rId30"/>
  </p:notesMasterIdLst>
  <p:handoutMasterIdLst>
    <p:handoutMasterId r:id="rId31"/>
  </p:handoutMasterIdLst>
  <p:sldIdLst>
    <p:sldId id="653" r:id="rId2"/>
    <p:sldId id="531" r:id="rId3"/>
    <p:sldId id="654" r:id="rId4"/>
    <p:sldId id="657" r:id="rId5"/>
    <p:sldId id="655" r:id="rId6"/>
    <p:sldId id="658" r:id="rId7"/>
    <p:sldId id="623" r:id="rId8"/>
    <p:sldId id="624" r:id="rId9"/>
    <p:sldId id="659" r:id="rId10"/>
    <p:sldId id="660" r:id="rId11"/>
    <p:sldId id="661" r:id="rId12"/>
    <p:sldId id="662" r:id="rId13"/>
    <p:sldId id="663" r:id="rId14"/>
    <p:sldId id="586" r:id="rId15"/>
    <p:sldId id="600" r:id="rId16"/>
    <p:sldId id="603" r:id="rId17"/>
    <p:sldId id="605" r:id="rId18"/>
    <p:sldId id="640" r:id="rId19"/>
    <p:sldId id="641" r:id="rId20"/>
    <p:sldId id="642" r:id="rId21"/>
    <p:sldId id="652" r:id="rId22"/>
    <p:sldId id="643" r:id="rId23"/>
    <p:sldId id="639" r:id="rId24"/>
    <p:sldId id="638" r:id="rId25"/>
    <p:sldId id="637" r:id="rId26"/>
    <p:sldId id="636" r:id="rId27"/>
    <p:sldId id="635" r:id="rId28"/>
    <p:sldId id="656" r:id="rId29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FFFF"/>
    <a:srgbClr val="006600"/>
    <a:srgbClr val="00CCFF"/>
    <a:srgbClr val="333300"/>
    <a:srgbClr val="FF33CC"/>
    <a:srgbClr val="08C82D"/>
    <a:srgbClr val="E5FCFF"/>
    <a:srgbClr val="C7F5CA"/>
    <a:srgbClr val="BEF9F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74115" autoAdjust="0"/>
  </p:normalViewPr>
  <p:slideViewPr>
    <p:cSldViewPr>
      <p:cViewPr>
        <p:scale>
          <a:sx n="75" d="100"/>
          <a:sy n="75" d="100"/>
        </p:scale>
        <p:origin x="10" y="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9306698002350207E-2"/>
          <c:y val="9.2063492063493749E-2"/>
          <c:w val="0.89894242068155816"/>
          <c:h val="0.63809523809524515"/>
        </c:manualLayout>
      </c:layout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Фактические показатели</c:v>
                </c:pt>
              </c:strCache>
            </c:strRef>
          </c:tx>
          <c:spPr>
            <a:ln w="49442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5053157034615994E-2"/>
                  <c:y val="-2.526503938226521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3207547169811842E-2"/>
                  <c:y val="-2.569343183830941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8940640053455655E-2"/>
                  <c:y val="2.650504848128206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0083375427129064E-2"/>
                  <c:y val="2.4161098491994489E-2"/>
                </c:manualLayout>
              </c:layout>
              <c:dLblPos val="r"/>
              <c:showVal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2.7633745392028428E-2"/>
                  <c:y val="-3.2640962114756859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2075827554716061E-2"/>
                  <c:y val="2.4634332338185051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9689775362133804E-2"/>
                  <c:y val="3.6202756316558782E-2"/>
                </c:manualLayout>
              </c:layout>
              <c:dLblPos val="r"/>
              <c:showVal val="1"/>
            </c:dLbl>
            <c:spPr>
              <a:noFill/>
              <a:ln w="32961">
                <a:noFill/>
              </a:ln>
            </c:spPr>
            <c:txPr>
              <a:bodyPr/>
              <a:lstStyle/>
              <a:p>
                <a:pPr>
                  <a:defRPr sz="1815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ru-RU"/>
              </a:p>
            </c:txPr>
            <c:showVal val="1"/>
          </c:dLbls>
          <c:cat>
            <c:strRef>
              <c:f>Лист1!$B$1:$I$1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strCache>
            </c:strRef>
          </c:cat>
          <c:val>
            <c:numRef>
              <c:f>Лист1!$B$2:$I$2</c:f>
              <c:numCache>
                <c:formatCode>General</c:formatCode>
                <c:ptCount val="8"/>
                <c:pt idx="0">
                  <c:v>109.2</c:v>
                </c:pt>
                <c:pt idx="1">
                  <c:v>106.1</c:v>
                </c:pt>
                <c:pt idx="2" formatCode="0.0">
                  <c:v>107.4</c:v>
                </c:pt>
                <c:pt idx="3">
                  <c:v>107.4</c:v>
                </c:pt>
                <c:pt idx="4">
                  <c:v>114.7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Базовый сценарий </c:v>
                </c:pt>
              </c:strCache>
            </c:strRef>
          </c:tx>
          <c:spPr>
            <a:ln w="49442">
              <a:solidFill>
                <a:srgbClr val="00B0F0"/>
              </a:solidFill>
              <a:prstDash val="solid"/>
            </a:ln>
          </c:spPr>
          <c:marker>
            <c:symbol val="x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  <a:prstDash val="solid"/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4"/>
              <c:layout>
                <c:manualLayout>
                  <c:x val="-2.5660377358490884E-2"/>
                  <c:y val="-2.569343183830941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3181407245887674E-2"/>
                  <c:y val="-3.5544222965918602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8066438864953091E-2"/>
                  <c:y val="-4.0485194497087318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8948863344887728E-2"/>
                  <c:y val="-3.2635993160167645E-2"/>
                </c:manualLayout>
              </c:layout>
              <c:dLblPos val="r"/>
              <c:showVal val="1"/>
            </c:dLbl>
            <c:spPr>
              <a:noFill/>
              <a:ln w="32961">
                <a:noFill/>
              </a:ln>
            </c:spPr>
            <c:txPr>
              <a:bodyPr/>
              <a:lstStyle/>
              <a:p>
                <a:pPr>
                  <a:defRPr sz="1815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ru-RU"/>
              </a:p>
            </c:txPr>
            <c:showVal val="1"/>
          </c:dLbls>
          <c:cat>
            <c:strRef>
              <c:f>Лист1!$B$1:$I$1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strCache>
            </c:strRef>
          </c:cat>
          <c:val>
            <c:numRef>
              <c:f>Лист1!$B$3:$I$3</c:f>
              <c:numCache>
                <c:formatCode>General</c:formatCode>
                <c:ptCount val="8"/>
                <c:pt idx="4">
                  <c:v>114.7</c:v>
                </c:pt>
                <c:pt idx="5" formatCode="0.0">
                  <c:v>109.8</c:v>
                </c:pt>
                <c:pt idx="6" formatCode="0.0">
                  <c:v>106.8</c:v>
                </c:pt>
                <c:pt idx="7" formatCode="0.0">
                  <c:v>106.2</c:v>
                </c:pt>
              </c:numCache>
            </c:numRef>
          </c:val>
          <c:smooth val="1"/>
        </c:ser>
        <c:marker val="1"/>
        <c:axId val="59387904"/>
        <c:axId val="59416960"/>
      </c:lineChart>
      <c:catAx>
        <c:axId val="593879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815" b="0" i="0" u="none" strike="noStrike" baseline="0">
                <a:solidFill>
                  <a:srgbClr val="000000"/>
                </a:solidFill>
                <a:latin typeface="Georgia"/>
                <a:ea typeface="Georgia"/>
                <a:cs typeface="Georgia"/>
              </a:defRPr>
            </a:pPr>
            <a:endParaRPr lang="ru-RU"/>
          </a:p>
        </c:txPr>
        <c:crossAx val="59416960"/>
        <c:crossesAt val="100"/>
        <c:auto val="1"/>
        <c:lblAlgn val="ctr"/>
        <c:lblOffset val="100"/>
      </c:catAx>
      <c:valAx>
        <c:axId val="59416960"/>
        <c:scaling>
          <c:orientation val="minMax"/>
          <c:max val="135"/>
          <c:min val="90"/>
        </c:scaling>
        <c:axPos val="l"/>
        <c:majorGridlines>
          <c:spPr>
            <a:ln w="4120">
              <a:solidFill>
                <a:srgbClr val="FFFFFF"/>
              </a:solidFill>
              <a:prstDash val="lg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815" b="1" i="0" u="none" strike="noStrike" baseline="0">
                    <a:solidFill>
                      <a:srgbClr val="000000"/>
                    </a:solidFill>
                    <a:latin typeface="Georgia"/>
                    <a:ea typeface="Georgia"/>
                    <a:cs typeface="Georgia"/>
                  </a:defRPr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4.0404213422262573E-2"/>
              <c:y val="0"/>
            </c:manualLayout>
          </c:layout>
          <c:spPr>
            <a:noFill/>
            <a:ln w="32961">
              <a:noFill/>
            </a:ln>
          </c:spPr>
        </c:title>
        <c:numFmt formatCode="General" sourceLinked="1"/>
        <c:tickLblPos val="nextTo"/>
        <c:txPr>
          <a:bodyPr rot="0" vert="horz"/>
          <a:lstStyle/>
          <a:p>
            <a:pPr>
              <a:defRPr sz="1815" b="0" i="0" u="none" strike="noStrike" baseline="0">
                <a:solidFill>
                  <a:srgbClr val="000000"/>
                </a:solidFill>
                <a:latin typeface="Georgia"/>
                <a:ea typeface="Georgia"/>
                <a:cs typeface="Georgia"/>
              </a:defRPr>
            </a:pPr>
            <a:endParaRPr lang="ru-RU"/>
          </a:p>
        </c:txPr>
        <c:crossAx val="59387904"/>
        <c:crosses val="autoZero"/>
        <c:crossBetween val="between"/>
      </c:valAx>
      <c:spPr>
        <a:noFill/>
        <a:ln w="24722">
          <a:noFill/>
        </a:ln>
      </c:spPr>
    </c:plotArea>
    <c:legend>
      <c:legendPos val="r"/>
      <c:layout>
        <c:manualLayout>
          <c:xMode val="edge"/>
          <c:yMode val="edge"/>
          <c:x val="0.15871104815864182"/>
          <c:y val="0.73866645721654378"/>
          <c:w val="0.66848441926346203"/>
          <c:h val="0.13114562674678135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sz="1531" b="0" i="0" u="none" strike="noStrike" baseline="0">
              <a:solidFill>
                <a:srgbClr val="000000"/>
              </a:solidFill>
              <a:latin typeface="Georgia"/>
              <a:ea typeface="Georgia"/>
              <a:cs typeface="Georgia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15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1995844269468038E-2"/>
          <c:y val="3.9845663784702091E-2"/>
          <c:w val="0.5360905754836206"/>
          <c:h val="0.8282312515590606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 из районного фонда финансовой поддержки поселений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dLbl>
              <c:idx val="0"/>
              <c:layout>
                <c:manualLayout>
                  <c:x val="9.8908953746052151E-3"/>
                  <c:y val="-0.42918330413462746"/>
                </c:manualLayout>
              </c:layout>
              <c:showVal val="1"/>
            </c:dLbl>
            <c:dLbl>
              <c:idx val="1"/>
              <c:layout>
                <c:manualLayout>
                  <c:x val="1.5134706964024698E-2"/>
                  <c:y val="-0.36669122528365838"/>
                </c:manualLayout>
              </c:layout>
              <c:showVal val="1"/>
            </c:dLbl>
            <c:dLbl>
              <c:idx val="2"/>
              <c:layout>
                <c:manualLayout>
                  <c:x val="2.0449631328425411E-2"/>
                  <c:y val="-0.31981070502808506"/>
                </c:manualLayout>
              </c:layout>
              <c:showVal val="1"/>
            </c:dLbl>
            <c:dLbl>
              <c:idx val="3"/>
              <c:layout>
                <c:manualLayout>
                  <c:x val="1.2774451097804463E-2"/>
                  <c:y val="-0.28998999290474958"/>
                </c:manualLayout>
              </c:layout>
              <c:showVal val="1"/>
            </c:dLbl>
            <c:txPr>
              <a:bodyPr/>
              <a:lstStyle/>
              <a:p>
                <a:pPr>
                  <a:defRPr sz="1494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23544</c:v>
                </c:pt>
                <c:pt idx="1">
                  <c:v>22646</c:v>
                </c:pt>
                <c:pt idx="2">
                  <c:v>15603</c:v>
                </c:pt>
                <c:pt idx="3">
                  <c:v>16232</c:v>
                </c:pt>
              </c:numCache>
            </c:numRef>
          </c:val>
        </c:ser>
        <c:shape val="box"/>
        <c:axId val="68775936"/>
        <c:axId val="68777472"/>
        <c:axId val="0"/>
      </c:bar3DChart>
      <c:catAx>
        <c:axId val="687759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921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777472"/>
        <c:crosses val="autoZero"/>
        <c:auto val="1"/>
        <c:lblAlgn val="ctr"/>
        <c:lblOffset val="100"/>
      </c:catAx>
      <c:valAx>
        <c:axId val="68777472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708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775936"/>
        <c:crosses val="autoZero"/>
        <c:crossBetween val="between"/>
      </c:valAx>
      <c:spPr>
        <a:noFill/>
        <a:ln w="27107">
          <a:noFill/>
        </a:ln>
      </c:spPr>
    </c:plotArea>
    <c:legend>
      <c:legendPos val="r"/>
      <c:layout>
        <c:manualLayout>
          <c:xMode val="edge"/>
          <c:yMode val="edge"/>
          <c:x val="0.6426858021737627"/>
          <c:y val="0.33551187683556843"/>
          <c:w val="0.32212443710450706"/>
          <c:h val="0.17045338261058471"/>
        </c:manualLayout>
      </c:layout>
      <c:txPr>
        <a:bodyPr/>
        <a:lstStyle/>
        <a:p>
          <a:pPr>
            <a:defRPr sz="1708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21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title>
      <c:tx>
        <c:rich>
          <a:bodyPr/>
          <a:lstStyle/>
          <a:p>
            <a:pPr>
              <a:defRPr sz="3689">
                <a:latin typeface="Times New Roman" pitchFamily="18" charset="0"/>
                <a:cs typeface="Times New Roman" pitchFamily="18" charset="0"/>
              </a:defRPr>
            </a:pPr>
            <a:r>
              <a:rPr lang="en-US" sz="2048" u="sng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2048" u="sng" dirty="0" smtClean="0">
                <a:latin typeface="Times New Roman" pitchFamily="18" charset="0"/>
                <a:cs typeface="Times New Roman" pitchFamily="18" charset="0"/>
              </a:rPr>
              <a:t>6 год – 13 118,8 тыс. руб.</a:t>
            </a:r>
          </a:p>
        </c:rich>
      </c:tx>
      <c:layout>
        <c:manualLayout>
          <c:xMode val="edge"/>
          <c:yMode val="edge"/>
          <c:x val="8.254054579514036E-3"/>
          <c:y val="3.4888429048757975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4875124875125107"/>
          <c:y val="0.20727272727272725"/>
          <c:w val="0.32567432567433002"/>
          <c:h val="0.741818181818181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8941,8</a:t>
                    </a:r>
                  </a:p>
                  <a:p>
                    <a:endParaRPr lang="en-US" dirty="0"/>
                  </a:p>
                </c:rich>
              </c:tx>
              <c:dLblPos val="bestFit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4 177,0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bestFit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204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Средства на содержание автомобильных дорог общего пользования</c:v>
                </c:pt>
                <c:pt idx="1">
                  <c:v>Средства на ремонт автомобильных дорог общего пользования</c:v>
                </c:pt>
                <c:pt idx="2">
                  <c:v>Средства на содержание мостовых сооружений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8941.7999999999811</c:v>
                </c:pt>
                <c:pt idx="1">
                  <c:v>4177</c:v>
                </c:pt>
                <c:pt idx="2">
                  <c:v>0</c:v>
                </c:pt>
              </c:numCache>
            </c:numRef>
          </c:val>
        </c:ser>
      </c:pie3DChart>
      <c:spPr>
        <a:noFill/>
        <a:ln w="25390">
          <a:noFill/>
        </a:ln>
      </c:spPr>
    </c:plotArea>
    <c:legend>
      <c:legendPos val="r"/>
      <c:legendEntry>
        <c:idx val="2"/>
        <c:delete val="1"/>
      </c:legendEntry>
      <c:layout/>
      <c:txPr>
        <a:bodyPr/>
        <a:lstStyle/>
        <a:p>
          <a:pPr>
            <a:defRPr sz="1639"/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843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795">
                <a:latin typeface="Times New Roman" pitchFamily="18" charset="0"/>
                <a:cs typeface="Times New Roman" pitchFamily="18" charset="0"/>
              </a:defRPr>
            </a:pPr>
            <a:r>
              <a:rPr lang="ru-RU" sz="1795" u="sng" dirty="0" smtClean="0">
                <a:latin typeface="Times New Roman" pitchFamily="18" charset="0"/>
                <a:cs typeface="Times New Roman" pitchFamily="18" charset="0"/>
              </a:rPr>
              <a:t>2017 год – 8339,0 тыс. руб.</a:t>
            </a:r>
            <a:endParaRPr lang="ru-RU" sz="1800" u="sng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1.9341202387508763E-2"/>
          <c:y val="3.537537333695361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2928709055876834"/>
          <c:y val="0.18530351437699691"/>
          <c:w val="0.67052023121388504"/>
          <c:h val="0.693290734824281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8339</c:v>
                </c:pt>
                <c:pt idx="1">
                  <c:v>0</c:v>
                </c:pt>
              </c:numCache>
            </c:numRef>
          </c:val>
        </c:ser>
      </c:pie3DChart>
      <c:spPr>
        <a:noFill/>
        <a:ln w="25367">
          <a:noFill/>
        </a:ln>
      </c:spPr>
    </c:plotArea>
    <c:plotVisOnly val="1"/>
    <c:dispBlanksAs val="zero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59">
                <a:latin typeface="Times New Roman" pitchFamily="18" charset="0"/>
                <a:cs typeface="Times New Roman" pitchFamily="18" charset="0"/>
              </a:defRPr>
            </a:pPr>
            <a:r>
              <a:rPr lang="ru-RU" sz="2074" u="sng" dirty="0" smtClean="0">
                <a:latin typeface="Times New Roman" pitchFamily="18" charset="0"/>
                <a:cs typeface="Times New Roman" pitchFamily="18" charset="0"/>
              </a:rPr>
              <a:t>2018 год – 8498,4 тыс. руб. 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5870849024307022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39985686688022493"/>
          <c:y val="3.2119760191654852E-3"/>
          <c:w val="0.59507829977628557"/>
          <c:h val="0.976470588235294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18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8498.4</c:v>
                </c:pt>
                <c:pt idx="1">
                  <c:v>0</c:v>
                </c:pt>
              </c:numCache>
            </c:numRef>
          </c:val>
        </c:ser>
      </c:pie3DChart>
      <c:spPr>
        <a:noFill/>
        <a:ln w="25387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67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671970448014858"/>
          <c:y val="6.8736167765293982E-2"/>
          <c:w val="0.78263731040799511"/>
          <c:h val="0.62878630730071161"/>
        </c:manualLayout>
      </c:layout>
      <c:barChart>
        <c:barDir val="col"/>
        <c:grouping val="stacked"/>
        <c:ser>
          <c:idx val="1"/>
          <c:order val="0"/>
          <c:tx>
            <c:strRef>
              <c:f>Sheet1!$A$3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chemeClr val="accent1"/>
            </a:solidFill>
            <a:ln w="13032">
              <a:solidFill>
                <a:schemeClr val="tx1"/>
              </a:solidFill>
              <a:prstDash val="solid"/>
            </a:ln>
          </c:spPr>
          <c:dLbls>
            <c:numFmt formatCode="#,##0.0" sourceLinked="0"/>
            <c:spPr>
              <a:noFill/>
              <a:ln w="26061">
                <a:noFill/>
              </a:ln>
            </c:spPr>
            <c:showVal val="1"/>
          </c:dLbls>
          <c:cat>
            <c:strRef>
              <c:f>Sheet1!$B$1:$D$1</c:f>
              <c:strCache>
                <c:ptCount val="2"/>
                <c:pt idx="0">
                  <c:v>Средства краевого бюджета</c:v>
                </c:pt>
                <c:pt idx="1">
                  <c:v>Средства местного бюджета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5807.2</c:v>
                </c:pt>
                <c:pt idx="1">
                  <c:v>1935.7</c:v>
                </c:pt>
              </c:numCache>
            </c:numRef>
          </c:val>
        </c:ser>
        <c:dLbls>
          <c:showVal val="1"/>
        </c:dLbls>
        <c:overlap val="100"/>
        <c:axId val="74153984"/>
        <c:axId val="74155520"/>
      </c:barChart>
      <c:catAx>
        <c:axId val="74153984"/>
        <c:scaling>
          <c:orientation val="minMax"/>
        </c:scaling>
        <c:axPos val="b"/>
        <c:numFmt formatCode="General" sourceLinked="1"/>
        <c:tickLblPos val="nextTo"/>
        <c:spPr>
          <a:ln w="32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4155520"/>
        <c:crosses val="autoZero"/>
        <c:auto val="1"/>
        <c:lblAlgn val="ctr"/>
        <c:lblOffset val="100"/>
        <c:tickLblSkip val="1"/>
        <c:tickMarkSkip val="1"/>
      </c:catAx>
      <c:valAx>
        <c:axId val="7415552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845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тыс.руб.</a:t>
                </a:r>
              </a:p>
            </c:rich>
          </c:tx>
          <c:layout>
            <c:manualLayout>
              <c:xMode val="edge"/>
              <c:yMode val="edge"/>
              <c:x val="1.2880658745111743E-2"/>
              <c:y val="0.26607546837710438"/>
            </c:manualLayout>
          </c:layout>
          <c:spPr>
            <a:noFill/>
            <a:ln w="26061">
              <a:noFill/>
            </a:ln>
          </c:spPr>
        </c:title>
        <c:numFmt formatCode="General" sourceLinked="1"/>
        <c:tickLblPos val="nextTo"/>
        <c:spPr>
          <a:ln w="32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4153984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4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313813098944028"/>
          <c:y val="4.0677951300449738E-2"/>
          <c:w val="0.62150982419855905"/>
          <c:h val="0.81016949152542372"/>
        </c:manualLayout>
      </c:layout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9999FF"/>
            </a:solidFill>
            <a:ln w="15900">
              <a:solidFill>
                <a:srgbClr val="000000"/>
              </a:solidFill>
              <a:prstDash val="solid"/>
            </a:ln>
          </c:spPr>
          <c:dLbls>
            <c:spPr>
              <a:noFill/>
              <a:ln w="31798">
                <a:noFill/>
              </a:ln>
            </c:spPr>
            <c:txPr>
              <a:bodyPr/>
              <a:lstStyle/>
              <a:p>
                <a:pPr>
                  <a:defRPr sz="1377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2015 (перв.)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43457.7</c:v>
                </c:pt>
                <c:pt idx="1">
                  <c:v>41096.6</c:v>
                </c:pt>
                <c:pt idx="2">
                  <c:v>29703.3</c:v>
                </c:pt>
                <c:pt idx="3">
                  <c:v>27783.7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FF00"/>
            </a:solidFill>
            <a:ln w="15900">
              <a:solidFill>
                <a:srgbClr val="000000"/>
              </a:solidFill>
              <a:prstDash val="solid"/>
            </a:ln>
          </c:spPr>
          <c:dLbls>
            <c:spPr>
              <a:noFill/>
              <a:ln w="31798">
                <a:noFill/>
              </a:ln>
            </c:spPr>
            <c:txPr>
              <a:bodyPr/>
              <a:lstStyle/>
              <a:p>
                <a:pPr>
                  <a:defRPr sz="1377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2015 (перв.)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252634.4</c:v>
                </c:pt>
                <c:pt idx="1">
                  <c:v>240984.3</c:v>
                </c:pt>
                <c:pt idx="2">
                  <c:v>225772.4</c:v>
                </c:pt>
                <c:pt idx="3">
                  <c:v>228972.7</c:v>
                </c:pt>
              </c:numCache>
            </c:numRef>
          </c:val>
        </c:ser>
        <c:dLbls>
          <c:showVal val="1"/>
        </c:dLbls>
        <c:gapWidth val="76"/>
        <c:overlap val="100"/>
        <c:axId val="65109376"/>
        <c:axId val="62391424"/>
      </c:barChart>
      <c:catAx>
        <c:axId val="65109376"/>
        <c:scaling>
          <c:orientation val="minMax"/>
        </c:scaling>
        <c:axPos val="b"/>
        <c:numFmt formatCode="General" sourceLinked="1"/>
        <c:tickLblPos val="nextTo"/>
        <c:spPr>
          <a:ln w="39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74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2391424"/>
        <c:crosses val="autoZero"/>
        <c:auto val="1"/>
        <c:lblAlgn val="ctr"/>
        <c:lblOffset val="100"/>
        <c:tickLblSkip val="1"/>
        <c:tickMarkSkip val="1"/>
      </c:catAx>
      <c:valAx>
        <c:axId val="62391424"/>
        <c:scaling>
          <c:orientation val="minMax"/>
          <c:max val="300000"/>
        </c:scaling>
        <c:axPos val="l"/>
        <c:majorGridlines>
          <c:spPr>
            <a:ln w="39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9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74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109376"/>
        <c:crosses val="autoZero"/>
        <c:crossBetween val="between"/>
        <c:majorUnit val="100000"/>
      </c:valAx>
      <c:spPr>
        <a:noFill/>
        <a:ln w="159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6923076923076916"/>
          <c:y val="3.3898305084745811E-2"/>
          <c:w val="0.2279202279202279"/>
          <c:h val="0.53510895883777232"/>
        </c:manualLayout>
      </c:layout>
      <c:spPr>
        <a:solidFill>
          <a:srgbClr val="FFFFFF"/>
        </a:solidFill>
        <a:ln w="31798">
          <a:noFill/>
        </a:ln>
      </c:spPr>
      <c:txPr>
        <a:bodyPr/>
        <a:lstStyle/>
        <a:p>
          <a:pPr>
            <a:defRPr sz="1609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249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5623328184455367E-2"/>
          <c:y val="2.6850016953622442E-2"/>
          <c:w val="0.63143628668038165"/>
          <c:h val="0.81826767616674601"/>
        </c:manualLayout>
      </c:layout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9999FF"/>
            </a:solidFill>
            <a:ln w="18603">
              <a:solidFill>
                <a:srgbClr val="000000"/>
              </a:solidFill>
              <a:prstDash val="solid"/>
            </a:ln>
          </c:spPr>
          <c:dLbls>
            <c:numFmt formatCode="#,##0.0" sourceLinked="0"/>
            <c:spPr>
              <a:noFill/>
              <a:ln w="37204">
                <a:noFill/>
              </a:ln>
            </c:spPr>
            <c:txPr>
              <a:bodyPr/>
              <a:lstStyle/>
              <a:p>
                <a:pPr>
                  <a:defRPr sz="1614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(Лист1!$B$1;Лист1!$C$1;Лист1!$E$1;Лист1!$G$1)</c:f>
              <c:strCache>
                <c:ptCount val="4"/>
                <c:pt idx="0">
                  <c:v>2015 (перв.)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(Лист1!$B$2,Лист1!$C$2,Лист1!$E$2,Лист1!$G$2)</c:f>
              <c:numCache>
                <c:formatCode>0</c:formatCode>
                <c:ptCount val="4"/>
                <c:pt idx="0">
                  <c:v>12155.8</c:v>
                </c:pt>
                <c:pt idx="1">
                  <c:v>10239</c:v>
                </c:pt>
                <c:pt idx="2">
                  <c:v>10290</c:v>
                </c:pt>
                <c:pt idx="3">
                  <c:v>10331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993366"/>
            </a:solidFill>
            <a:ln w="18603">
              <a:solidFill>
                <a:srgbClr val="000000"/>
              </a:solidFill>
              <a:prstDash val="solid"/>
            </a:ln>
          </c:spPr>
          <c:dLbls>
            <c:numFmt formatCode="#,##0.0" sourceLinked="0"/>
            <c:spPr>
              <a:noFill/>
              <a:ln w="37204">
                <a:noFill/>
              </a:ln>
            </c:spPr>
            <c:txPr>
              <a:bodyPr/>
              <a:lstStyle/>
              <a:p>
                <a:pPr>
                  <a:defRPr sz="1614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(Лист1!$B$1;Лист1!$C$1;Лист1!$E$1;Лист1!$G$1)</c:f>
              <c:strCache>
                <c:ptCount val="4"/>
                <c:pt idx="0">
                  <c:v>2015 (перв.)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(Лист1!$B$3,Лист1!$C$3,Лист1!$E$3,Лист1!$G$3)</c:f>
              <c:numCache>
                <c:formatCode>0</c:formatCode>
                <c:ptCount val="4"/>
                <c:pt idx="0">
                  <c:v>3313.4</c:v>
                </c:pt>
                <c:pt idx="1">
                  <c:v>3566</c:v>
                </c:pt>
                <c:pt idx="2">
                  <c:v>3566</c:v>
                </c:pt>
                <c:pt idx="3">
                  <c:v>1426</c:v>
                </c:pt>
              </c:numCache>
            </c:numRef>
          </c:val>
        </c:ser>
        <c:ser>
          <c:idx val="3"/>
          <c:order val="2"/>
          <c:tx>
            <c:strRef>
              <c:f>Лист1!$A$5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solidFill>
              <a:srgbClr val="CCFFFF"/>
            </a:solidFill>
            <a:ln w="18603">
              <a:solidFill>
                <a:srgbClr val="000000"/>
              </a:solidFill>
              <a:prstDash val="solid"/>
            </a:ln>
          </c:spPr>
          <c:dLbls>
            <c:numFmt formatCode="#,##0.0" sourceLinked="0"/>
            <c:spPr>
              <a:noFill/>
              <a:ln w="37204">
                <a:noFill/>
              </a:ln>
            </c:spPr>
            <c:txPr>
              <a:bodyPr/>
              <a:lstStyle/>
              <a:p>
                <a:pPr>
                  <a:defRPr sz="1614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(Лист1!$B$1;Лист1!$C$1;Лист1!$E$1;Лист1!$G$1)</c:f>
              <c:strCache>
                <c:ptCount val="4"/>
                <c:pt idx="0">
                  <c:v>2015 (перв.)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(Лист1!$B$5,Лист1!$C$5,Лист1!$E$5,Лист1!$G$5)</c:f>
              <c:numCache>
                <c:formatCode>0</c:formatCode>
                <c:ptCount val="4"/>
                <c:pt idx="0">
                  <c:v>4718.5</c:v>
                </c:pt>
                <c:pt idx="1">
                  <c:v>5158</c:v>
                </c:pt>
                <c:pt idx="2">
                  <c:v>5158</c:v>
                </c:pt>
                <c:pt idx="3">
                  <c:v>5158</c:v>
                </c:pt>
              </c:numCache>
            </c:numRef>
          </c:val>
        </c:ser>
        <c:ser>
          <c:idx val="4"/>
          <c:order val="3"/>
          <c:tx>
            <c:strRef>
              <c:f>Лист1!$A$6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rgbClr val="00FF00"/>
            </a:solidFill>
            <a:ln w="18603">
              <a:solidFill>
                <a:srgbClr val="000000"/>
              </a:solidFill>
              <a:prstDash val="solid"/>
            </a:ln>
          </c:spPr>
          <c:dLbls>
            <c:numFmt formatCode="#,##0.0" sourceLinked="0"/>
            <c:spPr>
              <a:noFill/>
              <a:ln w="37204">
                <a:noFill/>
              </a:ln>
            </c:spPr>
            <c:txPr>
              <a:bodyPr/>
              <a:lstStyle/>
              <a:p>
                <a:pPr>
                  <a:defRPr sz="1614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(Лист1!$B$1;Лист1!$C$1;Лист1!$E$1;Лист1!$G$1)</c:f>
              <c:strCache>
                <c:ptCount val="4"/>
                <c:pt idx="0">
                  <c:v>2015 (перв.)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(Лист1!$B$6,Лист1!$C$6,Лист1!$E$6,Лист1!$G$6)</c:f>
              <c:numCache>
                <c:formatCode>0</c:formatCode>
                <c:ptCount val="4"/>
                <c:pt idx="0">
                  <c:v>483</c:v>
                </c:pt>
                <c:pt idx="1">
                  <c:v>745</c:v>
                </c:pt>
                <c:pt idx="2">
                  <c:v>745</c:v>
                </c:pt>
                <c:pt idx="3">
                  <c:v>745</c:v>
                </c:pt>
              </c:numCache>
            </c:numRef>
          </c:val>
        </c:ser>
        <c:ser>
          <c:idx val="5"/>
          <c:order val="4"/>
          <c:tx>
            <c:strRef>
              <c:f>Лист1!$A$7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8080"/>
            </a:solidFill>
            <a:ln w="18603">
              <a:solidFill>
                <a:srgbClr val="000000"/>
              </a:solidFill>
              <a:prstDash val="solid"/>
            </a:ln>
          </c:spPr>
          <c:dLbls>
            <c:numFmt formatCode="#,##0.0" sourceLinked="0"/>
            <c:spPr>
              <a:noFill/>
              <a:ln w="37204">
                <a:noFill/>
              </a:ln>
            </c:spPr>
            <c:txPr>
              <a:bodyPr/>
              <a:lstStyle/>
              <a:p>
                <a:pPr>
                  <a:defRPr sz="1614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(Лист1!$B$1;Лист1!$C$1;Лист1!$E$1;Лист1!$G$1)</c:f>
              <c:strCache>
                <c:ptCount val="4"/>
                <c:pt idx="0">
                  <c:v>2015 (перв.)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(Лист1!$B$7,Лист1!$C$7,Лист1!$E$7,Лист1!$G$7)</c:f>
              <c:numCache>
                <c:formatCode>0</c:formatCode>
                <c:ptCount val="4"/>
                <c:pt idx="0">
                  <c:v>19442.7</c:v>
                </c:pt>
                <c:pt idx="1">
                  <c:v>17551.8</c:v>
                </c:pt>
                <c:pt idx="2">
                  <c:v>6763.3</c:v>
                </c:pt>
                <c:pt idx="3">
                  <c:v>6783.3</c:v>
                </c:pt>
              </c:numCache>
            </c:numRef>
          </c:val>
        </c:ser>
        <c:ser>
          <c:idx val="2"/>
          <c:order val="5"/>
          <c:tx>
            <c:strRef>
              <c:f>Лист1!$A$4</c:f>
              <c:strCache>
                <c:ptCount val="1"/>
                <c:pt idx="0">
                  <c:v>Акцизы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numFmt formatCode="#,##0.0" sourceLinked="0"/>
            <c:txPr>
              <a:bodyPr/>
              <a:lstStyle/>
              <a:p>
                <a:pPr>
                  <a:defRPr sz="1611"/>
                </a:pPr>
                <a:endParaRPr lang="ru-RU"/>
              </a:p>
            </c:txPr>
            <c:dLblPos val="ctr"/>
            <c:showVal val="1"/>
          </c:dLbls>
          <c:cat>
            <c:strRef>
              <c:f>(Лист1!$B$1;Лист1!$C$1;Лист1!$E$1;Лист1!$G$1)</c:f>
              <c:strCache>
                <c:ptCount val="4"/>
                <c:pt idx="0">
                  <c:v>2015 (перв.)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(Лист1!$B$4,Лист1!$C$4,Лист1!$E$4,Лист1!$G$4)</c:f>
              <c:numCache>
                <c:formatCode>0</c:formatCode>
                <c:ptCount val="4"/>
                <c:pt idx="0">
                  <c:v>3344.3</c:v>
                </c:pt>
                <c:pt idx="1">
                  <c:v>3836.8</c:v>
                </c:pt>
                <c:pt idx="2">
                  <c:v>3181</c:v>
                </c:pt>
                <c:pt idx="3">
                  <c:v>3340.4</c:v>
                </c:pt>
              </c:numCache>
            </c:numRef>
          </c:val>
        </c:ser>
        <c:dLbls>
          <c:showVal val="1"/>
        </c:dLbls>
        <c:gapWidth val="81"/>
        <c:overlap val="100"/>
        <c:axId val="65114496"/>
        <c:axId val="65116032"/>
      </c:barChart>
      <c:catAx>
        <c:axId val="65114496"/>
        <c:scaling>
          <c:orientation val="minMax"/>
        </c:scaling>
        <c:axPos val="b"/>
        <c:numFmt formatCode="General" sourceLinked="1"/>
        <c:tickLblPos val="low"/>
        <c:spPr>
          <a:ln w="465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64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116032"/>
        <c:crosses val="autoZero"/>
        <c:auto val="1"/>
        <c:lblAlgn val="ctr"/>
        <c:lblOffset val="100"/>
        <c:tickLblSkip val="1"/>
        <c:tickMarkSkip val="1"/>
      </c:catAx>
      <c:valAx>
        <c:axId val="65116032"/>
        <c:scaling>
          <c:orientation val="minMax"/>
          <c:max val="45000"/>
        </c:scaling>
        <c:axPos val="l"/>
        <c:majorGridlines>
          <c:spPr>
            <a:ln w="4651">
              <a:solidFill>
                <a:srgbClr val="000000"/>
              </a:solidFill>
              <a:prstDash val="solid"/>
            </a:ln>
          </c:spPr>
        </c:majorGridlines>
        <c:numFmt formatCode="0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5114496"/>
        <c:crosses val="autoZero"/>
        <c:crossBetween val="between"/>
        <c:dispUnits>
          <c:builtInUnit val="thousands"/>
          <c:dispUnitsLbl>
            <c:layout/>
          </c:dispUnitsLbl>
        </c:dispUnits>
      </c:valAx>
      <c:spPr>
        <a:noFill/>
        <a:ln w="4651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4780058651026382"/>
          <c:y val="9.5041322314050922E-2"/>
          <c:w val="0.25219941348973579"/>
          <c:h val="0.9049586776859506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1464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3503086419753091"/>
          <c:y val="0.12740251620119478"/>
          <c:w val="0.75617283950617609"/>
          <c:h val="0.731085718907326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explosion val="22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6600"/>
              </a:solidFill>
            </c:spPr>
          </c:dPt>
          <c:dPt>
            <c:idx val="2"/>
            <c:spPr>
              <a:solidFill>
                <a:srgbClr val="FF00FF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00FF00"/>
              </a:solidFill>
            </c:spPr>
          </c:dPt>
          <c:dLbls>
            <c:dLbl>
              <c:idx val="0"/>
              <c:layout>
                <c:manualLayout>
                  <c:x val="5.6572008360066046E-2"/>
                  <c:y val="-8.821302254769077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1.9829882375814192E-2"/>
                  <c:y val="-6.1069716575189855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6.4530353844658522E-2"/>
                  <c:y val="8.5277632241422745E-4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6.7963570525906736E-2"/>
                  <c:y val="-2.2219289276037884E-7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2.416034801205405E-2"/>
                  <c:y val="3.0407097374257813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1.4711407601827561E-2"/>
                  <c:y val="3.8803766791672412E-3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4.2819578108292018E-2"/>
                  <c:y val="7.0546243451419992E-4"/>
                </c:manualLayout>
              </c:layout>
              <c:showCatName val="1"/>
              <c:showPercent val="1"/>
            </c:dLbl>
            <c:spPr>
              <a:noFill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ЕНВД</c:v>
                </c:pt>
                <c:pt idx="3">
                  <c:v>ТРАНСПОРТНЫЙ НАЛОГ</c:v>
                </c:pt>
                <c:pt idx="4">
                  <c:v>ПРОЧИЕ ДОХОДЫ</c:v>
                </c:pt>
                <c:pt idx="5">
                  <c:v>ДОХОДЫ ОТ ИМУЩЕСТВА</c:v>
                </c:pt>
                <c:pt idx="6">
                  <c:v>ДОХОДЫ ОТ ПЛАТНЫХ УСЛУГ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10239</c:v>
                </c:pt>
                <c:pt idx="1">
                  <c:v>3836.8</c:v>
                </c:pt>
                <c:pt idx="2">
                  <c:v>3566</c:v>
                </c:pt>
                <c:pt idx="3">
                  <c:v>5158</c:v>
                </c:pt>
                <c:pt idx="4">
                  <c:v>1448.9</c:v>
                </c:pt>
                <c:pt idx="5">
                  <c:v>11738.7</c:v>
                </c:pt>
                <c:pt idx="6">
                  <c:v>5109.2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4.2816687387761971E-3"/>
          <c:y val="5.4872145998472587E-2"/>
          <c:w val="0.55955836441497442"/>
          <c:h val="0.3634998551602496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2012 год</c:v>
                </c:pt>
              </c:strCache>
            </c:strRef>
          </c:tx>
          <c:spPr>
            <a:solidFill>
              <a:schemeClr val="accent1"/>
            </a:solidFill>
            <a:ln w="8085">
              <a:solidFill>
                <a:schemeClr val="tx1"/>
              </a:solidFill>
              <a:prstDash val="solid"/>
            </a:ln>
          </c:spPr>
          <c:explosion val="3"/>
          <c:dPt>
            <c:idx val="0"/>
            <c:explosion val="0"/>
            <c:spPr>
              <a:solidFill>
                <a:srgbClr val="99CC00"/>
              </a:solidFill>
              <a:ln w="8085">
                <a:solidFill>
                  <a:schemeClr val="tx1"/>
                </a:solidFill>
                <a:prstDash val="solid"/>
              </a:ln>
            </c:spPr>
          </c:dPt>
          <c:dPt>
            <c:idx val="1"/>
            <c:explosion val="0"/>
            <c:spPr>
              <a:solidFill>
                <a:srgbClr val="FF9900"/>
              </a:solidFill>
              <a:ln w="808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77,2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inEnd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inEnd"/>
            </c:dLbl>
            <c:dLbl>
              <c:idx val="2"/>
              <c:numFmt formatCode="0.00%" sourceLinked="0"/>
              <c:spPr>
                <a:noFill/>
                <a:ln w="16174">
                  <a:noFill/>
                </a:ln>
              </c:spPr>
              <c:txPr>
                <a:bodyPr/>
                <a:lstStyle/>
                <a:p>
                  <a:pPr>
                    <a:defRPr sz="2077" b="1" i="0" u="none" strike="noStrike" baseline="0">
                      <a:solidFill>
                        <a:schemeClr val="tx1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ru-RU"/>
                </a:p>
              </c:txPr>
            </c:dLbl>
            <c:dLbl>
              <c:idx val="3"/>
              <c:numFmt formatCode="0.00%" sourceLinked="0"/>
              <c:spPr>
                <a:noFill/>
                <a:ln w="16174">
                  <a:noFill/>
                </a:ln>
              </c:spPr>
              <c:txPr>
                <a:bodyPr/>
                <a:lstStyle/>
                <a:p>
                  <a:pPr>
                    <a:defRPr sz="2077" b="1" i="0" u="none" strike="noStrike" baseline="0">
                      <a:solidFill>
                        <a:schemeClr val="tx1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ru-RU"/>
                </a:p>
              </c:txPr>
            </c:dLbl>
            <c:dLbl>
              <c:idx val="4"/>
              <c:numFmt formatCode="0.00%" sourceLinked="0"/>
              <c:spPr>
                <a:noFill/>
                <a:ln w="16174">
                  <a:noFill/>
                </a:ln>
              </c:spPr>
              <c:txPr>
                <a:bodyPr/>
                <a:lstStyle/>
                <a:p>
                  <a:pPr>
                    <a:defRPr sz="2077" b="1" i="0" u="none" strike="noStrike" baseline="0">
                      <a:solidFill>
                        <a:schemeClr val="tx1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ru-RU"/>
                </a:p>
              </c:txPr>
            </c:dLbl>
            <c:numFmt formatCode="0.00%" sourceLinked="0"/>
            <c:spPr>
              <a:noFill/>
              <a:ln w="16174">
                <a:noFill/>
              </a:ln>
            </c:spPr>
            <c:txPr>
              <a:bodyPr/>
              <a:lstStyle/>
              <a:p>
                <a:pPr>
                  <a:defRPr sz="207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Sheet1!$B$1:$C$1</c:f>
              <c:strCache>
                <c:ptCount val="2"/>
                <c:pt idx="0">
                  <c:v>расходы социальной направленности</c:v>
                </c:pt>
                <c:pt idx="1">
                  <c:v>другие расходы</c:v>
                </c:pt>
              </c:strCache>
            </c:strRef>
          </c:cat>
          <c:val>
            <c:numRef>
              <c:f>Sheet1!$B$2:$C$2</c:f>
              <c:numCache>
                <c:formatCode>0.00%</c:formatCode>
                <c:ptCount val="2"/>
                <c:pt idx="0">
                  <c:v>0.77200000000000146</c:v>
                </c:pt>
                <c:pt idx="1">
                  <c:v>0.22800000000000001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77" b="1" i="0" u="none" strike="noStrike" baseline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77" b="1" i="0" u="none" strike="noStrike" baseline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21413717364276841"/>
          <c:y val="0.69772258405970844"/>
          <c:w val="0.70686075424782424"/>
          <c:h val="0.30227741594029445"/>
        </c:manualLayout>
      </c:layout>
      <c:spPr>
        <a:noFill/>
        <a:ln w="2022">
          <a:solidFill>
            <a:schemeClr val="tx1"/>
          </a:solidFill>
          <a:prstDash val="solid"/>
        </a:ln>
      </c:spPr>
      <c:txPr>
        <a:bodyPr/>
        <a:lstStyle/>
        <a:p>
          <a:pPr>
            <a:defRPr sz="2077" b="1" i="0" u="none" strike="noStrike" baseline="0">
              <a:solidFill>
                <a:schemeClr val="tx1"/>
              </a:solidFill>
              <a:latin typeface="Times New Roman" pitchFamily="18" charset="0"/>
              <a:ea typeface="Verdana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321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9.6927471022644027E-2"/>
          <c:y val="0.10738245219347581"/>
          <c:w val="0.69053117782909945"/>
          <c:h val="0.5302013422818796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2013 год</c:v>
                </c:pt>
              </c:strCache>
            </c:strRef>
          </c:tx>
          <c:spPr>
            <a:solidFill>
              <a:schemeClr val="accent1"/>
            </a:solidFill>
            <a:ln w="7765">
              <a:solidFill>
                <a:schemeClr val="tx1"/>
              </a:solidFill>
              <a:prstDash val="solid"/>
            </a:ln>
          </c:spPr>
          <c:explosion val="3"/>
          <c:dPt>
            <c:idx val="0"/>
            <c:explosion val="0"/>
            <c:spPr>
              <a:solidFill>
                <a:srgbClr val="99CC00"/>
              </a:solidFill>
              <a:ln w="7765">
                <a:solidFill>
                  <a:schemeClr val="tx1"/>
                </a:solidFill>
                <a:prstDash val="solid"/>
              </a:ln>
            </c:spPr>
          </c:dPt>
          <c:dPt>
            <c:idx val="1"/>
            <c:explosion val="0"/>
            <c:spPr>
              <a:solidFill>
                <a:srgbClr val="FF9900"/>
              </a:solidFill>
              <a:ln w="776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4.9689440993788823E-2"/>
                  <c:y val="-2.3809523809523812E-2"/>
                </c:manualLayout>
              </c:layout>
              <c:tx>
                <c:rich>
                  <a:bodyPr/>
                  <a:lstStyle/>
                  <a:p>
                    <a:pPr>
                      <a:defRPr sz="1997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997" dirty="0" smtClean="0"/>
                      <a:t>75%</a:t>
                    </a:r>
                  </a:p>
                  <a:p>
                    <a:pPr>
                      <a:defRPr sz="1997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endParaRPr lang="ru-RU" sz="1999" dirty="0"/>
                  </a:p>
                </c:rich>
              </c:tx>
              <c:spPr>
                <a:noFill/>
                <a:ln w="15531">
                  <a:noFill/>
                </a:ln>
              </c:spPr>
              <c:dLblPos val="inEnd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inEnd"/>
            </c:dLbl>
            <c:dLbl>
              <c:idx val="2"/>
              <c:numFmt formatCode="0.00%" sourceLinked="0"/>
              <c:spPr>
                <a:noFill/>
                <a:ln w="15531">
                  <a:noFill/>
                </a:ln>
              </c:spPr>
              <c:txPr>
                <a:bodyPr/>
                <a:lstStyle/>
                <a:p>
                  <a:pPr>
                    <a:defRPr sz="1997" b="1" i="0" u="none" strike="noStrike" baseline="0">
                      <a:solidFill>
                        <a:schemeClr val="tx1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ru-RU"/>
                </a:p>
              </c:txPr>
            </c:dLbl>
            <c:dLbl>
              <c:idx val="3"/>
              <c:numFmt formatCode="0.00%" sourceLinked="0"/>
              <c:spPr>
                <a:noFill/>
                <a:ln w="15531">
                  <a:noFill/>
                </a:ln>
              </c:spPr>
              <c:txPr>
                <a:bodyPr/>
                <a:lstStyle/>
                <a:p>
                  <a:pPr>
                    <a:defRPr sz="1997" b="1" i="0" u="none" strike="noStrike" baseline="0">
                      <a:solidFill>
                        <a:schemeClr val="tx1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ru-RU"/>
                </a:p>
              </c:txPr>
            </c:dLbl>
            <c:dLbl>
              <c:idx val="4"/>
              <c:numFmt formatCode="0.00%" sourceLinked="0"/>
              <c:spPr>
                <a:noFill/>
                <a:ln w="15531">
                  <a:noFill/>
                </a:ln>
              </c:spPr>
              <c:txPr>
                <a:bodyPr/>
                <a:lstStyle/>
                <a:p>
                  <a:pPr>
                    <a:defRPr sz="1997" b="1" i="0" u="none" strike="noStrike" baseline="0">
                      <a:solidFill>
                        <a:schemeClr val="tx1"/>
                      </a:solidFill>
                      <a:latin typeface="Verdana"/>
                      <a:ea typeface="Verdana"/>
                      <a:cs typeface="Verdana"/>
                    </a:defRPr>
                  </a:pPr>
                  <a:endParaRPr lang="ru-RU"/>
                </a:p>
              </c:txPr>
            </c:dLbl>
            <c:numFmt formatCode="0.00%" sourceLinked="0"/>
            <c:spPr>
              <a:noFill/>
              <a:ln w="15531">
                <a:noFill/>
              </a:ln>
            </c:spPr>
            <c:txPr>
              <a:bodyPr/>
              <a:lstStyle/>
              <a:p>
                <a:pPr>
                  <a:defRPr sz="199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Sheet1!$B$1:$C$1</c:f>
              <c:strCache>
                <c:ptCount val="2"/>
                <c:pt idx="0">
                  <c:v>расходы социальной направленности</c:v>
                </c:pt>
                <c:pt idx="1">
                  <c:v>другие расходы</c:v>
                </c:pt>
              </c:strCache>
            </c:strRef>
          </c:cat>
          <c:val>
            <c:numRef>
              <c:f>Sheet1!$B$2:$C$2</c:f>
              <c:numCache>
                <c:formatCode>0.00%</c:formatCode>
                <c:ptCount val="2"/>
                <c:pt idx="0">
                  <c:v>0.75000000000000155</c:v>
                </c:pt>
                <c:pt idx="1">
                  <c:v>0.25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130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265E-2"/>
          <c:y val="8.8477366255144366E-2"/>
          <c:w val="0.86709539121114765"/>
          <c:h val="0.7777777777777888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070275868981725E-2"/>
                  <c:y val="-5.2502691862156343E-2"/>
                </c:manualLayout>
              </c:layout>
              <c:showVal val="1"/>
            </c:dLbl>
            <c:dLbl>
              <c:idx val="1"/>
              <c:layout>
                <c:manualLayout>
                  <c:x val="2.9260599850761227E-2"/>
                  <c:y val="-3.9802613785396096E-2"/>
                </c:manualLayout>
              </c:layout>
              <c:showVal val="1"/>
            </c:dLbl>
            <c:dLbl>
              <c:idx val="2"/>
              <c:layout>
                <c:manualLayout>
                  <c:x val="2.7180612324449575E-2"/>
                  <c:y val="-6.9027612637208496E-2"/>
                </c:manualLayout>
              </c:layout>
              <c:showVal val="1"/>
            </c:dLbl>
            <c:dLbl>
              <c:idx val="3"/>
              <c:layout>
                <c:manualLayout>
                  <c:x val="2.2319660537482425E-2"/>
                  <c:y val="-8.3628068850437304E-2"/>
                </c:manualLayout>
              </c:layout>
              <c:showVal val="1"/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Sheet1!$B$2:$E$2</c:f>
              <c:numCache>
                <c:formatCode>_-* #,##0.00_р_._-;\-* #,##0.00_р_._-;_-* "-"??_р_._-;_-@_-</c:formatCode>
                <c:ptCount val="4"/>
                <c:pt idx="0">
                  <c:v>297980.40000000002</c:v>
                </c:pt>
                <c:pt idx="1">
                  <c:v>282080.90000000002</c:v>
                </c:pt>
                <c:pt idx="2">
                  <c:v>255475.7</c:v>
                </c:pt>
                <c:pt idx="3">
                  <c:v>256756.4</c:v>
                </c:pt>
              </c:numCache>
            </c:numRef>
          </c:val>
        </c:ser>
        <c:gapDepth val="0"/>
        <c:shape val="box"/>
        <c:axId val="70139264"/>
        <c:axId val="70141056"/>
        <c:axId val="0"/>
      </c:bar3DChart>
      <c:catAx>
        <c:axId val="70139264"/>
        <c:scaling>
          <c:orientation val="minMax"/>
        </c:scaling>
        <c:axPos val="b"/>
        <c:numFmt formatCode="General" sourceLinked="1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0141056"/>
        <c:crosses val="autoZero"/>
        <c:auto val="1"/>
        <c:lblAlgn val="ctr"/>
        <c:lblOffset val="100"/>
        <c:tickLblSkip val="1"/>
        <c:tickMarkSkip val="1"/>
      </c:catAx>
      <c:valAx>
        <c:axId val="70141056"/>
        <c:scaling>
          <c:orientation val="minMax"/>
        </c:scaling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_-* #,##0.00_р_._-;\-* #,##0.00_р_._-;_-* &quot;-&quot;??_р_._-;_-@_-" sourceLinked="1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0139264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858710562414265E-2"/>
          <c:y val="0.36982968369830166"/>
          <c:w val="0.65157750342935561"/>
          <c:h val="0.722627737226284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Нытвенского муниципального района  2015 года</c:v>
                </c:pt>
              </c:strCache>
            </c:strRef>
          </c:tx>
          <c:explosion val="25"/>
          <c:dPt>
            <c:idx val="0"/>
            <c:explosion val="0"/>
          </c:dPt>
          <c:dPt>
            <c:idx val="1"/>
            <c:explosion val="36"/>
          </c:dPt>
          <c:dLbls>
            <c:dLbl>
              <c:idx val="1"/>
              <c:layout>
                <c:manualLayout>
                  <c:x val="0.12463629023220676"/>
                  <c:y val="-0.24454525018750603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.13951127636823174"/>
                  <c:y val="-0.18387277659968818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218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1"/>
                <c:pt idx="0">
                  <c:v>Не программные мероприятия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1.2999999999999998E-2</c:v>
                </c:pt>
                <c:pt idx="1">
                  <c:v>0.98699999999999999</c:v>
                </c:pt>
              </c:numCache>
            </c:numRef>
          </c:val>
        </c:ser>
      </c:pie3DChart>
      <c:spPr>
        <a:noFill/>
        <a:ln w="27764">
          <a:noFill/>
        </a:ln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12974877230892126"/>
          <c:y val="5.7382397038979419E-2"/>
          <c:w val="0.68461887698952806"/>
          <c:h val="0.17422098929323496"/>
        </c:manualLayout>
      </c:layout>
      <c:txPr>
        <a:bodyPr/>
        <a:lstStyle/>
        <a:p>
          <a:pPr>
            <a:defRPr sz="241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96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32800751879699241"/>
          <c:y val="0.3543307086614173"/>
          <c:w val="0.44642857142857451"/>
          <c:h val="0.46771653543307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2.0223730654358001E-2"/>
                  <c:y val="-1.80291692825494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Развитие </a:t>
                    </a:r>
                    <a:r>
                      <a:rPr lang="ru-RU" dirty="0"/>
                      <a:t>системы образования 
</a:t>
                    </a:r>
                    <a:r>
                      <a:rPr lang="ru-RU" dirty="0" smtClean="0"/>
                      <a:t>65,3%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5.4319606600899024E-2"/>
                  <c:y val="0.2119774003065809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Развитие муниципального управления в Уинском  районе 
</a:t>
                    </a:r>
                    <a:r>
                      <a:rPr lang="ru-RU" dirty="0" smtClean="0"/>
                      <a:t>6,8%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2776251244456513"/>
                  <c:y val="0.1744427258770879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Управление муниципальными финансами и муниципальным долгом 
</a:t>
                    </a:r>
                    <a:r>
                      <a:rPr lang="ru-RU" dirty="0" smtClean="0"/>
                      <a:t>10,5%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0.18110139680815759"/>
                  <c:y val="-7.564807098377781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Развитие </a:t>
                    </a:r>
                    <a:r>
                      <a:rPr lang="ru-RU" dirty="0"/>
                      <a:t>культуры, молодежной политики, физической культуры и спорта 
</a:t>
                    </a:r>
                    <a:r>
                      <a:rPr lang="ru-RU" dirty="0" smtClean="0"/>
                      <a:t>6,6%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22140455046140844"/>
                  <c:y val="-0.2450663842983394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Экономическое развитие  
</a:t>
                    </a:r>
                    <a:r>
                      <a:rPr lang="ru-RU" dirty="0" smtClean="0"/>
                      <a:t>1,1%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5.1768063474824273E-2"/>
                  <c:y val="-0.15736102711096625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25353232570066681"/>
                  <c:y val="-0.146639327255664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Устойчивое развитие сельских территорий   Уинского  района 
</a:t>
                    </a:r>
                    <a:r>
                      <a:rPr lang="ru-RU" dirty="0" smtClean="0"/>
                      <a:t>9,5%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separator>
</c:separator>
            </c:dLbl>
            <c:numFmt formatCode="0.0%" sourceLinked="0"/>
            <c:txPr>
              <a:bodyPr anchor="t" anchorCtr="0"/>
              <a:lstStyle/>
              <a:p>
                <a:pPr>
                  <a:defRPr sz="139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eparator>
</c:separator>
          </c:dLbls>
          <c:cat>
            <c:strRef>
              <c:f>Лист1!$A$2:$A$8</c:f>
              <c:strCache>
                <c:ptCount val="7"/>
                <c:pt idx="0">
                  <c:v> Развитие системы образования </c:v>
                </c:pt>
                <c:pt idx="1">
                  <c:v> Развитие муниципального управления в Уинском  районе </c:v>
                </c:pt>
                <c:pt idx="2">
                  <c:v>Управление муниципальными финансами и муниципальным долгом </c:v>
                </c:pt>
                <c:pt idx="3">
                  <c:v> Развитие культуры, молодежной политики, физической культуры и спорта </c:v>
                </c:pt>
                <c:pt idx="4">
                  <c:v>Экономическое развитие  </c:v>
                </c:pt>
                <c:pt idx="5">
                  <c:v> Управление муниципальным имуществом на территории Уинского  района" </c:v>
                </c:pt>
                <c:pt idx="6">
                  <c:v>Устойчивое развитие сельских территорий   Уинского  района 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65.3</c:v>
                </c:pt>
                <c:pt idx="1">
                  <c:v>6.8</c:v>
                </c:pt>
                <c:pt idx="2">
                  <c:v>10.5</c:v>
                </c:pt>
                <c:pt idx="3">
                  <c:v>6.6</c:v>
                </c:pt>
                <c:pt idx="4">
                  <c:v>1.1000000000000001</c:v>
                </c:pt>
                <c:pt idx="5">
                  <c:v>0.2</c:v>
                </c:pt>
                <c:pt idx="6">
                  <c:v>9.5</c:v>
                </c:pt>
              </c:numCache>
            </c:numRef>
          </c:val>
        </c:ser>
        <c:ser>
          <c:idx val="1"/>
          <c:order val="1"/>
          <c:explosion val="25"/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 Развитие системы образования </c:v>
                </c:pt>
                <c:pt idx="1">
                  <c:v> Развитие муниципального управления в Уинском  районе </c:v>
                </c:pt>
                <c:pt idx="2">
                  <c:v>Управление муниципальными финансами и муниципальным долгом </c:v>
                </c:pt>
                <c:pt idx="3">
                  <c:v> Развитие культуры, молодежной политики, физической культуры и спорта </c:v>
                </c:pt>
                <c:pt idx="4">
                  <c:v>Экономическое развитие  </c:v>
                </c:pt>
                <c:pt idx="5">
                  <c:v> Управление муниципальным имуществом на территории Уинского  района" </c:v>
                </c:pt>
                <c:pt idx="6">
                  <c:v>Устойчивое развитие сельских территорий   Уинского  района </c:v>
                </c:pt>
              </c:strCache>
            </c:strRef>
          </c:cat>
          <c:val>
            <c:numLit>
              <c:formatCode>General</c:formatCode>
              <c:ptCount val="1"/>
              <c:pt idx="0">
                <c:v>0</c:v>
              </c:pt>
            </c:numLit>
          </c:val>
        </c:ser>
        <c:dLbls>
          <c:showVal val="1"/>
        </c:dLbls>
      </c:pie3DChart>
      <c:spPr>
        <a:noFill/>
        <a:ln w="25382">
          <a:noFill/>
        </a:ln>
      </c:spPr>
    </c:plotArea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0.23822</cdr:x>
      <cdr:y>0.1849</cdr:y>
    </cdr:from>
    <cdr:to>
      <cdr:x>0.29951</cdr:x>
      <cdr:y>0.43344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28826" y="642942"/>
          <a:ext cx="500066" cy="857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-4,6 %</a:t>
          </a:r>
        </a:p>
      </cdr:txBody>
    </cdr:sp>
  </cdr:relSizeAnchor>
  <cdr:relSizeAnchor xmlns:cdr="http://schemas.openxmlformats.org/drawingml/2006/chartDrawing">
    <cdr:from>
      <cdr:x>0.39469</cdr:x>
      <cdr:y>0.33022</cdr:y>
    </cdr:from>
    <cdr:to>
      <cdr:x>0.45349</cdr:x>
      <cdr:y>0.4159</cdr:y>
    </cdr:to>
    <cdr:sp macro="" textlink="">
      <cdr:nvSpPr>
        <cdr:cNvPr id="4" name="Прямая со стрелкой 3"/>
        <cdr:cNvSpPr/>
      </cdr:nvSpPr>
      <cdr:spPr bwMode="auto">
        <a:xfrm xmlns:a="http://schemas.openxmlformats.org/drawingml/2006/main">
          <a:off x="3233104" y="1134421"/>
          <a:ext cx="481646" cy="294330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0.54942</cdr:x>
      <cdr:y>0.33272</cdr:y>
    </cdr:from>
    <cdr:to>
      <cdr:x>0.61047</cdr:x>
      <cdr:y>0.4159</cdr:y>
    </cdr:to>
    <cdr:sp macro="" textlink="">
      <cdr:nvSpPr>
        <cdr:cNvPr id="6" name="Прямая со стрелкой 5"/>
        <cdr:cNvSpPr/>
      </cdr:nvSpPr>
      <cdr:spPr bwMode="auto">
        <a:xfrm xmlns:a="http://schemas.openxmlformats.org/drawingml/2006/main" flipV="1">
          <a:off x="4500567" y="1142998"/>
          <a:ext cx="500066" cy="285751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0.23822</cdr:x>
      <cdr:y>0.74487</cdr:y>
    </cdr:from>
    <cdr:to>
      <cdr:x>0.29651</cdr:x>
      <cdr:y>0.8318</cdr:y>
    </cdr:to>
    <cdr:sp macro="" textlink="">
      <cdr:nvSpPr>
        <cdr:cNvPr id="8" name="Прямая со стрелкой 7"/>
        <cdr:cNvSpPr/>
      </cdr:nvSpPr>
      <cdr:spPr bwMode="auto">
        <a:xfrm xmlns:a="http://schemas.openxmlformats.org/drawingml/2006/main">
          <a:off x="1951379" y="2558889"/>
          <a:ext cx="477486" cy="298622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0.39244</cdr:x>
      <cdr:y>0.74862</cdr:y>
    </cdr:from>
    <cdr:to>
      <cdr:x>0.45349</cdr:x>
      <cdr:y>0.8318</cdr:y>
    </cdr:to>
    <cdr:sp macro="" textlink="">
      <cdr:nvSpPr>
        <cdr:cNvPr id="10" name="Прямая со стрелкой 9"/>
        <cdr:cNvSpPr/>
      </cdr:nvSpPr>
      <cdr:spPr bwMode="auto">
        <a:xfrm xmlns:a="http://schemas.openxmlformats.org/drawingml/2006/main">
          <a:off x="3214684" y="2571759"/>
          <a:ext cx="500066" cy="285752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0.54942</cdr:x>
      <cdr:y>0.79021</cdr:y>
    </cdr:from>
    <cdr:to>
      <cdr:x>0.61047</cdr:x>
      <cdr:y>0.8318</cdr:y>
    </cdr:to>
    <cdr:sp macro="" textlink="">
      <cdr:nvSpPr>
        <cdr:cNvPr id="12" name="Прямая со стрелкой 11"/>
        <cdr:cNvSpPr/>
      </cdr:nvSpPr>
      <cdr:spPr bwMode="auto">
        <a:xfrm xmlns:a="http://schemas.openxmlformats.org/drawingml/2006/main">
          <a:off x="4500567" y="2714635"/>
          <a:ext cx="500066" cy="142876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0.39469</cdr:x>
      <cdr:y>0.22649</cdr:y>
    </cdr:from>
    <cdr:to>
      <cdr:x>0.45549</cdr:x>
      <cdr:y>0.49583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214710" y="785818"/>
          <a:ext cx="500066" cy="928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- 6,3%</a:t>
          </a:r>
        </a:p>
      </cdr:txBody>
    </cdr:sp>
  </cdr:relSizeAnchor>
  <cdr:relSizeAnchor xmlns:cdr="http://schemas.openxmlformats.org/drawingml/2006/chartDrawing">
    <cdr:from>
      <cdr:x>0.55067</cdr:x>
      <cdr:y>0.4134</cdr:y>
    </cdr:from>
    <cdr:to>
      <cdr:x>0.61122</cdr:x>
      <cdr:y>0.51637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500594" y="1428760"/>
          <a:ext cx="50006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0.54195</cdr:x>
      <cdr:y>0.22649</cdr:y>
    </cdr:from>
    <cdr:to>
      <cdr:x>0.61122</cdr:x>
      <cdr:y>0.51637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429156" y="785818"/>
          <a:ext cx="571504" cy="10001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+ 1,4 %</a:t>
          </a:r>
          <a:endParaRPr lang="ru-RU" sz="1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0.23822</cdr:x>
      <cdr:y>0.68273</cdr:y>
    </cdr:from>
    <cdr:to>
      <cdr:x>0.37551</cdr:x>
      <cdr:y>0.9965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928826" y="2357454"/>
          <a:ext cx="1128714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- 5,4 %</a:t>
          </a:r>
          <a:endParaRPr lang="ru-RU" sz="1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0.38372</cdr:x>
      <cdr:y>0.66544</cdr:y>
    </cdr:from>
    <cdr:to>
      <cdr:x>0.46221</cdr:x>
      <cdr:y>0.8318</cdr:y>
    </cdr:to>
    <cdr:sp macro="" textlink="">
      <cdr:nvSpPr>
        <cdr:cNvPr id="17" name="TextBox 16"/>
        <cdr:cNvSpPr txBox="1"/>
      </cdr:nvSpPr>
      <cdr:spPr>
        <a:xfrm xmlns:a="http://schemas.openxmlformats.org/drawingml/2006/main" rot="10800000" flipV="1">
          <a:off x="3143245" y="2286007"/>
          <a:ext cx="642948" cy="571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>
            <a:buFontTx/>
            <a:buChar char="-"/>
          </a:pPr>
          <a:r>
            <a: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27,7 %</a:t>
          </a:r>
          <a:endParaRPr lang="ru-RU" sz="1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0.5407</cdr:x>
      <cdr:y>0.66544</cdr:y>
    </cdr:from>
    <cdr:to>
      <cdr:x>0.61047</cdr:x>
      <cdr:y>0.79021</cdr:y>
    </cdr:to>
    <cdr:sp macro="" textlink="">
      <cdr:nvSpPr>
        <cdr:cNvPr id="18" name="TextBox 17"/>
        <cdr:cNvSpPr txBox="1"/>
      </cdr:nvSpPr>
      <cdr:spPr>
        <a:xfrm xmlns:a="http://schemas.openxmlformats.org/drawingml/2006/main" rot="10800000" flipV="1">
          <a:off x="4429128" y="2286007"/>
          <a:ext cx="571504" cy="4286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+ 6,5 %</a:t>
          </a:r>
          <a:endParaRPr lang="ru-RU" sz="1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0.74434</cdr:x>
      <cdr:y>0.55736</cdr:y>
    </cdr:from>
    <cdr:to>
      <cdr:x>0.83981</cdr:x>
      <cdr:y>0.64485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83390" y="2730505"/>
          <a:ext cx="857216" cy="4286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3300"/>
              </a:solidFill>
              <a:latin typeface="Arial" charset="0"/>
            </a:rPr>
            <a:t>   +0,5% </a:t>
          </a:r>
          <a:endParaRPr lang="ru-RU" sz="1600" b="1" dirty="0">
            <a:solidFill>
              <a:srgbClr val="FF33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0.54544</cdr:x>
      <cdr:y>0.36779</cdr:y>
    </cdr:from>
    <cdr:to>
      <cdr:x>0.62563</cdr:x>
      <cdr:y>0.42201</cdr:y>
    </cdr:to>
    <cdr:cxnSp macro="">
      <cdr:nvCxnSpPr>
        <cdr:cNvPr id="15" name="Прямая со стрелкой 14"/>
        <cdr:cNvCxnSpPr/>
      </cdr:nvCxnSpPr>
      <cdr:spPr>
        <a:xfrm xmlns:a="http://schemas.openxmlformats.org/drawingml/2006/main">
          <a:off x="4897440" y="1801811"/>
          <a:ext cx="720018" cy="2656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0.74434</cdr:x>
      <cdr:y>0.54277</cdr:y>
    </cdr:from>
    <cdr:to>
      <cdr:x>0.82744</cdr:x>
      <cdr:y>0.57194</cdr:y>
    </cdr:to>
    <cdr:cxnSp macro="">
      <cdr:nvCxnSpPr>
        <cdr:cNvPr id="17" name="Прямая со стрелкой 16"/>
        <cdr:cNvCxnSpPr/>
      </cdr:nvCxnSpPr>
      <cdr:spPr>
        <a:xfrm xmlns:a="http://schemas.openxmlformats.org/drawingml/2006/main" flipV="1">
          <a:off x="6683390" y="2659067"/>
          <a:ext cx="746129" cy="14287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0.34653</cdr:x>
      <cdr:y>0.20739</cdr:y>
    </cdr:from>
    <cdr:to>
      <cdr:x>0.44201</cdr:x>
      <cdr:y>0.2803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3111490" y="1015992"/>
          <a:ext cx="857256" cy="35719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0.83637</cdr:x>
      <cdr:y>0.58792</cdr:y>
    </cdr:from>
    <cdr:to>
      <cdr:x>0.98198</cdr:x>
      <cdr:y>0.77249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72296" y="321471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0.53909</cdr:x>
      <cdr:y>0.43007</cdr:y>
    </cdr:from>
    <cdr:to>
      <cdr:x>0.69025</cdr:x>
      <cdr:y>0.44935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3940098" y="1802779"/>
          <a:ext cx="1010358" cy="836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>
            <a:buFont typeface="Arial" pitchFamily="34" charset="0"/>
            <a:buChar char="•"/>
          </a:pPr>
          <a:r>
            <a:rPr lang="ru-RU" sz="1650" baseline="0" dirty="0" smtClean="0">
              <a:latin typeface="Times New Roman" pitchFamily="18" charset="0"/>
              <a:cs typeface="Times New Roman" pitchFamily="18" charset="0"/>
            </a:rPr>
            <a:t> содержание Контрольно-</a:t>
          </a:r>
          <a:br>
            <a:rPr lang="ru-RU" sz="1650" baseline="0" dirty="0" smtClean="0">
              <a:latin typeface="Times New Roman" pitchFamily="18" charset="0"/>
              <a:cs typeface="Times New Roman" pitchFamily="18" charset="0"/>
            </a:rPr>
          </a:br>
          <a:r>
            <a:rPr lang="ru-RU" sz="1650" baseline="0" dirty="0" smtClean="0">
              <a:latin typeface="Times New Roman" pitchFamily="18" charset="0"/>
              <a:cs typeface="Times New Roman" pitchFamily="18" charset="0"/>
            </a:rPr>
            <a:t>   счетной палаты </a:t>
          </a:r>
          <a:br>
            <a:rPr lang="ru-RU" sz="1650" baseline="0" dirty="0" smtClean="0">
              <a:latin typeface="Times New Roman" pitchFamily="18" charset="0"/>
              <a:cs typeface="Times New Roman" pitchFamily="18" charset="0"/>
            </a:rPr>
          </a:br>
          <a:r>
            <a:rPr lang="ru-RU" sz="1650" baseline="0" dirty="0" smtClean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pPr>
            <a:buFont typeface="Arial" pitchFamily="34" charset="0"/>
            <a:buChar char="•"/>
          </a:pPr>
          <a:r>
            <a:rPr lang="ru-RU" sz="1650" baseline="0" dirty="0" smtClean="0">
              <a:latin typeface="Times New Roman" pitchFamily="18" charset="0"/>
              <a:cs typeface="Times New Roman" pitchFamily="18" charset="0"/>
            </a:rPr>
            <a:t>содержание Земского Собрания</a:t>
          </a:r>
        </a:p>
        <a:p xmlns:a="http://schemas.openxmlformats.org/drawingml/2006/main">
          <a:pPr>
            <a:buFont typeface="Arial" pitchFamily="34" charset="0"/>
            <a:buChar char="•"/>
          </a:pPr>
          <a:endParaRPr lang="ru-RU" sz="165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Font typeface="Arial" pitchFamily="34" charset="0"/>
            <a:buChar char="•"/>
          </a:pPr>
          <a:r>
            <a:rPr lang="ru-RU" sz="1650" baseline="0" dirty="0" smtClean="0">
              <a:latin typeface="Times New Roman" pitchFamily="18" charset="0"/>
              <a:cs typeface="Times New Roman" pitchFamily="18" charset="0"/>
            </a:rPr>
            <a:t> проведение </a:t>
          </a:r>
          <a:r>
            <a:rPr lang="ru-RU" sz="1650" baseline="0" dirty="0" err="1" smtClean="0">
              <a:latin typeface="Times New Roman" pitchFamily="18" charset="0"/>
              <a:cs typeface="Times New Roman" pitchFamily="18" charset="0"/>
            </a:rPr>
            <a:t>Всеросийской</a:t>
          </a:r>
          <a:r>
            <a:rPr lang="ru-RU" sz="1650" baseline="0" dirty="0" smtClean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r>
            <a:rPr lang="ru-RU" sz="16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5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50" baseline="0" dirty="0" smtClean="0">
              <a:latin typeface="Times New Roman" pitchFamily="18" charset="0"/>
              <a:cs typeface="Times New Roman" pitchFamily="18" charset="0"/>
            </a:rPr>
            <a:t>сельскохозяйственной переписи</a:t>
          </a:r>
          <a:br>
            <a:rPr lang="ru-RU" sz="1650" baseline="0" dirty="0" smtClean="0">
              <a:latin typeface="Times New Roman" pitchFamily="18" charset="0"/>
              <a:cs typeface="Times New Roman" pitchFamily="18" charset="0"/>
            </a:rPr>
          </a:br>
          <a:r>
            <a:rPr lang="ru-RU" sz="1650" baseline="0" dirty="0" smtClean="0">
              <a:latin typeface="Times New Roman" pitchFamily="18" charset="0"/>
              <a:cs typeface="Times New Roman" pitchFamily="18" charset="0"/>
            </a:rPr>
            <a:t> 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0.46803</cdr:x>
      <cdr:y>0.8625</cdr:y>
    </cdr:from>
    <cdr:to>
      <cdr:x>0.65268</cdr:x>
      <cdr:y>0.97275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86186" y="3429016"/>
          <a:ext cx="150019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2016 год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3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031E919-E6B3-4D02-9B51-29DE0DD64CB1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63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3" y="942816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116E98D-80EB-419C-AB04-8FBC1E656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0163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6463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0163" y="942816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82BD588A-C3F7-488D-876B-AFFE22BE8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51E24E09E89B0F73371E26112863F7DB9AECE51373172E25FFC30EF0CB9F4FA9FDAFEC20D82AEF2P80CE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400" smtClean="0"/>
              <a:t>	</a:t>
            </a:r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Наибольший удельный вес в структуре налоговых и неналоговых доходов в 2016 году занимают доходы от использования имущества (29 %) и НДФЛ (25 %). Остальные 46 % составляют транспортный налог (13 %), доходы от оказания платных услуг (12 %), акцизы (9 %), налоги на совокупный доход (9 %), госпошлина (2 %), штрафы, санкции, возмещение ущерба (1 %), доходы от продажи имущества (1 %). Структура собственных доходов бюджета в 2016 году по отношению к первоначальному бюджету 2015 года изменилась незначительно.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D588A-C3F7-488D-876B-AFFE22BE88D0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Собственные доходные источники бюджета </a:t>
            </a:r>
            <a:r>
              <a:rPr lang="ru-RU" dirty="0" err="1" smtClean="0"/>
              <a:t>Уинского</a:t>
            </a:r>
            <a:r>
              <a:rPr lang="ru-RU" dirty="0" smtClean="0"/>
              <a:t> района, направляемые на выполнение полномочий по решению вопросов местного значения  (дотация, налоговые и неналоговые доходы), сократились по отношению к первоначальному бюджету 2015 года на 9 685,1 тыс. руб..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D588A-C3F7-488D-876B-AFFE22BE88D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800" dirty="0" smtClean="0"/>
              <a:t>	</a:t>
            </a:r>
            <a:r>
              <a:rPr lang="ru-RU" b="1" dirty="0" smtClean="0"/>
              <a:t>Формирование расходов районного бюджета  осуществлялось исходя из следующих основных подходов: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-в первую очередь обеспечение действующих расходных обязательств района;</a:t>
            </a:r>
          </a:p>
          <a:p>
            <a:pPr eaLnBrk="1" hangingPunct="1"/>
            <a:endParaRPr lang="ru-RU" dirty="0" smtClean="0"/>
          </a:p>
          <a:p>
            <a:pPr eaLnBrk="1" hangingPunct="1">
              <a:buFontTx/>
              <a:buChar char="-"/>
            </a:pPr>
            <a:r>
              <a:rPr lang="ru-RU" dirty="0" smtClean="0"/>
              <a:t> за основу был взят принятый бюджет района на 2015 год с учетом корректировок, связанных  с необходимостью реализации указов Президента РФ в части средней заработной платы работников сферы образования и культуры.</a:t>
            </a:r>
          </a:p>
          <a:p>
            <a:endParaRPr lang="ru-RU" dirty="0" smtClean="0"/>
          </a:p>
          <a:p>
            <a:r>
              <a:rPr lang="ru-RU" dirty="0" smtClean="0"/>
              <a:t>- расходы на тепловую энергию предусмотрены в соответствии с постановлением региональной службы по тарифам Пермского края от 12.11.2014 г. (стоимость одного Гкал определена с 01.01.2016-1320,0 руб., с 01.07.2016 – 1385,41 руб.). На 2017 и 2018 года расходы предусмотрены на уровне 2016 года;</a:t>
            </a:r>
          </a:p>
          <a:p>
            <a:endParaRPr lang="ru-RU" dirty="0" smtClean="0"/>
          </a:p>
          <a:p>
            <a:r>
              <a:rPr lang="ru-RU" dirty="0" smtClean="0"/>
              <a:t>- остальные расходы предусмотрены без индексации.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>
              <a:buFontTx/>
              <a:buChar char="-"/>
            </a:pPr>
            <a:endParaRPr lang="ru-RU" dirty="0" smtClean="0"/>
          </a:p>
          <a:p>
            <a:pPr eaLnBrk="1" hangingPunct="1"/>
            <a:r>
              <a:rPr lang="ru-RU" dirty="0" smtClean="0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dirty="0" smtClean="0"/>
              <a:t>Формирование</a:t>
            </a:r>
            <a:r>
              <a:rPr lang="ru-RU" baseline="0" dirty="0" smtClean="0"/>
              <a:t> ф</a:t>
            </a:r>
            <a:r>
              <a:rPr lang="ru-RU" dirty="0" smtClean="0"/>
              <a:t>онда оплаты труда отдельных категорий работников, чья заработная плата повышается в соответствии с «майскими» указами Президента России, осуществлено исходя из размера прогнозной средней заработной платы в экономике края в 2015 году и соотношения, предусмотренного «дорожными картами» на уровне 2015 года:</a:t>
            </a:r>
          </a:p>
          <a:p>
            <a:pPr>
              <a:defRPr/>
            </a:pPr>
            <a:endParaRPr lang="ru-RU" dirty="0" smtClean="0"/>
          </a:p>
          <a:p>
            <a:pPr algn="just">
              <a:buFontTx/>
              <a:buChar char="-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педагогическим работникам учреждений дополнительного образования детей (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МКОУ ДОД ДЮСШЕ «ЮНИКС»), МБОУ ДОД «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Уинская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 детская школа искусств) 19982,00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рублей;</a:t>
            </a:r>
          </a:p>
          <a:p>
            <a:pPr algn="just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работников учреждений культуры (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МБУК «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Уинский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районный дом культуры», МКУК «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Уинский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народный краеведческий музей имени 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М.Е.Игошева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», МКУК «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Уинская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межпоселенческая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централизованная библиотечная система») – 19485,20 рублей.</a:t>
            </a:r>
            <a:r>
              <a:rPr lang="ru-RU" dirty="0" smtClean="0"/>
              <a:t>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buFontTx/>
              <a:buChar char="-"/>
              <a:defRPr/>
            </a:pPr>
            <a:endParaRPr lang="ru-RU" dirty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4BBFA6-5DEA-4B81-8F09-3E1C45A4E437}" type="slidenum">
              <a:rPr lang="ru-RU" smtClean="0"/>
              <a:pPr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Бюджет </a:t>
            </a:r>
            <a:r>
              <a:rPr lang="ru-RU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Уинского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муниципального района на 2016-2018 годы по-прежнему остается социально ориентированным. Так в бюджете расходы на социальную политику, образование, культуру</a:t>
            </a:r>
            <a:r>
              <a:rPr lang="ru-RU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 спорт составят в 2016 году 75%. </a:t>
            </a:r>
          </a:p>
          <a:p>
            <a:pPr algn="l"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Расходы</a:t>
            </a:r>
            <a:r>
              <a:rPr lang="ru-RU" baseline="0" dirty="0" smtClean="0"/>
              <a:t> на 2016 год уменьшились по сравнению с первоначальным планом 2015 года на 15899,5 тыс.руб., на 2017 год в сравнении с 2016 годом – на 26605,2 тыс.руб., на 2018 год расходы увеличились на 1280,7 тыс.руб.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Запланированные доходы районного бюджета позволили предусмотреть в полном объеме расходы на оплату труда, уплату налогов и взносов, водоснабжение, оплату электрической и тепловой энергии, расходы в области информационных технологий, текущий ремонт в образовательных учреждениях, материальные расходы. Не предусмотрены средства на учёбу сотрудников учреждений, подписку периодических изданий (подписка</a:t>
            </a:r>
            <a:r>
              <a:rPr lang="ru-RU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предусмотрена лишь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МКУК «</a:t>
            </a:r>
            <a:r>
              <a:rPr lang="ru-RU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Уинская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ru-RU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межпоселенческая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централизованная библиотечная система»), на приобретение основных средств, устранение предписаний надзорных органов.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Инвестиционную составляющую бюджета составляет финансирование инвестиционного проекта «Реконструкция школы под детсад»   7742,9 тыс. руб. (в т.ч. районный бюджет - 1 935,7 тыс. руб., краевой бюджет - 5807,2тыс. руб.)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формировании расходов применен программно - целевой принцип.</a:t>
            </a:r>
            <a:endParaRPr lang="ru-RU" dirty="0" smtClean="0"/>
          </a:p>
          <a:p>
            <a:r>
              <a:rPr lang="ru-RU" dirty="0" smtClean="0"/>
              <a:t>Расходы </a:t>
            </a:r>
            <a:r>
              <a:rPr lang="ru-RU" baseline="0" dirty="0" smtClean="0"/>
              <a:t>в рамках принятых муниципальных программ составили 278 374,3 тыс.руб. (98,7%), </a:t>
            </a:r>
            <a:r>
              <a:rPr lang="ru-RU" baseline="0" dirty="0" err="1" smtClean="0"/>
              <a:t>непрограммные</a:t>
            </a:r>
            <a:r>
              <a:rPr lang="ru-RU" baseline="0" dirty="0" smtClean="0"/>
              <a:t> мероприятия – 3706,7 тыс. руб. (1,3%).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D588A-C3F7-488D-876B-AFFE22BE88D0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рамках </a:t>
            </a:r>
            <a:r>
              <a:rPr lang="ru-RU" dirty="0" err="1" smtClean="0"/>
              <a:t>непрограммных</a:t>
            </a:r>
            <a:r>
              <a:rPr lang="ru-RU" dirty="0" smtClean="0"/>
              <a:t> мероприятий предусмотрены расходы на содержание Контрольно-счетной палаты </a:t>
            </a:r>
            <a:r>
              <a:rPr lang="ru-RU" dirty="0" err="1" smtClean="0"/>
              <a:t>Уинского</a:t>
            </a:r>
            <a:r>
              <a:rPr lang="ru-RU" dirty="0" smtClean="0"/>
              <a:t> района – 1490,6 тыс.руб. и Земского собрания </a:t>
            </a:r>
            <a:r>
              <a:rPr lang="ru-RU" dirty="0" err="1" smtClean="0"/>
              <a:t>Уинского</a:t>
            </a:r>
            <a:r>
              <a:rPr lang="ru-RU" dirty="0" smtClean="0"/>
              <a:t> муниципального района – 1656,6 тыс.руб., на проведение Всероссийской сельскохозяйственной переписи в 2016 году – 559,5 тыс.руб.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D588A-C3F7-488D-876B-AFFE22BE88D0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dirty="0" smtClean="0"/>
              <a:t>Проектом</a:t>
            </a:r>
            <a:r>
              <a:rPr lang="ru-RU" baseline="0" dirty="0" smtClean="0"/>
              <a:t> бюджета предусмотрено финансирование 7 муниципальных программ.</a:t>
            </a:r>
            <a:endParaRPr lang="ru-RU" dirty="0" smtClean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dirty="0" smtClean="0"/>
              <a:t>Наибольший удельный вес в структуре программных мероприятий занимают мероприятия муниципальной программы «Развитие системы образования» - 65,3%,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dirty="0" smtClean="0"/>
              <a:t>мероприятия программы «Управление муниципальными финансами» – 10,5%,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dirty="0" smtClean="0"/>
              <a:t>«Устойчивое развитие сельских территорий» – 9,5%,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dirty="0" smtClean="0"/>
              <a:t>«Развитие культуры, молодежной</a:t>
            </a:r>
            <a:r>
              <a:rPr lang="ru-RU" baseline="0" dirty="0" smtClean="0"/>
              <a:t> политики, физической культуры и спорта» – 6,6%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baseline="0" dirty="0" smtClean="0"/>
              <a:t>«Развитие муниципального управления» – 6,8%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baseline="0" dirty="0" smtClean="0"/>
              <a:t>«Экономическое развитие» </a:t>
            </a:r>
            <a:r>
              <a:rPr lang="ru-RU" baseline="0" smtClean="0"/>
              <a:t>– 1,1%</a:t>
            </a:r>
            <a:endParaRPr lang="ru-RU" baseline="0" dirty="0" smtClean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baseline="0" dirty="0" smtClean="0"/>
              <a:t>«Управление муниципальным имуществом»-0,2% </a:t>
            </a:r>
            <a:r>
              <a:rPr lang="ru-RU" dirty="0" smtClean="0"/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ru-RU" dirty="0" smtClean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ru-RU" dirty="0" smtClean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	Внесен администрацией района  в Земское Собрание района 02 ноября 2015 г., что соответствует требованиям статьи 20 Положения о бюджетном процессе в Уинском районе и нормам бюджетного законодательства. </a:t>
            </a:r>
          </a:p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AC8E93-C3F7-49B8-AD94-F069B629B187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Дотация бюджетам</a:t>
            </a:r>
            <a:r>
              <a:rPr lang="ru-RU" baseline="0" dirty="0" smtClean="0"/>
              <a:t> сельских поселений на 2016 год уменьшилась по сравнению с уточненным планом 2015 года на 898,0 тыс.руб. (на 3,8%), на 2017 год снижение составило 7043,0 тыс.руб. (31,1%), на 2018 год дотация увеличилась по сравнению с 2017 годом на 629 тыс.руб. (4,0%).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D588A-C3F7-488D-876B-AFFE22BE88D0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Расходы на предоставление услуг по содержанию и текущему ремонту автомобильных дорог определены исходя из утвержденных  постановлением администрации </a:t>
            </a:r>
            <a:r>
              <a:rPr lang="ru-RU" dirty="0" err="1" smtClean="0"/>
              <a:t>Уинского</a:t>
            </a:r>
            <a:r>
              <a:rPr lang="ru-RU" dirty="0" smtClean="0"/>
              <a:t> муниципального района  нормативов финансовых затрат на оказание данных услуг. </a:t>
            </a:r>
          </a:p>
          <a:p>
            <a:r>
              <a:rPr lang="ru-RU" dirty="0" smtClean="0"/>
              <a:t>Ассигнования на вышеуказанные цели предусмотрены за счет муниципального дорожного фонда </a:t>
            </a:r>
            <a:r>
              <a:rPr lang="ru-RU" dirty="0" err="1" smtClean="0"/>
              <a:t>Уинского</a:t>
            </a:r>
            <a:r>
              <a:rPr lang="ru-RU" dirty="0" smtClean="0"/>
              <a:t> района и определяются в соответствии с Порядком формирования и использования бюджетных ассигнований муниципального дорожного фонда </a:t>
            </a:r>
            <a:r>
              <a:rPr lang="ru-RU" dirty="0" err="1" smtClean="0"/>
              <a:t>Уинского</a:t>
            </a:r>
            <a:r>
              <a:rPr lang="ru-RU" dirty="0" smtClean="0"/>
              <a:t> района, утвержденным решением Земского Собрания </a:t>
            </a:r>
            <a:r>
              <a:rPr lang="ru-RU" dirty="0" err="1" smtClean="0"/>
              <a:t>Уинского</a:t>
            </a:r>
            <a:r>
              <a:rPr lang="ru-RU" dirty="0" smtClean="0"/>
              <a:t> муниципального района от 24.10.2013 №591 (в 2016г.- 13 118,8 тыс. руб.  в 2017г. – 8339,0 тыс. руб. , в 2018г.- 8498,4 тыс. руб.).</a:t>
            </a:r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103F4F-2C7B-44E5-9152-93FB0FB9A32A}" type="slidenum">
              <a:rPr lang="ru-RU" smtClean="0"/>
              <a:pPr>
                <a:defRPr/>
              </a:pPr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счет средств бюджета района предлагается реализовать в 2016 году инвестиционный проект «Реконструкция здания школы по адресу: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с.Уинское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ул.30 лет Победы, 2, под здание детского сада» с объемом финансирования 7742,9 тыс. руб., в том числе  за счет средств местного бюджета 1935,7 тыс. руб. и 5807,2 тыс.руб. за счет субсидий из краевого бюджета на реализацию инвестиционных проектов муниципальных образований.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Таким образом, основные характеристики проекта районного бюджета на 2016-2018 годы выглядят следующим образом: Доходы в  2016 году составят  282080,9 тыс. руб., расходы сформированы в объеме  282080,9 тыс. руб. Дефицит составил 0,0 тыс. руб.</a:t>
            </a:r>
          </a:p>
          <a:p>
            <a:pPr eaLnBrk="1" hangingPunct="1"/>
            <a:r>
              <a:rPr lang="ru-RU" dirty="0" smtClean="0"/>
              <a:t>К уровню </a:t>
            </a:r>
            <a:r>
              <a:rPr lang="ru-RU" dirty="0" smtClean="0"/>
              <a:t>первоначального</a:t>
            </a:r>
            <a:r>
              <a:rPr lang="ru-RU" baseline="0" dirty="0" smtClean="0"/>
              <a:t> </a:t>
            </a:r>
            <a:r>
              <a:rPr lang="ru-RU" dirty="0" smtClean="0"/>
              <a:t>бюджета </a:t>
            </a:r>
            <a:r>
              <a:rPr lang="ru-RU" dirty="0" smtClean="0"/>
              <a:t>2015 года расходы уменьшились на </a:t>
            </a:r>
            <a:r>
              <a:rPr lang="ru-RU" dirty="0" smtClean="0"/>
              <a:t>5,3% </a:t>
            </a:r>
            <a:r>
              <a:rPr lang="ru-RU" dirty="0" smtClean="0"/>
              <a:t>или на </a:t>
            </a:r>
            <a:r>
              <a:rPr lang="ru-RU" dirty="0" smtClean="0"/>
              <a:t>15899,5 тыс</a:t>
            </a:r>
            <a:r>
              <a:rPr lang="ru-RU" dirty="0" smtClean="0"/>
              <a:t>. руб. Доходы также уменьшены на </a:t>
            </a:r>
            <a:r>
              <a:rPr lang="ru-RU" dirty="0" smtClean="0"/>
              <a:t>4,7% </a:t>
            </a:r>
            <a:r>
              <a:rPr lang="ru-RU" dirty="0" smtClean="0"/>
              <a:t>или на </a:t>
            </a:r>
            <a:r>
              <a:rPr lang="ru-RU" dirty="0" smtClean="0"/>
              <a:t>14011,2 </a:t>
            </a:r>
            <a:r>
              <a:rPr lang="ru-RU" dirty="0" smtClean="0"/>
              <a:t>тыс.руб.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 </a:t>
            </a:r>
            <a:r>
              <a:rPr lang="ru-RU" sz="1200" dirty="0" smtClean="0"/>
              <a:t>На 2016 и 2017 годы бюджет запланирован  бездефицитный. Доходы и расходы составили в 2016 г.- 282080,9 тыс.руб.                                                                                                                                        2017 г. – 255475,7 тыс.руб., 2018г.</a:t>
            </a:r>
            <a:r>
              <a:rPr lang="ru-RU" sz="1200" baseline="0" dirty="0" smtClean="0"/>
              <a:t> – 256756,4 тыс.руб.</a:t>
            </a:r>
            <a:endParaRPr lang="ru-RU" sz="1200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D588A-C3F7-488D-876B-AFFE22BE88D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1225" y="742950"/>
            <a:ext cx="4964113" cy="3724275"/>
          </a:xfrm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29" tIns="45715" rIns="91429" bIns="45715"/>
          <a:lstStyle/>
          <a:p>
            <a:pPr eaLnBrk="1" hangingPunct="1"/>
            <a:r>
              <a:rPr lang="ru-RU" dirty="0" smtClean="0"/>
              <a:t>При расчете доходов бюджета применен базовый (умеренно консервативный) вариант прогноза социально-экономического развития Пермского края. По итогам 2015 года индекс потребительских цен в Пермском крае прогнозируется на уровне 114,7%. На 2016 год инфляция в регионе запланирована – 109,8%, в 2017 году – 106,8%, в 2018 году – 106,2%.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39940" name="Номер слайда 3"/>
          <p:cNvSpPr txBox="1">
            <a:spLocks noGrp="1"/>
          </p:cNvSpPr>
          <p:nvPr/>
        </p:nvSpPr>
        <p:spPr bwMode="auto">
          <a:xfrm>
            <a:off x="3840163" y="942816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b"/>
          <a:lstStyle/>
          <a:p>
            <a:pPr algn="r"/>
            <a:fld id="{559D675E-33FE-417B-96AD-ED9463D19082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/>
              <a:t>7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	Рассмотрим доходную часть бюджета, запланированного на 2016-2018 гг.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600" dirty="0" smtClean="0"/>
              <a:t>	</a:t>
            </a:r>
            <a:r>
              <a:rPr lang="ru-RU" dirty="0" smtClean="0"/>
              <a:t>Планирование доходов бюджета произведено с учетом </a:t>
            </a:r>
            <a:r>
              <a:rPr lang="ru-RU" sz="1000" dirty="0" smtClean="0">
                <a:latin typeface="Times New Roman" pitchFamily="18" charset="0"/>
              </a:rPr>
              <a:t> изменений  федерального и краевого налогового и бюджетного законодательства, а именно:</a:t>
            </a:r>
          </a:p>
          <a:p>
            <a:pPr eaLnBrk="1" hangingPunct="1"/>
            <a:r>
              <a:rPr lang="ru-RU" sz="1000" dirty="0" smtClean="0">
                <a:latin typeface="Times New Roman" pitchFamily="18" charset="0"/>
              </a:rPr>
              <a:t>	- изменения дифференцированных нормативов по  акцизам на нефтепродукты в бюджеты муниципальных</a:t>
            </a:r>
            <a:r>
              <a:rPr lang="ru-RU" sz="1000" b="1" dirty="0" smtClean="0">
                <a:latin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</a:rPr>
              <a:t>образований,  рассчитанных исходя из протяженности автомобильных дорог, находящихся в собственности муниципальных  образований с 1 января 2016 года</a:t>
            </a:r>
            <a:r>
              <a:rPr lang="ru-RU" sz="1000" dirty="0" smtClean="0"/>
              <a:t> с 0,0589 до 0,0557</a:t>
            </a:r>
            <a:r>
              <a:rPr lang="ru-RU" sz="1000" dirty="0" smtClean="0">
                <a:latin typeface="Times New Roman" pitchFamily="18" charset="0"/>
              </a:rPr>
              <a:t>;</a:t>
            </a:r>
            <a:r>
              <a:rPr lang="ru-RU" sz="1000" dirty="0" smtClean="0"/>
              <a:t> </a:t>
            </a:r>
          </a:p>
          <a:p>
            <a:pPr eaLnBrk="1" hangingPunct="1"/>
            <a:r>
              <a:rPr lang="ru-RU" sz="1000" dirty="0" smtClean="0">
                <a:latin typeface="Times New Roman" pitchFamily="18" charset="0"/>
              </a:rPr>
              <a:t>                   - увеличение норматива зачисления платы за негативное воздействие на окружающую среду с 40 % до 55 % с 1 января 2016 года;</a:t>
            </a:r>
            <a:r>
              <a:rPr lang="ru-RU" sz="1000" dirty="0" smtClean="0"/>
              <a:t> </a:t>
            </a:r>
          </a:p>
          <a:p>
            <a:pPr eaLnBrk="1" hangingPunct="1"/>
            <a:r>
              <a:rPr lang="ru-RU" sz="1000" dirty="0" smtClean="0">
                <a:latin typeface="Times New Roman" pitchFamily="18" charset="0"/>
              </a:rPr>
              <a:t>                   - отмены с 1 января 2018 года единого налога на вмененный доход для отдельных видов деятельности  </a:t>
            </a:r>
            <a:r>
              <a:rPr lang="ru-RU" sz="1000" dirty="0" smtClean="0"/>
              <a:t> </a:t>
            </a:r>
          </a:p>
          <a:p>
            <a:pPr eaLnBrk="1" hangingPunct="1"/>
            <a:endParaRPr lang="ru-RU" sz="1000" dirty="0" smtClean="0"/>
          </a:p>
          <a:p>
            <a:pPr eaLnBrk="1" hangingPunct="1"/>
            <a:endParaRPr lang="ru-RU" sz="10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Общий объем доходов районного бюджета прогнозируется в 2016 году в сумме 282080,9 тыс. рублей, в 2017 году -  255 475,7 тыс. руб., в 2018 году -256 756,4 тыс. руб..</a:t>
            </a:r>
          </a:p>
          <a:p>
            <a:pPr eaLnBrk="1" hangingPunct="1"/>
            <a:r>
              <a:rPr lang="ru-RU" dirty="0" smtClean="0"/>
              <a:t>Наибольший удельный вес в общих доходах районного бюджета занимают безвозмездные поступления, которые в 2016 году составят 85,4 % или 240984,3 тыс. руб.. </a:t>
            </a:r>
          </a:p>
          <a:p>
            <a:pPr eaLnBrk="1" hangingPunct="1"/>
            <a:r>
              <a:rPr lang="ru-RU" dirty="0" smtClean="0"/>
              <a:t>По отношению к первоначальному плану 2015 года безвозмездные поступления в 2016 году уменьшатся на 4,6% или на 11 650,1 тыс. руб. за счет уменьшения:</a:t>
            </a:r>
          </a:p>
          <a:p>
            <a:pPr eaLnBrk="1" hangingPunct="1">
              <a:buFontTx/>
              <a:buChar char="-"/>
            </a:pPr>
            <a:r>
              <a:rPr lang="ru-RU" dirty="0" smtClean="0"/>
              <a:t>дотации из краевого бюджета на 7 324 тыс. руб.;</a:t>
            </a:r>
          </a:p>
          <a:p>
            <a:pPr eaLnBrk="1" hangingPunct="1">
              <a:buFontTx/>
              <a:buChar char="-"/>
            </a:pPr>
            <a:r>
              <a:rPr lang="ru-RU" dirty="0" smtClean="0"/>
              <a:t>субсидий на 820,7 тыс. руб.;</a:t>
            </a:r>
          </a:p>
          <a:p>
            <a:pPr eaLnBrk="1" hangingPunct="1">
              <a:buFontTx/>
              <a:buChar char="-"/>
            </a:pPr>
            <a:r>
              <a:rPr lang="ru-RU" dirty="0" smtClean="0"/>
              <a:t>субвенций на 2531,5 тыс. руб. </a:t>
            </a:r>
          </a:p>
          <a:p>
            <a:pPr eaLnBrk="1" hangingPunct="1">
              <a:buFontTx/>
              <a:buChar char="-"/>
            </a:pPr>
            <a:r>
              <a:rPr lang="ru-RU" dirty="0" smtClean="0"/>
              <a:t>иных межбюджетных трансфертов на 973,8 тыс. руб.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000" dirty="0" smtClean="0"/>
              <a:t>Налоговые и неналоговые доходы прогнозируются на 2016 год в размере  41 097 тыс. руб.. По сравнению с первоначальным бюджетом текущего года в 2016 году наблюдается уменьшение собственных налоговых и неналоговых доходов на 2 361 тыс. руб. за счет уменьшения налога на доходы физических лиц на 1 917 тыс. руб.. Также снизятся неналоговые доходы на 9,7 % или на 1 891 тыс. руб. в связи со значительным уменьшением доходов от продажи  муниципального имущества на 931 тыс. руб.</a:t>
            </a:r>
            <a:r>
              <a:rPr lang="ru-RU" sz="1000" baseline="0" dirty="0" smtClean="0"/>
              <a:t> и</a:t>
            </a:r>
            <a:r>
              <a:rPr lang="ru-RU" sz="1000" dirty="0" smtClean="0"/>
              <a:t> доходов в виде аренды за земельные участки после разграничения на 1 132 тыс. руб..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/>
              <a:t>Прогноз доходов районного бюджета на 2017 год составит 29703 тыс. руб., на 2018 год – 27 784 тыс. руб..</a:t>
            </a:r>
          </a:p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 smtClean="0"/>
              <a:t> Уменьшение собственных налоговых и неналоговых доходов в 2017 и 2018 годах по отношению к 2015 году происходит за счет значительного снижения доходов от арендной платы за земельные участки, в связи с изменением земельного законодательства (</a:t>
            </a:r>
            <a:r>
              <a:rPr lang="ru-RU" sz="1000" b="0" u="none" dirty="0" smtClean="0"/>
              <a:t>по земельным участкам,</a:t>
            </a:r>
            <a:r>
              <a:rPr lang="ru-RU" sz="1000" b="0" u="none" baseline="0" dirty="0" smtClean="0"/>
              <a:t> предоставленным </a:t>
            </a:r>
            <a:r>
              <a:rPr lang="ru-RU" sz="1200" b="0" u="non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для проведения работ, связанных с пользованием недрами, арендная плата рассчитывается 2% от кадастровой стоимости, ранее расчет осуществлялся в зависимости от площади с учетом вида использования и коэффициента индексации).</a:t>
            </a:r>
            <a:r>
              <a:rPr lang="ru-RU" sz="1200" b="0" u="non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  <a:hlinkClick r:id="rId3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b="0" u="sng" dirty="0" smtClean="0">
                <a:solidFill>
                  <a:schemeClr val="tx1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</a:pPr>
            <a:endParaRPr lang="ru-RU" sz="1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Неналоговые доходы включают в себя: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                                                      Прогноз     Прогноз    Прогноз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                                                        2016 г       2017 г        2018 г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Доходы от использования имущества,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находящегося в муниципальной 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собственности                                    </a:t>
            </a:r>
            <a:r>
              <a:rPr lang="ru-RU" sz="1000" b="1" u="sng" dirty="0" smtClean="0">
                <a:solidFill>
                  <a:schemeClr val="tx1"/>
                </a:solidFill>
              </a:rPr>
              <a:t>11 739       1 032        </a:t>
            </a:r>
            <a:r>
              <a:rPr lang="ru-RU" sz="1000" dirty="0" smtClean="0">
                <a:solidFill>
                  <a:schemeClr val="tx1"/>
                </a:solidFill>
              </a:rPr>
              <a:t>1 030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Платежи при пользовании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природными ресурсами                          31            32             34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Доходы от оказания платных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 услуг                                                 5 109         5</a:t>
            </a:r>
            <a:r>
              <a:rPr lang="ru-RU" sz="1000" baseline="0" dirty="0" smtClean="0">
                <a:solidFill>
                  <a:schemeClr val="tx1"/>
                </a:solidFill>
              </a:rPr>
              <a:t> 148</a:t>
            </a:r>
            <a:r>
              <a:rPr lang="ru-RU" sz="1000" dirty="0" smtClean="0">
                <a:solidFill>
                  <a:schemeClr val="tx1"/>
                </a:solidFill>
              </a:rPr>
              <a:t>       5 179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Доходы от продажи материальных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 и нематериальных активов                   331           209           199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chemeClr val="tx1"/>
                </a:solidFill>
              </a:rPr>
              <a:t>Штрафы, санкции, возмещение </a:t>
            </a:r>
          </a:p>
          <a:p>
            <a:pPr eaLnBrk="1" hangingPunct="1">
              <a:lnSpc>
                <a:spcPct val="80000"/>
              </a:lnSpc>
            </a:pPr>
            <a:r>
              <a:rPr lang="ru-RU" sz="1000" dirty="0" smtClean="0"/>
              <a:t>ущерба                                                 342          342             342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endParaRPr lang="ru-RU" sz="1000" dirty="0" smtClean="0"/>
          </a:p>
          <a:p>
            <a:pPr eaLnBrk="1" hangingPunct="1">
              <a:lnSpc>
                <a:spcPct val="80000"/>
              </a:lnSpc>
            </a:pPr>
            <a:endParaRPr lang="ru-RU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CC3D5-018C-4E3A-B408-841018828861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C3C8-5A4F-49A7-B895-D3EDA1488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71593-440F-4BE3-9D14-F15A9C6EF0F3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D26BD-6ED3-426D-BC97-8A51DB3CF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A65AB-D173-43F1-8E3E-926E8AF17164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94248-19E5-4F72-9F89-E4C836D5A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E9E87-22B4-43C4-BFB1-D95A205349F1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32DB1-19F4-4CBB-B24E-47582486D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BADCE-29FA-4DB4-A685-AB92A606A10B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F00E9-94CA-4487-A26B-5E583B6F0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9091-BAC3-4453-966A-6DB13805BFF2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5FD4C-336B-437B-82B0-A433BD344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3AEEA-EABB-4E6A-A70C-C3C8413464EE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341FC-23C8-415E-96A6-6ED25E31C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1808D-18FE-42D6-8B09-67AFFFFD82CD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9F9CA-E6E5-4A81-9716-AFDB8246A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A08AC-E133-4E2B-A338-0061CCAA63BB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B2C1B-508C-4551-977F-F7ABCDBF7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57819-C00B-4258-AE2D-E5105A33B4AF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7D6B3-803C-41F8-A135-CD33D8371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62FF-9CAF-433F-B259-9183B0195C63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D6F87-C1D3-49DC-A959-6C00BBBE1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5C2C9-9A3E-4078-A796-E5ED9F21931E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903DE-2AF8-49D3-9885-A73FF9698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0512B-8E21-4649-9C1C-3286565670EA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673B6-A16B-47C6-A30F-37B4D7850F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44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4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  <a:cs typeface="+mn-cs"/>
              </a:defRPr>
            </a:lvl1pPr>
          </a:lstStyle>
          <a:p>
            <a:pPr>
              <a:defRPr/>
            </a:pPr>
            <a:fld id="{65E34962-DF58-42B7-98F5-E993082634F9}" type="datetime1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Министерство финансов Пермского края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EA74D7C-DB83-4205-A411-9368B02FC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49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41A01-BCA7-48F5-8C79-73544F883E80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908050"/>
            <a:ext cx="8280400" cy="5473700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000" b="1" dirty="0" smtClean="0">
                <a:latin typeface="Times New Roman" pitchFamily="18" charset="0"/>
              </a:rPr>
              <a:t>Публичный бюджет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000" b="1" dirty="0" err="1" smtClean="0">
                <a:latin typeface="Times New Roman" pitchFamily="18" charset="0"/>
              </a:rPr>
              <a:t>Уинского</a:t>
            </a:r>
            <a:r>
              <a:rPr lang="ru-RU" sz="3000" b="1" dirty="0" smtClean="0">
                <a:latin typeface="Times New Roman" pitchFamily="18" charset="0"/>
              </a:rPr>
              <a:t> муниципального района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000" b="1" dirty="0" smtClean="0">
                <a:latin typeface="Times New Roman" pitchFamily="18" charset="0"/>
              </a:rPr>
              <a:t>на 2016 год и на плановый период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000" b="1" dirty="0" smtClean="0">
                <a:latin typeface="Times New Roman" pitchFamily="18" charset="0"/>
              </a:rPr>
              <a:t>2017 и 2018 годов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000" b="1" dirty="0" smtClean="0">
                <a:latin typeface="Times New Roman" pitchFamily="18" charset="0"/>
              </a:rPr>
              <a:t>(бюджет для граждан)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5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735DD67C-559E-4656-B7CA-D1532A77913F}" type="slidenum">
              <a:rPr lang="ru-RU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</a:t>
            </a:fld>
            <a:endParaRPr lang="ru-RU" sz="1200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4DAD5-9E1C-4071-A758-518874066CBB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2052" name="Rectangle 2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Доходы бюджета Уинского района, тыс. руб.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8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42910" y="2214554"/>
          <a:ext cx="819150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714480" y="2071678"/>
            <a:ext cx="11430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296092,1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000375" y="2143125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282080,9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4143372" y="2428869"/>
            <a:ext cx="1223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255 475,7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5500688" y="2357430"/>
            <a:ext cx="12144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256 756,4</a:t>
            </a:r>
            <a:endParaRPr lang="ru-RU" b="1" dirty="0">
              <a:latin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 bwMode="auto">
          <a:xfrm>
            <a:off x="2643188" y="3071813"/>
            <a:ext cx="500052" cy="28574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99098" y="1928802"/>
          <a:ext cx="796290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023B4-8D3D-4EC1-880C-D2B2FB324FB3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3076" name="Rectangle 2"/>
          <p:cNvSpPr>
            <a:spLocks noGrp="1"/>
          </p:cNvSpPr>
          <p:nvPr>
            <p:ph type="title"/>
          </p:nvPr>
        </p:nvSpPr>
        <p:spPr>
          <a:xfrm>
            <a:off x="285750" y="785813"/>
            <a:ext cx="8229600" cy="11430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Динамика налоговых и неналоговых доходов районного бюджета, млн. рублей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071538" y="1785926"/>
            <a:ext cx="1293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43,5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2428860" y="2143116"/>
            <a:ext cx="12223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41,1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3714744" y="2286000"/>
            <a:ext cx="9286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</a:rPr>
              <a:t>9,7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4929190" y="2071688"/>
            <a:ext cx="9286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</a:rPr>
              <a:t>27,8</a:t>
            </a:r>
            <a:endParaRPr lang="ru-RU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295390"/>
          </a:xfrm>
        </p:spPr>
        <p:txBody>
          <a:bodyPr/>
          <a:lstStyle/>
          <a:p>
            <a:pPr algn="ctr"/>
            <a:r>
              <a:rPr lang="ru-RU" sz="3500" dirty="0" smtClean="0">
                <a:solidFill>
                  <a:schemeClr val="tx1"/>
                </a:solidFill>
              </a:rPr>
              <a:t>Структура собственных доходов бюджета </a:t>
            </a:r>
            <a:r>
              <a:rPr lang="ru-RU" sz="3500" dirty="0" err="1" smtClean="0">
                <a:solidFill>
                  <a:schemeClr val="tx1"/>
                </a:solidFill>
              </a:rPr>
              <a:t>Уинского</a:t>
            </a:r>
            <a:r>
              <a:rPr lang="ru-RU" sz="3500" dirty="0" smtClean="0">
                <a:solidFill>
                  <a:schemeClr val="tx1"/>
                </a:solidFill>
              </a:rPr>
              <a:t> района на 2016 год</a:t>
            </a:r>
            <a:endParaRPr lang="ru-RU" sz="35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071678"/>
          <a:ext cx="822960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FD4C-336B-437B-82B0-A433BD344A6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Собственные доходные источники бюджета </a:t>
            </a:r>
            <a:r>
              <a:rPr lang="ru-RU" sz="3500" b="1" dirty="0" err="1" smtClean="0">
                <a:solidFill>
                  <a:schemeClr val="tx1"/>
                </a:solidFill>
              </a:rPr>
              <a:t>Уинского</a:t>
            </a:r>
            <a:r>
              <a:rPr lang="ru-RU" sz="3500" b="1" dirty="0" smtClean="0">
                <a:solidFill>
                  <a:schemeClr val="tx1"/>
                </a:solidFill>
              </a:rPr>
              <a:t> района, тыс. руб.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457200" y="1928801"/>
          <a:ext cx="7829577" cy="3985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000264"/>
                <a:gridCol w="1571636"/>
                <a:gridCol w="1203138"/>
                <a:gridCol w="1511507"/>
              </a:tblGrid>
              <a:tr h="1328297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Первоначальный бюджет 2015 года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Уточненный бюджет 2015 года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Прогноз на 2016 год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Отклонения от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первона-чального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плана (+,-)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2829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</a:rPr>
                        <a:t>Собственные налоговые и неналоговые доходы</a:t>
                      </a:r>
                      <a:endParaRPr lang="ru-RU" sz="18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</a:endParaRPr>
                    </a:p>
                    <a:p>
                      <a:pPr algn="r"/>
                      <a:endParaRPr lang="ru-RU" sz="1800" dirty="0" smtClean="0">
                        <a:latin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</a:rPr>
                        <a:t>43 457,7</a:t>
                      </a:r>
                      <a:endParaRPr lang="ru-RU" sz="18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</a:endParaRPr>
                    </a:p>
                    <a:p>
                      <a:pPr algn="r"/>
                      <a:endParaRPr lang="ru-RU" sz="1800" dirty="0" smtClean="0">
                        <a:latin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</a:rPr>
                        <a:t>45 369,1</a:t>
                      </a:r>
                      <a:endParaRPr lang="ru-RU" sz="18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</a:endParaRPr>
                    </a:p>
                    <a:p>
                      <a:pPr algn="r"/>
                      <a:endParaRPr lang="ru-RU" sz="1800" dirty="0" smtClean="0">
                        <a:latin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</a:rPr>
                        <a:t>41 096,6</a:t>
                      </a:r>
                      <a:endParaRPr lang="ru-RU" sz="18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</a:endParaRPr>
                    </a:p>
                    <a:p>
                      <a:pPr algn="r"/>
                      <a:endParaRPr lang="ru-RU" sz="1800" dirty="0" smtClean="0">
                        <a:latin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</a:rPr>
                        <a:t>-2 361,1</a:t>
                      </a:r>
                      <a:endParaRPr lang="ru-RU" sz="180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71523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</a:rPr>
                        <a:t>Дотация из краевого бюджета</a:t>
                      </a:r>
                      <a:endParaRPr lang="ru-RU" sz="18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</a:rPr>
                        <a:t>103 473,3</a:t>
                      </a:r>
                      <a:endParaRPr lang="ru-RU" sz="18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</a:rPr>
                        <a:t>93 836,8</a:t>
                      </a:r>
                      <a:endParaRPr lang="ru-RU" sz="18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</a:rPr>
                        <a:t>96</a:t>
                      </a:r>
                      <a:r>
                        <a:rPr lang="ru-RU" sz="1800" baseline="0" dirty="0" smtClean="0">
                          <a:latin typeface="Times New Roman" pitchFamily="18" charset="0"/>
                        </a:rPr>
                        <a:t> 149,3</a:t>
                      </a:r>
                      <a:endParaRPr lang="ru-RU" sz="18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</a:endParaRPr>
                    </a:p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</a:rPr>
                        <a:t>-7 324,0</a:t>
                      </a:r>
                      <a:endParaRPr lang="ru-RU" sz="180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41438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</a:rPr>
                        <a:t>ИТОГО:</a:t>
                      </a:r>
                      <a:endParaRPr lang="ru-RU" sz="1800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</a:rPr>
                        <a:t>146 931,0</a:t>
                      </a:r>
                      <a:endParaRPr lang="ru-RU" sz="1800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</a:rPr>
                        <a:t>139 205,9</a:t>
                      </a:r>
                      <a:endParaRPr lang="ru-RU" sz="1800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</a:rPr>
                        <a:t>137 245,9</a:t>
                      </a:r>
                      <a:endParaRPr lang="ru-RU" sz="1800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</a:rPr>
                        <a:t>-9 685,1</a:t>
                      </a:r>
                      <a:endParaRPr lang="ru-RU" sz="1800" b="1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521D5-45A6-4CD8-892D-A65D985F79E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DAF33-18CF-4278-9A09-1D8B0CDCCBDF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1741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272087"/>
          </a:xfrm>
        </p:spPr>
        <p:txBody>
          <a:bodyPr/>
          <a:lstStyle/>
          <a:p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pPr algn="ctr"/>
            <a:endParaRPr lang="ru-RU" sz="3600" b="1" smtClean="0">
              <a:latin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latin typeface="Times New Roman" pitchFamily="18" charset="0"/>
              </a:rPr>
              <a:t>Расходы бюджета Уинского района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5E713-F94E-4818-8733-85F54E44705C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18435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endParaRPr lang="ru-RU" sz="1200">
              <a:solidFill>
                <a:srgbClr val="045C75"/>
              </a:solidFill>
              <a:latin typeface="Calibri" pitchFamily="34" charset="0"/>
            </a:endParaRPr>
          </a:p>
        </p:txBody>
      </p:sp>
      <p:sp>
        <p:nvSpPr>
          <p:cNvPr id="5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2D0DE938-A192-4C7A-9D7B-285AFCEA4430}" type="slidenum">
              <a:rPr lang="ru-RU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15</a:t>
            </a:fld>
            <a:endParaRPr lang="ru-RU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357188" y="214313"/>
            <a:ext cx="8550275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Основные подходы к формированию 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расходов бюджета на 2016-2018 годы</a:t>
            </a:r>
            <a:r>
              <a:rPr lang="ru-RU" sz="3200" b="1">
                <a:solidFill>
                  <a:srgbClr val="FF3300"/>
                </a:solidFill>
                <a:latin typeface="Times New Roman" pitchFamily="18" charset="0"/>
              </a:rPr>
              <a:t> </a:t>
            </a:r>
            <a:endParaRPr lang="ru-RU" sz="28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8438" name="Прямоугольник 8"/>
          <p:cNvSpPr>
            <a:spLocks noChangeArrowheads="1"/>
          </p:cNvSpPr>
          <p:nvPr/>
        </p:nvSpPr>
        <p:spPr bwMode="auto">
          <a:xfrm>
            <a:off x="684213" y="4005263"/>
            <a:ext cx="7775575" cy="101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ru-RU" sz="2000" b="1">
                <a:latin typeface="Times New Roman" pitchFamily="18" charset="0"/>
              </a:rPr>
              <a:t> доведение средней заработной платы до уровня, установленного правовыми актами администрации Уинского муниципального района («дорожными картами») на уровне 2015 года</a:t>
            </a:r>
          </a:p>
        </p:txBody>
      </p:sp>
      <p:sp>
        <p:nvSpPr>
          <p:cNvPr id="18439" name="Прямоугольник 8"/>
          <p:cNvSpPr>
            <a:spLocks noChangeArrowheads="1"/>
          </p:cNvSpPr>
          <p:nvPr/>
        </p:nvSpPr>
        <p:spPr bwMode="auto">
          <a:xfrm>
            <a:off x="684213" y="2276475"/>
            <a:ext cx="7775575" cy="1625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ru-RU" sz="2000" b="1">
                <a:latin typeface="Times New Roman" pitchFamily="18" charset="0"/>
              </a:rPr>
              <a:t> формирование бюджетных параметров исходя из необходимости безусловного исполнения действующих расходных обязательств, в том числе с учетом их оптимизации и повышения эффективности использования финансовых ресурсов</a:t>
            </a:r>
          </a:p>
        </p:txBody>
      </p:sp>
      <p:sp>
        <p:nvSpPr>
          <p:cNvPr id="18440" name="Прямоугольник 8"/>
          <p:cNvSpPr>
            <a:spLocks noChangeArrowheads="1"/>
          </p:cNvSpPr>
          <p:nvPr/>
        </p:nvSpPr>
        <p:spPr bwMode="auto">
          <a:xfrm>
            <a:off x="642938" y="1714500"/>
            <a:ext cx="7775575" cy="40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 b="1">
                <a:latin typeface="Times New Roman" pitchFamily="18" charset="0"/>
              </a:rPr>
              <a:t> приоритет – действующие расходные обязательства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143000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2016 году средняя заработная плата за счет средств районного бюджета по категориям работников составит: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42875" y="1571625"/>
            <a:ext cx="8786813" cy="5000625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педагогических работников учреждений дополнительного образования детей (</a:t>
            </a:r>
            <a:r>
              <a:rPr lang="ru-RU" sz="2000" b="1" i="1" u="sng" smtClean="0">
                <a:latin typeface="Times New Roman" pitchFamily="18" charset="0"/>
                <a:cs typeface="Times New Roman" pitchFamily="18" charset="0"/>
              </a:rPr>
              <a:t>МКОУ ДОД ДЮСШЕ «ЮНИКС»), МБОУ ДОД «Уинская детская школа искусств) 19982,00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рублей (на уровне 2015 года);</a:t>
            </a:r>
          </a:p>
          <a:p>
            <a:pPr algn="just">
              <a:buFontTx/>
              <a:buChar char="-"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работников учреждений культуры (</a:t>
            </a:r>
            <a:r>
              <a:rPr lang="ru-RU" sz="2000" b="1" i="1" u="sng" smtClean="0">
                <a:latin typeface="Times New Roman" pitchFamily="18" charset="0"/>
                <a:cs typeface="Times New Roman" pitchFamily="18" charset="0"/>
              </a:rPr>
              <a:t>МБУК «Уинский районный дом культуры», МКУК «Уинский народный краеведческий музей имени  М.Е.Игошева», МКУК «Уинская межпоселенческая централизованная библиотечная система») – 19485,20 рублей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(на уровне 2015 года);</a:t>
            </a:r>
          </a:p>
          <a:p>
            <a:pPr algn="just">
              <a:buFont typeface="Wingdings 2" pitchFamily="18" charset="2"/>
              <a:buNone/>
            </a:pPr>
            <a:r>
              <a:rPr lang="ru-RU" sz="2000" smtClean="0"/>
              <a:t>    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0DA27-2D08-4EA3-9DD9-E6F12125C9F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1BAD7-F826-4E43-9D7E-8BCBC3AF0DF2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5124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</a:rPr>
              <a:t>Структура расходов районного бюджета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571500" y="2571750"/>
          <a:ext cx="7342188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219575" y="2425700"/>
          <a:ext cx="511175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857250" y="1643063"/>
            <a:ext cx="36718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2015 </a:t>
            </a:r>
            <a:r>
              <a:rPr lang="ru-RU" sz="2400" b="1" dirty="0">
                <a:latin typeface="Times New Roman" pitchFamily="18" charset="0"/>
              </a:rPr>
              <a:t>год (первоначальный)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5572125" y="171450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2016 </a:t>
            </a:r>
            <a:r>
              <a:rPr lang="ru-RU" sz="2400" b="1" dirty="0"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Динамика расходов бюджета                                           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</a:rPr>
              <a:t>Уинского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 муниципального района на 2015-2018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31750" y="1484313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>
              <a:latin typeface="Times New Roman" pitchFamily="18" charset="0"/>
            </a:endParaRPr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4929188" y="3571875"/>
            <a:ext cx="936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FF3300"/>
                </a:solidFill>
              </a:rPr>
              <a:t>-8,1%</a:t>
            </a: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3071802" y="2571744"/>
            <a:ext cx="7921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 dirty="0">
                <a:solidFill>
                  <a:srgbClr val="FF3300"/>
                </a:solidFill>
              </a:rPr>
              <a:t>-</a:t>
            </a:r>
            <a:r>
              <a:rPr lang="ru-RU" sz="1500" b="1" dirty="0">
                <a:solidFill>
                  <a:srgbClr val="FF3300"/>
                </a:solidFill>
              </a:rPr>
              <a:t>6,7</a:t>
            </a:r>
            <a:r>
              <a:rPr lang="ru-RU" sz="1400" b="1" dirty="0">
                <a:solidFill>
                  <a:srgbClr val="FF3300"/>
                </a:solidFill>
              </a:rPr>
              <a:t>%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8B2C7-0515-411A-8C0D-5C870964253E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16" name="Стрелка вниз 15"/>
          <p:cNvSpPr/>
          <p:nvPr/>
        </p:nvSpPr>
        <p:spPr>
          <a:xfrm rot="17388204" flipH="1">
            <a:off x="5695950" y="1528763"/>
            <a:ext cx="554037" cy="308133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8" name="TextBox 16"/>
          <p:cNvSpPr txBox="1">
            <a:spLocks noChangeArrowheads="1"/>
          </p:cNvSpPr>
          <p:nvPr/>
        </p:nvSpPr>
        <p:spPr bwMode="auto">
          <a:xfrm>
            <a:off x="1071563" y="4071938"/>
            <a:ext cx="3286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Муниципальные программы  </a:t>
            </a:r>
            <a:r>
              <a:rPr lang="ru-RU" sz="2400" b="1" dirty="0" smtClean="0"/>
              <a:t>98,7%</a:t>
            </a:r>
            <a:endParaRPr lang="ru-RU" sz="2400" b="1" dirty="0"/>
          </a:p>
        </p:txBody>
      </p:sp>
      <p:sp>
        <p:nvSpPr>
          <p:cNvPr id="21509" name="TextBox 20"/>
          <p:cNvSpPr txBox="1">
            <a:spLocks noChangeArrowheads="1"/>
          </p:cNvSpPr>
          <p:nvPr/>
        </p:nvSpPr>
        <p:spPr bwMode="auto">
          <a:xfrm>
            <a:off x="5429250" y="4000500"/>
            <a:ext cx="3286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Не программные мероприятия </a:t>
            </a:r>
            <a:r>
              <a:rPr lang="ru-RU" sz="2400" b="1" dirty="0" smtClean="0"/>
              <a:t>1,3%</a:t>
            </a:r>
            <a:endParaRPr lang="ru-RU" sz="2400" b="1" dirty="0"/>
          </a:p>
        </p:txBody>
      </p:sp>
      <p:sp>
        <p:nvSpPr>
          <p:cNvPr id="27" name="Стрелка вниз 26"/>
          <p:cNvSpPr/>
          <p:nvPr/>
        </p:nvSpPr>
        <p:spPr>
          <a:xfrm rot="4211796">
            <a:off x="2658269" y="1559719"/>
            <a:ext cx="577850" cy="302101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670F6-7AAD-4BEA-A792-CE52B6A89F5D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21512" name="Заголовок 9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00125"/>
          </a:xfrm>
        </p:spPr>
        <p:txBody>
          <a:bodyPr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Расходы бюджета </a:t>
            </a:r>
            <a:r>
              <a:rPr lang="ru-RU" sz="3000" b="1" dirty="0" err="1" smtClean="0">
                <a:solidFill>
                  <a:schemeClr val="tx1"/>
                </a:solidFill>
              </a:rPr>
              <a:t>Уинского</a:t>
            </a:r>
            <a:r>
              <a:rPr lang="ru-RU" sz="3000" b="1" dirty="0" smtClean="0">
                <a:solidFill>
                  <a:schemeClr val="tx1"/>
                </a:solidFill>
              </a:rPr>
              <a:t> муниципального района на 2016г.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4800" y="6376988"/>
            <a:ext cx="762000" cy="365125"/>
          </a:xfrm>
        </p:spPr>
        <p:txBody>
          <a:bodyPr/>
          <a:lstStyle/>
          <a:p>
            <a:pPr>
              <a:defRPr/>
            </a:pPr>
            <a:fld id="{F4FA5527-04AA-4D5D-8BA9-10C690535575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900113" y="2060575"/>
            <a:ext cx="3455987" cy="3240088"/>
          </a:xfrm>
          <a:prstGeom prst="foldedCorner">
            <a:avLst>
              <a:gd name="adj" fmla="val 1249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внесен 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администрацией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Уинского района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02 ноября</a:t>
            </a:r>
          </a:p>
          <a:p>
            <a:pPr algn="ctr"/>
            <a:r>
              <a:rPr lang="ru-RU" sz="3200" b="1">
                <a:latin typeface="Times New Roman" pitchFamily="18" charset="0"/>
              </a:rPr>
              <a:t>2015 года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755650" y="1052513"/>
            <a:ext cx="7993063" cy="503237"/>
          </a:xfrm>
          <a:prstGeom prst="rect">
            <a:avLst/>
          </a:prstGeom>
          <a:solidFill>
            <a:srgbClr val="C9F7F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 smtClean="0">
                <a:latin typeface="Times New Roman" pitchFamily="18" charset="0"/>
              </a:rPr>
              <a:t>Бюджет </a:t>
            </a:r>
            <a:r>
              <a:rPr lang="ru-RU" sz="3200" b="1" dirty="0">
                <a:latin typeface="Times New Roman" pitchFamily="18" charset="0"/>
              </a:rPr>
              <a:t>района на 2016-2018 годы</a:t>
            </a:r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4572000" y="2060575"/>
            <a:ext cx="4103688" cy="3384550"/>
          </a:xfrm>
          <a:prstGeom prst="foldedCorner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 smtClean="0">
                <a:latin typeface="Times New Roman" pitchFamily="18" charset="0"/>
              </a:rPr>
              <a:t>утвержден Земским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</a:rPr>
              <a:t>Собранием </a:t>
            </a:r>
            <a:r>
              <a:rPr lang="ru-RU" sz="3200" b="1" dirty="0" err="1" smtClean="0">
                <a:latin typeface="Times New Roman" pitchFamily="18" charset="0"/>
              </a:rPr>
              <a:t>Уинского</a:t>
            </a:r>
            <a:endParaRPr lang="ru-RU" sz="3200" b="1" dirty="0">
              <a:latin typeface="Times New Roman" pitchFamily="18" charset="0"/>
            </a:endParaRPr>
          </a:p>
          <a:p>
            <a:pPr algn="ctr"/>
            <a:r>
              <a:rPr lang="ru-RU" sz="3200" b="1" dirty="0">
                <a:latin typeface="Times New Roman" pitchFamily="18" charset="0"/>
              </a:rPr>
              <a:t>муниципального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</a:rPr>
              <a:t>района (решение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</a:rPr>
              <a:t>от 17.12.2015 №110)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12294" name="AutoShape 5"/>
          <p:cNvSpPr>
            <a:spLocks noChangeArrowheads="1"/>
          </p:cNvSpPr>
          <p:nvPr/>
        </p:nvSpPr>
        <p:spPr bwMode="auto">
          <a:xfrm>
            <a:off x="1692275" y="5445125"/>
            <a:ext cx="6264275" cy="1008063"/>
          </a:xfrm>
          <a:prstGeom prst="curvedUpArrow">
            <a:avLst>
              <a:gd name="adj1" fmla="val 124283"/>
              <a:gd name="adj2" fmla="val 2485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8301042" cy="480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FBD0D-4F79-4231-9370-AF8E98FF5DED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6148" name="Заголовок 6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52525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Расходы бюджета </a:t>
            </a:r>
            <a:r>
              <a:rPr lang="ru-RU" sz="2500" b="1" dirty="0" err="1" smtClean="0">
                <a:solidFill>
                  <a:schemeClr val="tx1"/>
                </a:solidFill>
              </a:rPr>
              <a:t>Уинского</a:t>
            </a:r>
            <a:r>
              <a:rPr lang="ru-RU" sz="2500" b="1" dirty="0" smtClean="0">
                <a:solidFill>
                  <a:schemeClr val="tx1"/>
                </a:solidFill>
              </a:rPr>
              <a:t> муниципального района на 2016г.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13"/>
          <p:cNvGraphicFramePr>
            <a:graphicFrameLocks/>
          </p:cNvGraphicFramePr>
          <p:nvPr/>
        </p:nvGraphicFramePr>
        <p:xfrm>
          <a:off x="214313" y="1143000"/>
          <a:ext cx="8286750" cy="521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997B0-E3F3-4DDD-B0D6-1D3A11760975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5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F128941D-31F4-4084-AE19-7690E6458F8E}" type="slidenum">
              <a:rPr lang="ru-RU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21</a:t>
            </a:fld>
            <a:endParaRPr lang="ru-RU" sz="120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428625" y="428625"/>
            <a:ext cx="82296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/>
              <a:t>Реализация муниципальных программ в 2016 году (7 программ)</a:t>
            </a:r>
            <a:endParaRPr lang="ru-RU" sz="2800"/>
          </a:p>
          <a:p>
            <a:pPr algn="ctr"/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Структура расходов бюджета </a:t>
            </a:r>
            <a:r>
              <a:rPr lang="ru-RU" sz="2500" b="1" dirty="0" err="1" smtClean="0">
                <a:solidFill>
                  <a:schemeClr val="tx1"/>
                </a:solidFill>
              </a:rPr>
              <a:t>Уинского</a:t>
            </a:r>
            <a:r>
              <a:rPr lang="ru-RU" sz="2500" b="1" dirty="0" smtClean="0">
                <a:solidFill>
                  <a:schemeClr val="tx1"/>
                </a:solidFill>
              </a:rPr>
              <a:t> района в разрезе муниципальных программ, тыс.руб.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457200" y="1571616"/>
          <a:ext cx="8115328" cy="4749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552"/>
                <a:gridCol w="1357322"/>
                <a:gridCol w="1143008"/>
                <a:gridCol w="1214446"/>
              </a:tblGrid>
              <a:tr h="74269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Муниципальная программа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2015г.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(уточненный)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2016г.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Рост (снижение),</a:t>
                      </a:r>
                      <a:r>
                        <a:rPr lang="ru-RU" sz="1100" baseline="0" dirty="0" smtClean="0"/>
                        <a:t> </a:t>
                      </a:r>
                      <a:endParaRPr lang="ru-RU" sz="1100" dirty="0"/>
                    </a:p>
                  </a:txBody>
                  <a:tcPr/>
                </a:tc>
              </a:tr>
              <a:tr h="404475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       сумма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         сумма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             сумма</a:t>
                      </a:r>
                      <a:endParaRPr lang="ru-RU" sz="1100" b="1" dirty="0"/>
                    </a:p>
                  </a:txBody>
                  <a:tcPr/>
                </a:tc>
              </a:tr>
              <a:tr h="40447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«Развитие системы образования»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176 940,3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181 780,8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4840,5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T="7620" marB="0"/>
                </a:tc>
              </a:tr>
              <a:tr h="40447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«Развитие муниципального управления»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872,7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18 947,7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T="7620" marB="0"/>
                </a:tc>
              </a:tr>
              <a:tr h="5879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муниципальными финансами и муниципальным долгом»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661,9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087,0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T="7620" marB="0"/>
                </a:tc>
              </a:tr>
              <a:tr h="5879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культуры, молодежной политики, физической культуры и спорта 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549,3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18 401,1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-6148,2</a:t>
                      </a:r>
                    </a:p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T="7620" marB="0"/>
                </a:tc>
              </a:tr>
              <a:tr h="40447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«Экономическое развитие»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901,0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123,0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-3778,0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T="7620" marB="0"/>
                </a:tc>
              </a:tr>
              <a:tr h="40447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 имуществом»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474,2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515,6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T="7620" marB="0"/>
                </a:tc>
              </a:tr>
              <a:tr h="40447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«Устойчивое развитие сельских территорий»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002,2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519,1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-67483,1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T="7620" marB="0"/>
                </a:tc>
              </a:tr>
              <a:tr h="40447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349 401,6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278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374,3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-71027,3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T="762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2B4B2-5B23-4F71-BAF1-24259C675014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7" name="Заголовок 8"/>
          <p:cNvSpPr txBox="1">
            <a:spLocks/>
          </p:cNvSpPr>
          <p:nvPr/>
        </p:nvSpPr>
        <p:spPr bwMode="auto">
          <a:xfrm>
            <a:off x="457200" y="704850"/>
            <a:ext cx="822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>
              <a:defRPr/>
            </a:pPr>
            <a:r>
              <a:rPr lang="ru-RU" sz="5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5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5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6"/>
          <p:cNvSpPr txBox="1">
            <a:spLocks noChangeArrowheads="1"/>
          </p:cNvSpPr>
          <p:nvPr/>
        </p:nvSpPr>
        <p:spPr bwMode="auto">
          <a:xfrm>
            <a:off x="1071563" y="4071938"/>
            <a:ext cx="328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/>
          </a:p>
        </p:txBody>
      </p:sp>
      <p:sp>
        <p:nvSpPr>
          <p:cNvPr id="7172" name="TextBox 20"/>
          <p:cNvSpPr txBox="1">
            <a:spLocks noChangeArrowheads="1"/>
          </p:cNvSpPr>
          <p:nvPr/>
        </p:nvSpPr>
        <p:spPr bwMode="auto">
          <a:xfrm>
            <a:off x="5429250" y="4000500"/>
            <a:ext cx="328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 </a:t>
            </a:r>
          </a:p>
        </p:txBody>
      </p:sp>
      <p:graphicFrame>
        <p:nvGraphicFramePr>
          <p:cNvPr id="11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2910" y="1857364"/>
          <a:ext cx="7953375" cy="4773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4375" y="1500188"/>
            <a:ext cx="8001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+mj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4B1E9-7454-477A-844F-5985A0BA01BE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4287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1500" b="1" dirty="0" smtClean="0">
                <a:cs typeface="Times New Roman" pitchFamily="18" charset="0"/>
              </a:rPr>
              <a:t/>
            </a:r>
            <a:br>
              <a:rPr lang="ru-RU" sz="1500" b="1" dirty="0" smtClean="0"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cs typeface="Times New Roman" pitchFamily="18" charset="0"/>
              </a:rPr>
              <a:t>Объем дотации бюджетам сельских поселений из районного фонда финансовой поддержки поселений, тыс. рублей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средств дорожного фонда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7614F-F1F9-4F9B-AE44-FC6F3BE22023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graphicFrame>
        <p:nvGraphicFramePr>
          <p:cNvPr id="7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63" y="1785938"/>
          <a:ext cx="7715250" cy="233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8"/>
          <p:cNvGraphicFramePr>
            <a:graphicFrameLocks/>
          </p:cNvGraphicFramePr>
          <p:nvPr/>
        </p:nvGraphicFramePr>
        <p:xfrm>
          <a:off x="355600" y="4000500"/>
          <a:ext cx="4140200" cy="275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9"/>
          <p:cNvGraphicFramePr>
            <a:graphicFrameLocks/>
          </p:cNvGraphicFramePr>
          <p:nvPr/>
        </p:nvGraphicFramePr>
        <p:xfrm>
          <a:off x="3429000" y="4143375"/>
          <a:ext cx="5014913" cy="250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5A751-6E02-4577-AA8B-4C330F2C781D}" type="slidenum">
              <a:rPr lang="ru-RU"/>
              <a:pPr>
                <a:defRPr/>
              </a:pPr>
              <a:t>25</a:t>
            </a:fld>
            <a:endParaRPr lang="ru-RU"/>
          </a:p>
        </p:txBody>
      </p:sp>
      <p:sp>
        <p:nvSpPr>
          <p:cNvPr id="9220" name="Rectangle 4"/>
          <p:cNvSpPr>
            <a:spLocks noGrp="1"/>
          </p:cNvSpPr>
          <p:nvPr>
            <p:ph type="title"/>
          </p:nvPr>
        </p:nvSpPr>
        <p:spPr>
          <a:xfrm>
            <a:off x="539750" y="704850"/>
            <a:ext cx="8147050" cy="1355725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Инвестиционная программа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Инвестиционный проект: 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«Реконструкция здания школы по адресу: с.Уинское, 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ул.30 лет Победы, 2, под здание детского сада» </a:t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0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571500" y="2286000"/>
          <a:ext cx="8102600" cy="396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AutoShape 9"/>
          <p:cNvSpPr>
            <a:spLocks/>
          </p:cNvSpPr>
          <p:nvPr/>
        </p:nvSpPr>
        <p:spPr bwMode="auto">
          <a:xfrm rot="-5400000">
            <a:off x="4712494" y="288132"/>
            <a:ext cx="433387" cy="4572000"/>
          </a:xfrm>
          <a:prstGeom prst="rightBrace">
            <a:avLst>
              <a:gd name="adj1" fmla="val 1232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9222" name="Text Box 12"/>
          <p:cNvSpPr txBox="1">
            <a:spLocks noChangeArrowheads="1"/>
          </p:cNvSpPr>
          <p:nvPr/>
        </p:nvSpPr>
        <p:spPr bwMode="auto">
          <a:xfrm rot="-5400000">
            <a:off x="8393113" y="3675062"/>
            <a:ext cx="184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1600" b="1"/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4429125" y="1928813"/>
            <a:ext cx="1071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600" b="1"/>
              <a:t>7742,9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0E360-B0DC-4B2B-8AFC-68AD929876AF}" type="slidenum">
              <a:rPr lang="ru-RU"/>
              <a:pPr>
                <a:defRPr/>
              </a:pPr>
              <a:t>26</a:t>
            </a:fld>
            <a:endParaRPr lang="ru-RU"/>
          </a:p>
        </p:txBody>
      </p:sp>
      <p:sp>
        <p:nvSpPr>
          <p:cNvPr id="32771" name="Rectangle 2"/>
          <p:cNvSpPr>
            <a:spLocks noGrp="1"/>
          </p:cNvSpPr>
          <p:nvPr>
            <p:ph type="title"/>
          </p:nvPr>
        </p:nvSpPr>
        <p:spPr>
          <a:xfrm>
            <a:off x="539750" y="260350"/>
            <a:ext cx="8158163" cy="1512888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Основные характеристики </a:t>
            </a:r>
            <a:b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бюджета Уинского района на 2016 год, </a:t>
            </a:r>
            <a:b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</a:rPr>
              <a:t>тыс. рублей</a:t>
            </a:r>
          </a:p>
        </p:txBody>
      </p:sp>
      <p:graphicFrame>
        <p:nvGraphicFramePr>
          <p:cNvPr id="535555" name="Group 3"/>
          <p:cNvGraphicFramePr>
            <a:graphicFrameLocks noGrp="1"/>
          </p:cNvGraphicFramePr>
          <p:nvPr>
            <p:ph idx="1"/>
          </p:nvPr>
        </p:nvGraphicFramePr>
        <p:xfrm>
          <a:off x="539750" y="1935163"/>
          <a:ext cx="8135938" cy="3860610"/>
        </p:xfrm>
        <a:graphic>
          <a:graphicData uri="http://schemas.openxmlformats.org/drawingml/2006/table">
            <a:tbl>
              <a:tblPr/>
              <a:tblGrid>
                <a:gridCol w="2051050"/>
                <a:gridCol w="1620838"/>
                <a:gridCol w="1457325"/>
                <a:gridCol w="1571625"/>
                <a:gridCol w="1435100"/>
              </a:tblGrid>
              <a:tr h="55721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 год (первоначальный)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6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296092,1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282 080,9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-14011,2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95,3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297980,4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282 080,9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-15899,5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94,7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-1888,3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995C2-9656-4FAC-AA8F-251E2AE1DD04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33795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Основные характеристики бюджета Уинского района на 2017-2018 годы, тыс. рублей</a:t>
            </a:r>
          </a:p>
        </p:txBody>
      </p:sp>
      <p:graphicFrame>
        <p:nvGraphicFramePr>
          <p:cNvPr id="537655" name="Group 55"/>
          <p:cNvGraphicFramePr>
            <a:graphicFrameLocks noGrp="1"/>
          </p:cNvGraphicFramePr>
          <p:nvPr>
            <p:ph idx="1"/>
          </p:nvPr>
        </p:nvGraphicFramePr>
        <p:xfrm>
          <a:off x="250825" y="1989138"/>
          <a:ext cx="8859943" cy="3779647"/>
        </p:xfrm>
        <a:graphic>
          <a:graphicData uri="http://schemas.openxmlformats.org/drawingml/2006/table">
            <a:tbl>
              <a:tblPr/>
              <a:tblGrid>
                <a:gridCol w="2017713"/>
                <a:gridCol w="1370117"/>
                <a:gridCol w="1295400"/>
                <a:gridCol w="792163"/>
                <a:gridCol w="1223962"/>
                <a:gridCol w="1335088"/>
                <a:gridCol w="825500"/>
              </a:tblGrid>
              <a:tr h="48577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отклонение от 2016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отклонение от 2017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255475,7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-26605,2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256756,4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1280,7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255475,7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-26605,2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90,6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256756,4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1280,7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профицит(+)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9A8EE-5985-4A9D-8E97-7E08EB7AF1B0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42938" y="928688"/>
            <a:ext cx="7581900" cy="55006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latin typeface="Times New Roman" pitchFamily="18" charset="0"/>
              </a:rPr>
              <a:t>Контактная информация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«Бюджет для граждан»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подготовлен финансовым управлением администрации 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dirty="0" err="1" smtClean="0">
                <a:latin typeface="Times New Roman" pitchFamily="18" charset="0"/>
              </a:rPr>
              <a:t>Уинского</a:t>
            </a:r>
            <a:r>
              <a:rPr lang="ru-RU" sz="2000" dirty="0" smtClean="0">
                <a:latin typeface="Times New Roman" pitchFamily="18" charset="0"/>
              </a:rPr>
              <a:t> муниципального района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Юридический адрес: 617520, </a:t>
            </a:r>
            <a:r>
              <a:rPr lang="ru-RU" sz="1800" dirty="0" err="1" smtClean="0">
                <a:latin typeface="Times New Roman" pitchFamily="18" charset="0"/>
              </a:rPr>
              <a:t>с.Уинское</a:t>
            </a:r>
            <a:r>
              <a:rPr lang="ru-RU" sz="1800" dirty="0" smtClean="0">
                <a:latin typeface="Times New Roman" pitchFamily="18" charset="0"/>
              </a:rPr>
              <a:t>, Пермский край, ул.Коммунистическая, д.1</a:t>
            </a:r>
          </a:p>
          <a:p>
            <a:pPr marL="0" indent="0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Телефон, факс: (34259) 2-32-81</a:t>
            </a:r>
          </a:p>
          <a:p>
            <a:pPr marL="0" indent="0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Адрес электронной почты: </a:t>
            </a:r>
            <a:r>
              <a:rPr lang="en-US" sz="1800" dirty="0" smtClean="0"/>
              <a:t>finuinsk@mail.ru</a:t>
            </a:r>
            <a:endParaRPr lang="ru-RU" sz="1800" dirty="0" smtClean="0"/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1800" dirty="0" smtClean="0">
              <a:latin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График работы финансового управления администрации </a:t>
            </a:r>
            <a:r>
              <a:rPr lang="ru-RU" sz="1800" dirty="0" err="1" smtClean="0">
                <a:latin typeface="Times New Roman" pitchFamily="18" charset="0"/>
              </a:rPr>
              <a:t>Уинского</a:t>
            </a:r>
            <a:r>
              <a:rPr lang="ru-RU" sz="1800" dirty="0" smtClean="0">
                <a:latin typeface="Times New Roman" pitchFamily="18" charset="0"/>
              </a:rPr>
              <a:t> муниципального района: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с понедельника по пятницу – с 9-00 до 17-12, 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суббота, воскресение – выходные дни.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Обеденный перерыв – с 13-00 до 14-00.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1800" dirty="0" smtClean="0">
              <a:latin typeface="Times New Roman" pitchFamily="18" charset="0"/>
            </a:endParaRPr>
          </a:p>
        </p:txBody>
      </p:sp>
      <p:sp>
        <p:nvSpPr>
          <p:cNvPr id="84995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endParaRPr 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4C8F5F8C-FD0F-4631-B69E-36FCCA088EE3}" type="slidenum">
              <a:rPr lang="ru-RU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28</a:t>
            </a:fld>
            <a:endParaRPr lang="ru-RU" sz="1200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4"/>
          <p:cNvSpPr>
            <a:spLocks noGrp="1"/>
          </p:cNvSpPr>
          <p:nvPr>
            <p:ph idx="1"/>
          </p:nvPr>
        </p:nvSpPr>
        <p:spPr>
          <a:xfrm>
            <a:off x="428625" y="785813"/>
            <a:ext cx="8158163" cy="5318125"/>
          </a:xfrm>
        </p:spPr>
        <p:txBody>
          <a:bodyPr/>
          <a:lstStyle/>
          <a:p>
            <a:pPr algn="just">
              <a:defRPr/>
            </a:pP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«Бюджет для граждан» 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– это информационный сборник, который познакомит население района с основным финансовым документом – бюджетом </a:t>
            </a:r>
            <a:r>
              <a:rPr lang="ru-RU" sz="1650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 муниципального района на 2016 год и плановый период 2017 и 2018 годов, доходами и расходами бюджета, их структурой, объемами бюджетных ассигнований, направляемых на финансирование мероприятий в отраслях экономики района.</a:t>
            </a:r>
          </a:p>
          <a:p>
            <a:pPr algn="just">
              <a:defRPr/>
            </a:pP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Бюджет муниципального образования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 (местный бюджет) </a:t>
            </a: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форма образования и расходования денежных средств, предназначенных для финансового обеспечения задач и функций местного самоуправления;</a:t>
            </a:r>
          </a:p>
          <a:p>
            <a:pPr algn="just">
              <a:defRPr/>
            </a:pP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Доходы  бюджета </a:t>
            </a:r>
            <a:r>
              <a:rPr lang="ru-RU" sz="1650" b="1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 – поступающие в бюджет муниципального района денежные средства, за исключением средств, являющихся источниками финансирования дефицита бюджета </a:t>
            </a:r>
            <a:r>
              <a:rPr lang="ru-RU" sz="1650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 муниципального района;</a:t>
            </a:r>
          </a:p>
          <a:p>
            <a:pPr algn="just">
              <a:defRPr/>
            </a:pP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1650" b="1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 – выплачиваемые из бюджета муниципального района денежные средства, за исключением средств, являющихся источниками финансирования дефицита бюджета района;</a:t>
            </a:r>
          </a:p>
          <a:p>
            <a:pPr algn="just">
              <a:defRPr/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Расходы бюджета направляются на выполнение полномочий органов местного самоуправления, установленных Федеральным законом от 06.10.2003 № 131-ФЗ «Об общих принципах организации местного самоуправления в Российской Федерации» </a:t>
            </a:r>
          </a:p>
          <a:p>
            <a:pPr>
              <a:defRPr/>
            </a:pPr>
            <a:endParaRPr lang="ru-RU" sz="160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D992D-CC75-40A3-9864-22A9EF9CF65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chair1"/>
          <p:cNvSpPr>
            <a:spLocks noEditPoints="1" noChangeArrowheads="1"/>
          </p:cNvSpPr>
          <p:nvPr/>
        </p:nvSpPr>
        <p:spPr bwMode="auto">
          <a:xfrm>
            <a:off x="214282" y="785794"/>
            <a:ext cx="2952750" cy="38163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1593 w 21600"/>
              <a:gd name="T9" fmla="*/ 7848 h 21600"/>
              <a:gd name="T10" fmla="*/ 20317 w 21600"/>
              <a:gd name="T11" fmla="*/ 1757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579" name="Text Box 7"/>
          <p:cNvSpPr txBox="1">
            <a:spLocks noChangeArrowheads="1"/>
          </p:cNvSpPr>
          <p:nvPr/>
        </p:nvSpPr>
        <p:spPr bwMode="auto">
          <a:xfrm>
            <a:off x="642910" y="857233"/>
            <a:ext cx="221615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>
                <a:solidFill>
                  <a:srgbClr val="0000FF"/>
                </a:solidFill>
              </a:rPr>
              <a:t>БЮДЖЕТ</a:t>
            </a:r>
            <a:endParaRPr lang="ru-RU" dirty="0"/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428596" y="1928802"/>
            <a:ext cx="2643206" cy="2706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350" b="1" dirty="0"/>
              <a:t>(от </a:t>
            </a:r>
            <a:r>
              <a:rPr lang="ru-RU" sz="1350" b="1" dirty="0" err="1"/>
              <a:t>старонормандского</a:t>
            </a:r>
            <a:r>
              <a:rPr lang="ru-RU" sz="1350" b="1" dirty="0"/>
              <a:t> </a:t>
            </a:r>
            <a:r>
              <a:rPr lang="ru-RU" sz="1350" b="1" i="1" dirty="0" err="1"/>
              <a:t>bougette</a:t>
            </a:r>
            <a:r>
              <a:rPr lang="ru-RU" sz="1350" b="1" dirty="0"/>
              <a:t> </a:t>
            </a:r>
            <a:r>
              <a:rPr lang="ru-RU" sz="1350" b="1" dirty="0" smtClean="0"/>
              <a:t>-кошелёк</a:t>
            </a:r>
            <a:r>
              <a:rPr lang="ru-RU" sz="1350" b="1" dirty="0"/>
              <a:t>, сумка, кожаный мешок, мешок с деньгами) 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endParaRPr lang="ru-RU" b="1" dirty="0"/>
          </a:p>
        </p:txBody>
      </p:sp>
      <p:sp>
        <p:nvSpPr>
          <p:cNvPr id="31753" name="chair1"/>
          <p:cNvSpPr>
            <a:spLocks noEditPoints="1" noChangeArrowheads="1"/>
          </p:cNvSpPr>
          <p:nvPr/>
        </p:nvSpPr>
        <p:spPr bwMode="auto">
          <a:xfrm>
            <a:off x="6215074" y="857232"/>
            <a:ext cx="2714625" cy="390366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1593 w 21600"/>
              <a:gd name="T9" fmla="*/ 7848 h 21600"/>
              <a:gd name="T10" fmla="*/ 20317 w 21600"/>
              <a:gd name="T11" fmla="*/ 1757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582" name="Text Box 10"/>
          <p:cNvSpPr txBox="1">
            <a:spLocks noChangeArrowheads="1"/>
          </p:cNvSpPr>
          <p:nvPr/>
        </p:nvSpPr>
        <p:spPr bwMode="auto">
          <a:xfrm>
            <a:off x="6572264" y="857232"/>
            <a:ext cx="203676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700" b="1" dirty="0">
                <a:solidFill>
                  <a:srgbClr val="0000FF"/>
                </a:solidFill>
              </a:rPr>
              <a:t>РАСХОДЫ бюджета</a:t>
            </a:r>
            <a:endParaRPr lang="ru-RU" sz="1700" dirty="0"/>
          </a:p>
        </p:txBody>
      </p:sp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6286512" y="2143116"/>
            <a:ext cx="2406652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/>
              <a:t>выплачиваемые из бюджета денежные средства</a:t>
            </a:r>
          </a:p>
          <a:p>
            <a:endParaRPr lang="ru-RU" b="1" dirty="0"/>
          </a:p>
        </p:txBody>
      </p:sp>
      <p:sp>
        <p:nvSpPr>
          <p:cNvPr id="31756" name="chair1"/>
          <p:cNvSpPr>
            <a:spLocks noEditPoints="1" noChangeArrowheads="1"/>
          </p:cNvSpPr>
          <p:nvPr/>
        </p:nvSpPr>
        <p:spPr bwMode="auto">
          <a:xfrm>
            <a:off x="3286116" y="785794"/>
            <a:ext cx="2714625" cy="390366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1593 w 21600"/>
              <a:gd name="T9" fmla="*/ 7848 h 21600"/>
              <a:gd name="T10" fmla="*/ 20317 w 21600"/>
              <a:gd name="T11" fmla="*/ 1757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3714744" y="785794"/>
            <a:ext cx="1990725" cy="71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700" b="1" dirty="0">
                <a:solidFill>
                  <a:srgbClr val="0000FF"/>
                </a:solidFill>
              </a:rPr>
              <a:t>ДОХОДЫ бюджета</a:t>
            </a:r>
            <a:endParaRPr lang="ru-RU" sz="1700" dirty="0"/>
          </a:p>
        </p:txBody>
      </p:sp>
      <p:sp>
        <p:nvSpPr>
          <p:cNvPr id="24586" name="Text Box 14"/>
          <p:cNvSpPr txBox="1">
            <a:spLocks noChangeArrowheads="1"/>
          </p:cNvSpPr>
          <p:nvPr/>
        </p:nvSpPr>
        <p:spPr bwMode="auto">
          <a:xfrm>
            <a:off x="3428992" y="2214554"/>
            <a:ext cx="2406652" cy="237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/>
              <a:t>поступающие в бюджет денежные средства</a:t>
            </a:r>
          </a:p>
          <a:p>
            <a:pPr algn="ctr"/>
            <a:r>
              <a:rPr lang="ru-RU" sz="1400" b="1" dirty="0"/>
              <a:t>(налоги юридических и физических лиц, штрафы, административные платежи и сборы, финансовая помощь</a:t>
            </a:r>
            <a:r>
              <a:rPr lang="ru-RU" sz="1500" b="1" dirty="0"/>
              <a:t>)</a:t>
            </a: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214282" y="4857760"/>
            <a:ext cx="8785225" cy="71438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1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214282" y="4857760"/>
            <a:ext cx="878687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300" b="1" i="1" dirty="0">
                <a:solidFill>
                  <a:srgbClr val="800000"/>
                </a:solidFill>
              </a:rPr>
              <a:t>Сбалансированность бюджета (равенство доходов и расходов) – один из основополагающих принципов при составлении бюджета, когда это равенство нарушается, возникает дефицит, либо </a:t>
            </a:r>
            <a:r>
              <a:rPr lang="ru-RU" sz="1300" b="1" i="1" dirty="0" err="1">
                <a:solidFill>
                  <a:srgbClr val="800000"/>
                </a:solidFill>
              </a:rPr>
              <a:t>профицит</a:t>
            </a:r>
            <a:r>
              <a:rPr lang="ru-RU" sz="1300" b="1" i="1" dirty="0">
                <a:solidFill>
                  <a:srgbClr val="800000"/>
                </a:solidFill>
              </a:rPr>
              <a:t> бюджета</a:t>
            </a:r>
            <a:endParaRPr lang="ru-RU" sz="1300" dirty="0"/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571472" y="5643578"/>
            <a:ext cx="807243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500" b="1" dirty="0">
                <a:solidFill>
                  <a:srgbClr val="0000FF"/>
                </a:solidFill>
              </a:rPr>
              <a:t>ДЕФИЦИТ</a:t>
            </a:r>
            <a:r>
              <a:rPr lang="ru-RU" sz="1500" dirty="0">
                <a:solidFill>
                  <a:srgbClr val="0000FF"/>
                </a:solidFill>
              </a:rPr>
              <a:t> бюджета - превышение расходов бюджета над его доходами.</a:t>
            </a:r>
          </a:p>
          <a:p>
            <a:r>
              <a:rPr lang="ru-RU" sz="1500" b="1" dirty="0">
                <a:solidFill>
                  <a:srgbClr val="0000FF"/>
                </a:solidFill>
              </a:rPr>
              <a:t>ПРОФИЦИТ</a:t>
            </a:r>
            <a:r>
              <a:rPr lang="ru-RU" sz="1500" dirty="0">
                <a:solidFill>
                  <a:srgbClr val="0000FF"/>
                </a:solidFill>
              </a:rPr>
              <a:t> бюджета - превышение доходов бюджета над его расходами.</a:t>
            </a:r>
          </a:p>
          <a:p>
            <a:endParaRPr lang="ru-RU" sz="1500" dirty="0">
              <a:solidFill>
                <a:srgbClr val="0000FF"/>
              </a:solidFill>
            </a:endParaRPr>
          </a:p>
          <a:p>
            <a:endParaRPr lang="ru-RU" sz="1500" dirty="0"/>
          </a:p>
        </p:txBody>
      </p:sp>
      <p:sp>
        <p:nvSpPr>
          <p:cNvPr id="24590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F6934BF-DFA9-47CE-BC36-3F7BF28B83E1}" type="slidenum">
              <a:rPr lang="en-US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en-US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4592" name="Text Box 21"/>
          <p:cNvSpPr txBox="1">
            <a:spLocks noChangeArrowheads="1"/>
          </p:cNvSpPr>
          <p:nvPr/>
        </p:nvSpPr>
        <p:spPr bwMode="auto">
          <a:xfrm>
            <a:off x="1357291" y="500042"/>
            <a:ext cx="6286544" cy="45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4800" y="6376988"/>
            <a:ext cx="762000" cy="365125"/>
          </a:xfrm>
        </p:spPr>
        <p:txBody>
          <a:bodyPr/>
          <a:lstStyle/>
          <a:p>
            <a:pPr>
              <a:defRPr/>
            </a:pPr>
            <a:fld id="{565FE082-705A-4206-8EEC-1DB3C87DE182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900113" y="2060575"/>
            <a:ext cx="3455987" cy="3240088"/>
          </a:xfrm>
          <a:prstGeom prst="foldedCorner">
            <a:avLst>
              <a:gd name="adj" fmla="val 12491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Бюджет Уинского 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муниципального района</a:t>
            </a:r>
          </a:p>
          <a:p>
            <a:pPr algn="ctr"/>
            <a:endParaRPr lang="ru-RU" sz="3200" b="1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55650" y="1052513"/>
            <a:ext cx="7993063" cy="503237"/>
          </a:xfrm>
          <a:prstGeom prst="rect">
            <a:avLst/>
          </a:prstGeom>
          <a:solidFill>
            <a:srgbClr val="C9F7F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Бюджетная система Уинского муниципального района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4572000" y="2060575"/>
            <a:ext cx="4103688" cy="3384550"/>
          </a:xfrm>
          <a:prstGeom prst="foldedCorner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Бюджеты Аспинского, 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Воскресенского, Ломовского, 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Нижнесыповского, Судинского, 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Уинского, Чайкинского 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сельских поселений</a:t>
            </a:r>
          </a:p>
        </p:txBody>
      </p:sp>
      <p:cxnSp>
        <p:nvCxnSpPr>
          <p:cNvPr id="22533" name="Прямая со стрелкой 7"/>
          <p:cNvCxnSpPr>
            <a:cxnSpLocks noChangeShapeType="1"/>
          </p:cNvCxnSpPr>
          <p:nvPr/>
        </p:nvCxnSpPr>
        <p:spPr bwMode="auto">
          <a:xfrm rot="10800000" flipV="1">
            <a:off x="2500313" y="1571625"/>
            <a:ext cx="500062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34" name="Прямая со стрелкой 9"/>
          <p:cNvCxnSpPr>
            <a:cxnSpLocks noChangeShapeType="1"/>
          </p:cNvCxnSpPr>
          <p:nvPr/>
        </p:nvCxnSpPr>
        <p:spPr bwMode="auto">
          <a:xfrm>
            <a:off x="5857875" y="1571625"/>
            <a:ext cx="714375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4381" y="-1285908"/>
            <a:ext cx="8929619" cy="6742113"/>
            <a:chOff x="1113" y="359"/>
            <a:chExt cx="15056" cy="11087"/>
          </a:xfrm>
        </p:grpSpPr>
        <p:sp>
          <p:nvSpPr>
            <p:cNvPr id="26629" name="Text Box 6"/>
            <p:cNvSpPr txBox="1">
              <a:spLocks noChangeArrowheads="1"/>
            </p:cNvSpPr>
            <p:nvPr/>
          </p:nvSpPr>
          <p:spPr bwMode="auto">
            <a:xfrm>
              <a:off x="1157" y="359"/>
              <a:ext cx="3515" cy="3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6630" name="AutoShape 7"/>
            <p:cNvSpPr>
              <a:spLocks noChangeArrowheads="1"/>
            </p:cNvSpPr>
            <p:nvPr/>
          </p:nvSpPr>
          <p:spPr bwMode="auto">
            <a:xfrm>
              <a:off x="1113" y="5058"/>
              <a:ext cx="14898" cy="960"/>
            </a:xfrm>
            <a:prstGeom prst="chevron">
              <a:avLst>
                <a:gd name="adj" fmla="val 387969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1" name="Text Box 8"/>
            <p:cNvSpPr txBox="1">
              <a:spLocks noChangeArrowheads="1"/>
            </p:cNvSpPr>
            <p:nvPr/>
          </p:nvSpPr>
          <p:spPr bwMode="auto">
            <a:xfrm>
              <a:off x="5329" y="5058"/>
              <a:ext cx="6690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800" b="1" dirty="0">
                  <a:solidFill>
                    <a:srgbClr val="008000"/>
                  </a:solidFill>
                </a:rPr>
                <a:t>ЭТАПЫ БЮДЖЕТНОГО ПРОЦЕССА</a:t>
              </a:r>
              <a:endParaRPr lang="ru-RU" dirty="0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57" y="6496"/>
              <a:ext cx="4296" cy="1890"/>
              <a:chOff x="1128" y="5207"/>
              <a:chExt cx="4296" cy="1890"/>
            </a:xfrm>
          </p:grpSpPr>
          <p:sp>
            <p:nvSpPr>
              <p:cNvPr id="26654" name="AutoShape 10"/>
              <p:cNvSpPr>
                <a:spLocks noChangeArrowheads="1"/>
              </p:cNvSpPr>
              <p:nvPr/>
            </p:nvSpPr>
            <p:spPr bwMode="auto">
              <a:xfrm>
                <a:off x="1128" y="5207"/>
                <a:ext cx="4296" cy="1890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5" name="Text Box 11"/>
              <p:cNvSpPr txBox="1">
                <a:spLocks noChangeArrowheads="1"/>
              </p:cNvSpPr>
              <p:nvPr/>
            </p:nvSpPr>
            <p:spPr bwMode="auto">
              <a:xfrm>
                <a:off x="1204" y="5309"/>
                <a:ext cx="4216" cy="1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350" b="1" dirty="0" smtClean="0">
                    <a:solidFill>
                      <a:srgbClr val="0000FF"/>
                    </a:solidFill>
                  </a:rPr>
                  <a:t>1. Составление проекта бюджета на очередной финансовый год и плановый период</a:t>
                </a:r>
              </a:p>
              <a:p>
                <a:pPr marL="342900" indent="-342900">
                  <a:buAutoNum type="arabicPeriod"/>
                </a:pPr>
                <a:endParaRPr lang="ru-RU" dirty="0"/>
              </a:p>
            </p:txBody>
          </p:sp>
        </p:grpSp>
        <p:sp>
          <p:nvSpPr>
            <p:cNvPr id="26633" name="AutoShape 12"/>
            <p:cNvSpPr>
              <a:spLocks noChangeArrowheads="1"/>
            </p:cNvSpPr>
            <p:nvPr/>
          </p:nvSpPr>
          <p:spPr bwMode="auto">
            <a:xfrm>
              <a:off x="5951" y="6496"/>
              <a:ext cx="4296" cy="1890"/>
            </a:xfrm>
            <a:prstGeom prst="flowChartAlternateProcess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4" name="Text Box 13"/>
            <p:cNvSpPr txBox="1">
              <a:spLocks noChangeArrowheads="1"/>
            </p:cNvSpPr>
            <p:nvPr/>
          </p:nvSpPr>
          <p:spPr bwMode="auto">
            <a:xfrm>
              <a:off x="6203" y="6496"/>
              <a:ext cx="3930" cy="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350" b="1" dirty="0">
                  <a:solidFill>
                    <a:srgbClr val="0000FF"/>
                  </a:solidFill>
                </a:rPr>
                <a:t>2. Рассмотрение проекта </a:t>
              </a:r>
              <a:r>
                <a:rPr lang="ru-RU" sz="1350" b="1" dirty="0" smtClean="0">
                  <a:solidFill>
                    <a:srgbClr val="0000FF"/>
                  </a:solidFill>
                </a:rPr>
                <a:t>бюджета на очередной финансовый год и плановый период</a:t>
              </a:r>
            </a:p>
            <a:p>
              <a:endParaRPr lang="ru-RU" dirty="0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0643" y="6496"/>
              <a:ext cx="4296" cy="1890"/>
              <a:chOff x="1128" y="5207"/>
              <a:chExt cx="4296" cy="1890"/>
            </a:xfrm>
          </p:grpSpPr>
          <p:sp>
            <p:nvSpPr>
              <p:cNvPr id="26652" name="AutoShape 15"/>
              <p:cNvSpPr>
                <a:spLocks noChangeArrowheads="1"/>
              </p:cNvSpPr>
              <p:nvPr/>
            </p:nvSpPr>
            <p:spPr bwMode="auto">
              <a:xfrm>
                <a:off x="1128" y="5207"/>
                <a:ext cx="4296" cy="1890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3" name="Text Box 16"/>
              <p:cNvSpPr txBox="1">
                <a:spLocks noChangeArrowheads="1"/>
              </p:cNvSpPr>
              <p:nvPr/>
            </p:nvSpPr>
            <p:spPr bwMode="auto">
              <a:xfrm>
                <a:off x="1350" y="5309"/>
                <a:ext cx="3930" cy="1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350" b="1" dirty="0">
                    <a:solidFill>
                      <a:srgbClr val="0000FF"/>
                    </a:solidFill>
                  </a:rPr>
                  <a:t>3. Утверждение </a:t>
                </a:r>
                <a:r>
                  <a:rPr lang="ru-RU" sz="1350" b="1" dirty="0" smtClean="0">
                    <a:solidFill>
                      <a:srgbClr val="0000FF"/>
                    </a:solidFill>
                  </a:rPr>
                  <a:t>бюджета на очередной финансовый год и плановый период</a:t>
                </a:r>
                <a:endParaRPr lang="ru-RU" sz="1350" dirty="0"/>
              </a:p>
            </p:txBody>
          </p:sp>
        </p:grpSp>
        <p:sp>
          <p:nvSpPr>
            <p:cNvPr id="26636" name="AutoShape 17"/>
            <p:cNvSpPr>
              <a:spLocks noChangeArrowheads="1"/>
            </p:cNvSpPr>
            <p:nvPr/>
          </p:nvSpPr>
          <p:spPr bwMode="auto">
            <a:xfrm>
              <a:off x="4529" y="8386"/>
              <a:ext cx="2130" cy="438"/>
            </a:xfrm>
            <a:prstGeom prst="curvedUpArrow">
              <a:avLst>
                <a:gd name="adj1" fmla="val 97260"/>
                <a:gd name="adj2" fmla="val 194521"/>
                <a:gd name="adj3" fmla="val 33333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7" name="AutoShape 18"/>
            <p:cNvSpPr>
              <a:spLocks noChangeArrowheads="1"/>
            </p:cNvSpPr>
            <p:nvPr/>
          </p:nvSpPr>
          <p:spPr bwMode="auto">
            <a:xfrm>
              <a:off x="9557" y="8386"/>
              <a:ext cx="2130" cy="438"/>
            </a:xfrm>
            <a:prstGeom prst="curvedUpArrow">
              <a:avLst>
                <a:gd name="adj1" fmla="val 97260"/>
                <a:gd name="adj2" fmla="val 194521"/>
                <a:gd name="adj3" fmla="val 33333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10739" y="9556"/>
              <a:ext cx="4296" cy="1890"/>
              <a:chOff x="1128" y="5207"/>
              <a:chExt cx="4296" cy="1890"/>
            </a:xfrm>
          </p:grpSpPr>
          <p:sp>
            <p:nvSpPr>
              <p:cNvPr id="26650" name="AutoShape 20"/>
              <p:cNvSpPr>
                <a:spLocks noChangeArrowheads="1"/>
              </p:cNvSpPr>
              <p:nvPr/>
            </p:nvSpPr>
            <p:spPr bwMode="auto">
              <a:xfrm>
                <a:off x="1128" y="5207"/>
                <a:ext cx="4296" cy="1890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1" name="Text Box 21"/>
              <p:cNvSpPr txBox="1">
                <a:spLocks noChangeArrowheads="1"/>
              </p:cNvSpPr>
              <p:nvPr/>
            </p:nvSpPr>
            <p:spPr bwMode="auto">
              <a:xfrm>
                <a:off x="1350" y="5309"/>
                <a:ext cx="3930" cy="1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350" b="1" dirty="0" smtClean="0">
                    <a:solidFill>
                      <a:srgbClr val="0000FF"/>
                    </a:solidFill>
                  </a:rPr>
                  <a:t>6. Утверждение отчета об исполнении бюджета предыдущего финансового года</a:t>
                </a:r>
              </a:p>
              <a:p>
                <a:endParaRPr lang="ru-RU" dirty="0"/>
              </a:p>
            </p:txBody>
          </p:sp>
        </p:grpSp>
        <p:sp>
          <p:nvSpPr>
            <p:cNvPr id="26639" name="AutoShape 22"/>
            <p:cNvSpPr>
              <a:spLocks noChangeArrowheads="1"/>
            </p:cNvSpPr>
            <p:nvPr/>
          </p:nvSpPr>
          <p:spPr bwMode="auto">
            <a:xfrm>
              <a:off x="14939" y="7684"/>
              <a:ext cx="960" cy="2784"/>
            </a:xfrm>
            <a:prstGeom prst="curvedLeftArrow">
              <a:avLst>
                <a:gd name="adj1" fmla="val 58000"/>
                <a:gd name="adj2" fmla="val 116000"/>
                <a:gd name="adj3" fmla="val 33333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5951" y="9556"/>
              <a:ext cx="4296" cy="1890"/>
              <a:chOff x="1128" y="5207"/>
              <a:chExt cx="4296" cy="1890"/>
            </a:xfrm>
          </p:grpSpPr>
          <p:sp>
            <p:nvSpPr>
              <p:cNvPr id="26648" name="AutoShape 24"/>
              <p:cNvSpPr>
                <a:spLocks noChangeArrowheads="1"/>
              </p:cNvSpPr>
              <p:nvPr/>
            </p:nvSpPr>
            <p:spPr bwMode="auto">
              <a:xfrm>
                <a:off x="1128" y="5207"/>
                <a:ext cx="4296" cy="1890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9" name="Text Box 25"/>
              <p:cNvSpPr txBox="1">
                <a:spLocks noChangeArrowheads="1"/>
              </p:cNvSpPr>
              <p:nvPr/>
            </p:nvSpPr>
            <p:spPr bwMode="auto">
              <a:xfrm>
                <a:off x="1350" y="5309"/>
                <a:ext cx="3930" cy="1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350" b="1" dirty="0">
                    <a:solidFill>
                      <a:srgbClr val="0000FF"/>
                    </a:solidFill>
                  </a:rPr>
                  <a:t>5. Формирование отчета об исполнении </a:t>
                </a:r>
                <a:r>
                  <a:rPr lang="ru-RU" sz="1350" b="1" dirty="0" smtClean="0">
                    <a:solidFill>
                      <a:srgbClr val="0000FF"/>
                    </a:solidFill>
                  </a:rPr>
                  <a:t>бюджета предыдущего финансового года</a:t>
                </a:r>
                <a:endParaRPr lang="ru-RU" sz="1350" dirty="0"/>
              </a:p>
            </p:txBody>
          </p:sp>
        </p:grpSp>
        <p:sp>
          <p:nvSpPr>
            <p:cNvPr id="26641" name="AutoShape 26"/>
            <p:cNvSpPr>
              <a:spLocks noChangeArrowheads="1"/>
            </p:cNvSpPr>
            <p:nvPr/>
          </p:nvSpPr>
          <p:spPr bwMode="auto">
            <a:xfrm rot="10800000">
              <a:off x="9191" y="9118"/>
              <a:ext cx="2130" cy="438"/>
            </a:xfrm>
            <a:prstGeom prst="curvedUpArrow">
              <a:avLst>
                <a:gd name="adj1" fmla="val 97260"/>
                <a:gd name="adj2" fmla="val 194521"/>
                <a:gd name="adj3" fmla="val 33333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157" y="9556"/>
              <a:ext cx="4296" cy="1890"/>
              <a:chOff x="1128" y="5207"/>
              <a:chExt cx="4296" cy="1890"/>
            </a:xfrm>
          </p:grpSpPr>
          <p:sp>
            <p:nvSpPr>
              <p:cNvPr id="26646" name="AutoShape 28"/>
              <p:cNvSpPr>
                <a:spLocks noChangeArrowheads="1"/>
              </p:cNvSpPr>
              <p:nvPr/>
            </p:nvSpPr>
            <p:spPr bwMode="auto">
              <a:xfrm>
                <a:off x="1128" y="5207"/>
                <a:ext cx="4296" cy="1890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7" name="Text Box 29"/>
              <p:cNvSpPr txBox="1">
                <a:spLocks noChangeArrowheads="1"/>
              </p:cNvSpPr>
              <p:nvPr/>
            </p:nvSpPr>
            <p:spPr bwMode="auto">
              <a:xfrm>
                <a:off x="1350" y="5309"/>
                <a:ext cx="3930" cy="1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350" b="1" dirty="0" smtClean="0">
                    <a:solidFill>
                      <a:srgbClr val="0000FF"/>
                    </a:solidFill>
                  </a:rPr>
                  <a:t>4. Исполнение бюджета текущего финансового года</a:t>
                </a:r>
                <a:endParaRPr lang="ru-RU" sz="1350" dirty="0"/>
              </a:p>
            </p:txBody>
          </p:sp>
        </p:grpSp>
        <p:sp>
          <p:nvSpPr>
            <p:cNvPr id="26643" name="AutoShape 30"/>
            <p:cNvSpPr>
              <a:spLocks noChangeArrowheads="1"/>
            </p:cNvSpPr>
            <p:nvPr/>
          </p:nvSpPr>
          <p:spPr bwMode="auto">
            <a:xfrm rot="10800000">
              <a:off x="4607" y="9118"/>
              <a:ext cx="2130" cy="438"/>
            </a:xfrm>
            <a:prstGeom prst="curvedUpArrow">
              <a:avLst>
                <a:gd name="adj1" fmla="val 97260"/>
                <a:gd name="adj2" fmla="val 194521"/>
                <a:gd name="adj3" fmla="val 33333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5" name="Text Box 32"/>
            <p:cNvSpPr txBox="1">
              <a:spLocks noChangeArrowheads="1"/>
            </p:cNvSpPr>
            <p:nvPr/>
          </p:nvSpPr>
          <p:spPr bwMode="auto">
            <a:xfrm>
              <a:off x="1427" y="3883"/>
              <a:ext cx="14742" cy="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b="1" dirty="0">
                  <a:solidFill>
                    <a:srgbClr val="0000FF"/>
                  </a:solidFill>
                </a:rPr>
                <a:t>Бюджетный процесс - ежегодное формирование и исполнение бюджета</a:t>
              </a:r>
              <a:endParaRPr lang="ru-RU" dirty="0"/>
            </a:p>
          </p:txBody>
        </p:sp>
      </p:grpSp>
      <p:sp>
        <p:nvSpPr>
          <p:cNvPr id="2662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AEC3BBA-73C5-438D-8851-B7937BF719C9}" type="slidenum">
              <a:rPr lang="en-US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6</a:t>
            </a:fld>
            <a:endParaRPr lang="en-US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F2072-6A6F-4988-9EE2-2FCA271D8500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1143000"/>
          </a:xfrm>
        </p:spPr>
        <p:txBody>
          <a:bodyPr lIns="91440" rIns="91440" bIns="45720" anchor="ctr"/>
          <a:lstStyle/>
          <a:p>
            <a:pPr algn="ctr"/>
            <a:r>
              <a:rPr lang="ru-RU" sz="3300" b="1" smtClean="0">
                <a:solidFill>
                  <a:srgbClr val="262673"/>
                </a:solidFill>
              </a:rPr>
              <a:t>Динамика инфляции в регионе </a:t>
            </a:r>
            <a:br>
              <a:rPr lang="ru-RU" sz="3300" b="1" smtClean="0">
                <a:solidFill>
                  <a:srgbClr val="262673"/>
                </a:solidFill>
              </a:rPr>
            </a:br>
            <a:r>
              <a:rPr lang="ru-RU" sz="3300" b="1" smtClean="0">
                <a:solidFill>
                  <a:srgbClr val="262673"/>
                </a:solidFill>
              </a:rPr>
              <a:t>(темп роста к предыдущему году)</a:t>
            </a:r>
          </a:p>
        </p:txBody>
      </p:sp>
      <p:graphicFrame>
        <p:nvGraphicFramePr>
          <p:cNvPr id="8" name="Object 4"/>
          <p:cNvGraphicFramePr>
            <a:graphicFrameLocks noGrp="1"/>
          </p:cNvGraphicFramePr>
          <p:nvPr>
            <p:ph idx="4294967295"/>
          </p:nvPr>
        </p:nvGraphicFramePr>
        <p:xfrm>
          <a:off x="215900" y="1182688"/>
          <a:ext cx="8966200" cy="381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17AB6-ADA2-4642-AF02-53F9640F0758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1433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40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272087"/>
          </a:xfrm>
        </p:spPr>
        <p:txBody>
          <a:bodyPr/>
          <a:lstStyle/>
          <a:p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 algn="ctr"/>
            <a:endParaRPr lang="ru-RU" sz="3600" b="1" smtClean="0">
              <a:latin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latin typeface="Times New Roman" pitchFamily="18" charset="0"/>
              </a:rPr>
              <a:t>Доходы бюджета Уинского района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AD5A1-2921-4A68-AA36-C47A240BD94E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5363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endParaRPr lang="ru-RU" sz="1200">
              <a:solidFill>
                <a:srgbClr val="045C75"/>
              </a:solidFill>
              <a:latin typeface="Calibri" pitchFamily="34" charset="0"/>
            </a:endParaRPr>
          </a:p>
        </p:txBody>
      </p:sp>
      <p:sp>
        <p:nvSpPr>
          <p:cNvPr id="5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40DC601C-FF32-418D-AFDA-5DB95DD705ED}" type="slidenum">
              <a:rPr lang="ru-RU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9</a:t>
            </a:fld>
            <a:endParaRPr lang="ru-RU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395288" y="333375"/>
            <a:ext cx="855027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>
                <a:latin typeface="Times New Roman" pitchFamily="18" charset="0"/>
              </a:rPr>
              <a:t>Особенности </a:t>
            </a:r>
            <a:r>
              <a:rPr lang="ru-RU" sz="3200" b="1" dirty="0" smtClean="0">
                <a:latin typeface="Times New Roman" pitchFamily="18" charset="0"/>
              </a:rPr>
              <a:t>формирования доходов </a:t>
            </a:r>
            <a:endParaRPr lang="ru-RU" sz="3200" b="1" dirty="0">
              <a:latin typeface="Times New Roman" pitchFamily="18" charset="0"/>
            </a:endParaRPr>
          </a:p>
          <a:p>
            <a:pPr algn="ctr"/>
            <a:r>
              <a:rPr lang="ru-RU" sz="3200" b="1" dirty="0">
                <a:latin typeface="Times New Roman" pitchFamily="18" charset="0"/>
              </a:rPr>
              <a:t>бюджета на 2016-2018 годы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15366" name="Прямоугольник 12"/>
          <p:cNvSpPr>
            <a:spLocks noChangeArrowheads="1"/>
          </p:cNvSpPr>
          <p:nvPr/>
        </p:nvSpPr>
        <p:spPr bwMode="auto">
          <a:xfrm>
            <a:off x="1000125" y="1500174"/>
            <a:ext cx="7243763" cy="1323439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>
                <a:latin typeface="Times New Roman" pitchFamily="18" charset="0"/>
              </a:rPr>
              <a:t>Изменения дифференцированных нормативов по  акцизам на нефтепродукты   в бюджеты муниципальных образований, рассчитанных исходя из протяженности автомобильных дорог, находящихся в собственности муниципальных  образований с 1 января 2016 </a:t>
            </a:r>
            <a:r>
              <a:rPr lang="ru-RU" sz="2000" b="1" dirty="0" smtClean="0">
                <a:latin typeface="Times New Roman" pitchFamily="18" charset="0"/>
              </a:rPr>
              <a:t>года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5367" name="Прямоугольник 12"/>
          <p:cNvSpPr>
            <a:spLocks noChangeArrowheads="1"/>
          </p:cNvSpPr>
          <p:nvPr/>
        </p:nvSpPr>
        <p:spPr bwMode="auto">
          <a:xfrm>
            <a:off x="1000125" y="3000372"/>
            <a:ext cx="7243763" cy="83099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>
                <a:latin typeface="Times New Roman" pitchFamily="18" charset="0"/>
              </a:rPr>
              <a:t>Увеличение норматива зачисления платы за негативное воздействие на окружающую среду с 40 % до 55 % с 1 января 2016 года</a:t>
            </a:r>
            <a:r>
              <a:rPr lang="ru-RU" sz="2000" dirty="0"/>
              <a:t> </a:t>
            </a:r>
          </a:p>
        </p:txBody>
      </p:sp>
      <p:sp>
        <p:nvSpPr>
          <p:cNvPr id="15368" name="Прямоугольник 12"/>
          <p:cNvSpPr>
            <a:spLocks noChangeArrowheads="1"/>
          </p:cNvSpPr>
          <p:nvPr/>
        </p:nvSpPr>
        <p:spPr bwMode="auto">
          <a:xfrm>
            <a:off x="1000125" y="4000504"/>
            <a:ext cx="7215188" cy="83099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>
                <a:latin typeface="Times New Roman" pitchFamily="18" charset="0"/>
              </a:rPr>
              <a:t>Положения главы 26.3 «Система налогообложения в виде единого налога на вмененный доход для отдельных видов деятельности» не применяются с 1 января 2018 года</a:t>
            </a:r>
            <a:r>
              <a:rPr lang="ru-RU" sz="2000" dirty="0"/>
              <a:t> </a:t>
            </a:r>
          </a:p>
        </p:txBody>
      </p:sp>
      <p:sp>
        <p:nvSpPr>
          <p:cNvPr id="9" name="Прямоугольник 12"/>
          <p:cNvSpPr>
            <a:spLocks noChangeArrowheads="1"/>
          </p:cNvSpPr>
          <p:nvPr/>
        </p:nvSpPr>
        <p:spPr bwMode="auto">
          <a:xfrm>
            <a:off x="1000101" y="5000636"/>
            <a:ext cx="7215237" cy="584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Изменения порядка расчета арендной платы за земельные участки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ток">
  <a:themeElements>
    <a:clrScheme name="Поток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оток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20134</TotalTime>
  <Words>2642</Words>
  <Application>Microsoft Office PowerPoint</Application>
  <PresentationFormat>Экран (4:3)</PresentationFormat>
  <Paragraphs>429</Paragraphs>
  <Slides>28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Динамика инфляции в регионе  (темп роста к предыдущему году)</vt:lpstr>
      <vt:lpstr>Слайд 8</vt:lpstr>
      <vt:lpstr>Слайд 9</vt:lpstr>
      <vt:lpstr>Доходы бюджета Уинского района, тыс. руб. </vt:lpstr>
      <vt:lpstr>Динамика налоговых и неналоговых доходов районного бюджета, млн. рублей</vt:lpstr>
      <vt:lpstr>Структура собственных доходов бюджета Уинского района на 2016 год</vt:lpstr>
      <vt:lpstr>Собственные доходные источники бюджета Уинского района, тыс. руб.</vt:lpstr>
      <vt:lpstr>Слайд 14</vt:lpstr>
      <vt:lpstr>Слайд 15</vt:lpstr>
      <vt:lpstr>В 2016 году средняя заработная плата за счет средств районного бюджета по категориям работников составит:</vt:lpstr>
      <vt:lpstr>Структура расходов районного бюджета</vt:lpstr>
      <vt:lpstr>Динамика расходов бюджета                                            Уинского муниципального района на 2015-2018 годы</vt:lpstr>
      <vt:lpstr>Расходы бюджета Уинского муниципального района на 2016г.</vt:lpstr>
      <vt:lpstr>Расходы бюджета Уинского муниципального района на 2016г. </vt:lpstr>
      <vt:lpstr>Слайд 21</vt:lpstr>
      <vt:lpstr>Структура расходов бюджета Уинского района в разрезе муниципальных программ, тыс.руб. </vt:lpstr>
      <vt:lpstr>                   Объем дотации бюджетам сельских поселений из районного фонда финансовой поддержки поселений, тыс. рублей </vt:lpstr>
      <vt:lpstr>Распределение средств дорожного фонда </vt:lpstr>
      <vt:lpstr>Инвестиционная программа   Инвестиционный проект:  «Реконструкция здания школы по адресу: с.Уинское,  ул.30 лет Победы, 2, под здание детского сада»  </vt:lpstr>
      <vt:lpstr>Основные характеристики  бюджета Уинского района на 2016 год,  тыс. рублей</vt:lpstr>
      <vt:lpstr>Основные характеристики бюджета Уинского района на 2017-2018 годы, тыс. рублей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Министерства финансов Пермского края  о работе в 2007 году  и планах на 2008 год</dc:title>
  <dc:creator>User</dc:creator>
  <cp:lastModifiedBy>Шоломова Лариса Павловна</cp:lastModifiedBy>
  <cp:revision>1328</cp:revision>
  <dcterms:created xsi:type="dcterms:W3CDTF">2008-02-28T03:10:36Z</dcterms:created>
  <dcterms:modified xsi:type="dcterms:W3CDTF">2016-01-29T06:23:23Z</dcterms:modified>
</cp:coreProperties>
</file>