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330" r:id="rId2"/>
    <p:sldId id="283" r:id="rId3"/>
    <p:sldId id="313" r:id="rId4"/>
    <p:sldId id="317" r:id="rId5"/>
    <p:sldId id="318" r:id="rId6"/>
    <p:sldId id="311" r:id="rId7"/>
    <p:sldId id="320" r:id="rId8"/>
    <p:sldId id="321" r:id="rId9"/>
    <p:sldId id="328" r:id="rId10"/>
    <p:sldId id="323" r:id="rId11"/>
    <p:sldId id="324" r:id="rId12"/>
    <p:sldId id="325" r:id="rId13"/>
    <p:sldId id="331" r:id="rId14"/>
    <p:sldId id="332" r:id="rId15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1BCB"/>
    <a:srgbClr val="FF00FF"/>
    <a:srgbClr val="FFD03B"/>
    <a:srgbClr val="0066FF"/>
    <a:srgbClr val="C224A0"/>
    <a:srgbClr val="BD2977"/>
    <a:srgbClr val="631E17"/>
    <a:srgbClr val="FD7F9A"/>
    <a:srgbClr val="55D5E3"/>
    <a:srgbClr val="965057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74201" autoAdjust="0"/>
  </p:normalViewPr>
  <p:slideViewPr>
    <p:cSldViewPr>
      <p:cViewPr varScale="1">
        <p:scale>
          <a:sx n="85" d="100"/>
          <a:sy n="85" d="100"/>
        </p:scale>
        <p:origin x="-23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66" y="20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1191625352386519"/>
          <c:y val="7.6744993275464274E-2"/>
          <c:w val="0.55965150189559665"/>
          <c:h val="0.79084760524997988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7.7160493827161197E-2"/>
                  <c:y val="-3.9284457252522831E-2"/>
                </c:manualLayout>
              </c:layout>
              <c:showVal val="1"/>
            </c:dLbl>
            <c:dLbl>
              <c:idx val="1"/>
              <c:layout>
                <c:manualLayout>
                  <c:x val="7.7160493827161308E-2"/>
                  <c:y val="-3.0866359269839411E-2"/>
                </c:manualLayout>
              </c:layout>
              <c:showVal val="1"/>
            </c:dLbl>
            <c:dLbl>
              <c:idx val="2"/>
              <c:layout>
                <c:manualLayout>
                  <c:x val="7.7160493827161197E-2"/>
                  <c:y val="-3.3672391930733854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14</c:v>
                </c:pt>
                <c:pt idx="1">
                  <c:v>16.2</c:v>
                </c:pt>
                <c:pt idx="2">
                  <c:v>14.1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Транспортный налог</c:v>
                </c:pt>
              </c:strCache>
            </c:strRef>
          </c:tx>
          <c:dLbls>
            <c:dLbl>
              <c:idx val="0"/>
              <c:layout>
                <c:manualLayout>
                  <c:x val="6.944444444444485E-2"/>
                  <c:y val="-2.2448482234609591E-2"/>
                </c:manualLayout>
              </c:layout>
              <c:showVal val="1"/>
            </c:dLbl>
            <c:dLbl>
              <c:idx val="1"/>
              <c:layout>
                <c:manualLayout>
                  <c:x val="6.9444322931855734E-2"/>
                  <c:y val="-1.1224130643578117E-2"/>
                </c:manualLayout>
              </c:layout>
              <c:showVal val="1"/>
            </c:dLbl>
            <c:dLbl>
              <c:idx val="2"/>
              <c:layout>
                <c:manualLayout>
                  <c:x val="6.944444444444485E-2"/>
                  <c:y val="-8.4180979826834704E-3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4.8</c:v>
                </c:pt>
                <c:pt idx="1">
                  <c:v>4.5</c:v>
                </c:pt>
                <c:pt idx="2">
                  <c:v>4.5999999999999996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6.944444444444485E-2"/>
                  <c:y val="-1.1224130643578117E-2"/>
                </c:manualLayout>
              </c:layout>
              <c:showVal val="1"/>
            </c:dLbl>
            <c:dLbl>
              <c:idx val="1"/>
              <c:layout>
                <c:manualLayout>
                  <c:x val="6.9444444444444919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6.944444444444485E-2"/>
                  <c:y val="-1.1224130643578117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3</c:v>
                </c:pt>
                <c:pt idx="1">
                  <c:v>4</c:v>
                </c:pt>
                <c:pt idx="2">
                  <c:v>3.2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ЕНВД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7.0987654320988039E-2"/>
                  <c:y val="8.4180979826834704E-3"/>
                </c:manualLayout>
              </c:layout>
              <c:showVal val="1"/>
            </c:dLbl>
            <c:dLbl>
              <c:idx val="1"/>
              <c:layout>
                <c:manualLayout>
                  <c:x val="6.9444444444444919E-2"/>
                  <c:y val="-8.4180979826834704E-3"/>
                </c:manualLayout>
              </c:layout>
              <c:showVal val="1"/>
            </c:dLbl>
            <c:dLbl>
              <c:idx val="2"/>
              <c:layout>
                <c:manualLayout>
                  <c:x val="6.944444444444485E-2"/>
                  <c:y val="-1.1224130643578117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3.6</c:v>
                </c:pt>
                <c:pt idx="1">
                  <c:v>3.4</c:v>
                </c:pt>
                <c:pt idx="2">
                  <c:v>3.2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Госпошлина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6.944444444444485E-2"/>
                  <c:y val="-1.9642228626261523E-2"/>
                </c:manualLayout>
              </c:layout>
              <c:showVal val="1"/>
            </c:dLbl>
            <c:dLbl>
              <c:idx val="1"/>
              <c:layout>
                <c:manualLayout>
                  <c:x val="6.9444444444444919E-2"/>
                  <c:y val="-1.9642228626261523E-2"/>
                </c:manualLayout>
              </c:layout>
              <c:showVal val="1"/>
            </c:dLbl>
            <c:dLbl>
              <c:idx val="2"/>
              <c:layout>
                <c:manualLayout>
                  <c:x val="6.944444444444485E-2"/>
                  <c:y val="-1.6836195965367048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3"/>
                <c:pt idx="0">
                  <c:v>0.8</c:v>
                </c:pt>
                <c:pt idx="1">
                  <c:v>0.8</c:v>
                </c:pt>
                <c:pt idx="2">
                  <c:v>0.5</c:v>
                </c:pt>
              </c:numCache>
            </c:numRef>
          </c:val>
        </c:ser>
        <c:shape val="cylinder"/>
        <c:axId val="79375744"/>
        <c:axId val="83723392"/>
        <c:axId val="0"/>
      </c:bar3DChart>
      <c:catAx>
        <c:axId val="79375744"/>
        <c:scaling>
          <c:orientation val="minMax"/>
        </c:scaling>
        <c:axPos val="b"/>
        <c:tickLblPos val="nextTo"/>
        <c:crossAx val="83723392"/>
        <c:crosses val="autoZero"/>
        <c:auto val="1"/>
        <c:lblAlgn val="ctr"/>
        <c:lblOffset val="100"/>
      </c:catAx>
      <c:valAx>
        <c:axId val="83723392"/>
        <c:scaling>
          <c:orientation val="minMax"/>
        </c:scaling>
        <c:axPos val="l"/>
        <c:majorGridlines/>
        <c:numFmt formatCode="0%" sourceLinked="1"/>
        <c:tickLblPos val="nextTo"/>
        <c:crossAx val="793757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1191625352386507"/>
          <c:y val="7.674499327546426E-2"/>
          <c:w val="0.55965150189559665"/>
          <c:h val="0.7908476052499801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7.7160493827161072E-2"/>
                  <c:y val="-3.9284457252522831E-2"/>
                </c:manualLayout>
              </c:layout>
              <c:showVal val="1"/>
            </c:dLbl>
            <c:dLbl>
              <c:idx val="1"/>
              <c:layout>
                <c:manualLayout>
                  <c:x val="7.7160493827161142E-2"/>
                  <c:y val="-3.0866359269839376E-2"/>
                </c:manualLayout>
              </c:layout>
              <c:showVal val="1"/>
            </c:dLbl>
            <c:dLbl>
              <c:idx val="2"/>
              <c:layout>
                <c:manualLayout>
                  <c:x val="7.7160493827161072E-2"/>
                  <c:y val="-3.3672391930733854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13.8</c:v>
                </c:pt>
                <c:pt idx="1">
                  <c:v>17.600000000000001</c:v>
                </c:pt>
                <c:pt idx="2">
                  <c:v>19.3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оказания платных услуг</c:v>
                </c:pt>
              </c:strCache>
            </c:strRef>
          </c:tx>
          <c:dLbls>
            <c:dLbl>
              <c:idx val="0"/>
              <c:layout>
                <c:manualLayout>
                  <c:x val="6.9444444444444503E-2"/>
                  <c:y val="8.4178770352298527E-3"/>
                </c:manualLayout>
              </c:layout>
              <c:showVal val="1"/>
            </c:dLbl>
            <c:dLbl>
              <c:idx val="1"/>
              <c:layout>
                <c:manualLayout>
                  <c:x val="6.9444201419267035E-2"/>
                  <c:y val="-2.806032660894488E-3"/>
                </c:manualLayout>
              </c:layout>
              <c:showVal val="1"/>
            </c:dLbl>
            <c:dLbl>
              <c:idx val="2"/>
              <c:layout>
                <c:manualLayout>
                  <c:x val="6.9444444444444503E-2"/>
                  <c:y val="5.612065321788976E-3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5.5</c:v>
                </c:pt>
                <c:pt idx="1">
                  <c:v>5.6</c:v>
                </c:pt>
                <c:pt idx="2">
                  <c:v>6.4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6.9444444444444503E-2"/>
                  <c:y val="-8.4183189301370691E-3"/>
                </c:manualLayout>
              </c:layout>
              <c:showVal val="1"/>
            </c:dLbl>
            <c:dLbl>
              <c:idx val="1"/>
              <c:layout>
                <c:manualLayout>
                  <c:x val="6.9444444444444503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6.9444444444444503E-2"/>
                  <c:y val="1.1224130643578073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0.5</c:v>
                </c:pt>
                <c:pt idx="1">
                  <c:v>0.4</c:v>
                </c:pt>
                <c:pt idx="2">
                  <c:v>1.5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продажи имущества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7.0987654320987734E-2"/>
                  <c:y val="-4.4896522574312023E-2"/>
                </c:manualLayout>
              </c:layout>
              <c:showVal val="1"/>
            </c:dLbl>
            <c:dLbl>
              <c:idx val="1"/>
              <c:layout>
                <c:manualLayout>
                  <c:x val="6.9444444444444503E-2"/>
                  <c:y val="-3.0866359269839386E-2"/>
                </c:manualLayout>
              </c:layout>
              <c:showVal val="1"/>
            </c:dLbl>
            <c:dLbl>
              <c:idx val="2"/>
              <c:layout>
                <c:manualLayout>
                  <c:x val="6.9444444444444503E-2"/>
                  <c:y val="-2.8060547556398488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0.2</c:v>
                </c:pt>
                <c:pt idx="1">
                  <c:v>1.4</c:v>
                </c:pt>
                <c:pt idx="2">
                  <c:v>0.2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1.0802469135802554E-2"/>
                  <c:y val="-4.4896522574312023E-2"/>
                </c:manualLayout>
              </c:layout>
              <c:showVal val="1"/>
            </c:dLbl>
            <c:dLbl>
              <c:idx val="1"/>
              <c:layout>
                <c:manualLayout>
                  <c:x val="9.2592592592593542E-3"/>
                  <c:y val="-4.4896743521765432E-2"/>
                </c:manualLayout>
              </c:layout>
              <c:showVal val="1"/>
            </c:dLbl>
            <c:dLbl>
              <c:idx val="2"/>
              <c:layout>
                <c:manualLayout>
                  <c:x val="9.2592592592593542E-3"/>
                  <c:y val="-4.2090489913417829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3"/>
                <c:pt idx="0">
                  <c:v>0</c:v>
                </c:pt>
                <c:pt idx="1">
                  <c:v>0.1</c:v>
                </c:pt>
                <c:pt idx="2">
                  <c:v>0</c:v>
                </c:pt>
              </c:numCache>
            </c:numRef>
          </c:val>
        </c:ser>
        <c:shape val="cylinder"/>
        <c:axId val="85228160"/>
        <c:axId val="85238144"/>
        <c:axId val="0"/>
      </c:bar3DChart>
      <c:catAx>
        <c:axId val="85228160"/>
        <c:scaling>
          <c:orientation val="minMax"/>
        </c:scaling>
        <c:axPos val="b"/>
        <c:tickLblPos val="nextTo"/>
        <c:crossAx val="85238144"/>
        <c:crosses val="autoZero"/>
        <c:auto val="1"/>
        <c:lblAlgn val="ctr"/>
        <c:lblOffset val="100"/>
      </c:catAx>
      <c:valAx>
        <c:axId val="85238144"/>
        <c:scaling>
          <c:orientation val="minMax"/>
        </c:scaling>
        <c:axPos val="l"/>
        <c:majorGridlines/>
        <c:numFmt formatCode="0%" sourceLinked="1"/>
        <c:tickLblPos val="nextTo"/>
        <c:crossAx val="85228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468503937008605"/>
          <c:y val="6.3792611649720346E-2"/>
          <c:w val="0.33531496062992561"/>
          <c:h val="0.5186564715619635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Уинского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района 
(тыс. руб.)</a:t>
            </a:r>
          </a:p>
        </c:rich>
      </c:tx>
      <c:layout>
        <c:manualLayout>
          <c:xMode val="edge"/>
          <c:yMode val="edge"/>
          <c:x val="0.1761981406009589"/>
          <c:y val="2.0380447095896335E-2"/>
        </c:manualLayout>
      </c:layout>
      <c:spPr>
        <a:noFill/>
        <a:ln w="25187">
          <a:noFill/>
        </a:ln>
      </c:spPr>
    </c:title>
    <c:view3D>
      <c:perspective val="0"/>
    </c:view3D>
    <c:plotArea>
      <c:layout>
        <c:manualLayout>
          <c:layoutTarget val="inner"/>
          <c:xMode val="edge"/>
          <c:yMode val="edge"/>
          <c:x val="0.53338365123119991"/>
          <c:y val="0.34745873037862635"/>
          <c:w val="0.44111273226743186"/>
          <c:h val="0.2796437341683565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 w="12594">
              <a:solidFill>
                <a:schemeClr val="tx1"/>
              </a:solidFill>
              <a:prstDash val="solid"/>
            </a:ln>
          </c:spPr>
          <c:explosion val="28"/>
          <c:dPt>
            <c:idx val="0"/>
            <c:spPr>
              <a:solidFill>
                <a:srgbClr val="FF00FF"/>
              </a:solidFill>
              <a:ln w="12594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6666FF"/>
              </a:solidFill>
              <a:ln w="12594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6971719101122891E-2"/>
                  <c:y val="-0.10496581134771199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chemeClr val="tx1"/>
                        </a:solidFill>
                        <a:latin typeface="+mj-lt"/>
                        <a:ea typeface="Arial"/>
                        <a:cs typeface="Times New Roman" pitchFamily="18" charset="0"/>
                      </a:defRPr>
                    </a:pPr>
                    <a:r>
                      <a:rPr lang="ru-RU" dirty="0" smtClean="0"/>
                      <a:t>53 098,0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%" sourceLinked="0"/>
              <c:spPr>
                <a:noFill/>
                <a:ln w="25187">
                  <a:noFill/>
                </a:ln>
              </c:spPr>
              <c:dLblPos val="bestFit"/>
              <c:showVal val="1"/>
              <c:showPercent val="1"/>
              <c:separator>
</c:separator>
            </c:dLbl>
            <c:dLbl>
              <c:idx val="1"/>
              <c:layout>
                <c:manualLayout>
                  <c:x val="-1.5408044250299053E-2"/>
                  <c:y val="7.1168580296979825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chemeClr val="tx1"/>
                        </a:solidFill>
                        <a:latin typeface="+mj-lt"/>
                        <a:ea typeface="Arial"/>
                        <a:cs typeface="Times New Roman" pitchFamily="18" charset="0"/>
                      </a:defRPr>
                    </a:pPr>
                    <a:r>
                      <a:rPr lang="ru-RU" dirty="0" smtClean="0"/>
                      <a:t>291 550,5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8</a:t>
                    </a:r>
                    <a:r>
                      <a:rPr lang="ru-RU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%" sourceLinked="0"/>
              <c:spPr>
                <a:noFill/>
                <a:ln w="25187">
                  <a:noFill/>
                </a:ln>
              </c:spPr>
              <c:dLblPos val="bestFit"/>
              <c:showVal val="1"/>
              <c:showPercent val="1"/>
              <c:separator>
</c:separator>
            </c:dLbl>
            <c:numFmt formatCode="0%" sourceLinked="0"/>
            <c:spPr>
              <a:noFill/>
              <a:ln w="25187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Sheet1!$A$2:$A$3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53098</c:v>
                </c:pt>
                <c:pt idx="1">
                  <c:v>291550.5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594">
              <a:solidFill>
                <a:schemeClr val="tx1"/>
              </a:solidFill>
              <a:prstDash val="solid"/>
            </a:ln>
          </c:spPr>
          <c:explosion val="28"/>
          <c:dPt>
            <c:idx val="0"/>
            <c:spPr>
              <a:solidFill>
                <a:schemeClr val="accent1"/>
              </a:solidFill>
              <a:ln w="12594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187">
                <a:noFill/>
              </a:ln>
            </c:spPr>
            <c:txPr>
              <a:bodyPr/>
              <a:lstStyle/>
              <a:p>
                <a:pPr>
                  <a:defRPr sz="183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Sheet1!$A$2:$A$3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</c:numCache>
            </c:numRef>
          </c:val>
        </c:ser>
        <c:dLbls>
          <c:showVal val="1"/>
          <c:showPercent val="1"/>
          <c:separator>
</c:separator>
        </c:dLbls>
      </c:pie3DChart>
      <c:spPr>
        <a:noFill/>
        <a:ln w="25187">
          <a:noFill/>
        </a:ln>
      </c:spPr>
    </c:plotArea>
    <c:legend>
      <c:legendPos val="b"/>
      <c:layout>
        <c:manualLayout>
          <c:xMode val="edge"/>
          <c:yMode val="edge"/>
          <c:x val="0.17264957264957265"/>
          <c:y val="0.91032608695652151"/>
          <c:w val="0.79145299145297698"/>
          <c:h val="6.2500000000000139E-2"/>
        </c:manualLayout>
      </c:layout>
      <c:spPr>
        <a:noFill/>
        <a:ln w="25187">
          <a:noFill/>
        </a:ln>
      </c:spPr>
      <c:txPr>
        <a:bodyPr/>
        <a:lstStyle/>
        <a:p>
          <a:pPr>
            <a:defRPr sz="177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252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0.10656884443498622"/>
          <c:y val="0.34278313894973655"/>
          <c:w val="0.81622516556291358"/>
          <c:h val="0.4566744730679251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70C0"/>
            </a:solidFill>
            <a:ln w="12682">
              <a:solidFill>
                <a:schemeClr val="tx1"/>
              </a:solidFill>
              <a:prstDash val="solid"/>
            </a:ln>
          </c:spPr>
          <c:explosion val="28"/>
          <c:dPt>
            <c:idx val="0"/>
            <c:spPr>
              <a:solidFill>
                <a:srgbClr val="FF00FF"/>
              </a:solidFill>
              <a:ln w="12682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6666FF"/>
              </a:solidFill>
              <a:ln w="12682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9.1264098744415767E-3"/>
                  <c:y val="-5.16784086199742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54 034,0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Percent val="1"/>
              <c:separator>
</c:separator>
            </c:dLbl>
            <c:dLbl>
              <c:idx val="1"/>
              <c:layout>
                <c:manualLayout>
                  <c:x val="-5.4054054054054029E-2"/>
                  <c:y val="8.270676691729372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277 422,2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84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  <c:showPercent val="1"/>
              <c:separator>
</c:separator>
            </c:dLbl>
            <c:numFmt formatCode="0%" sourceLinked="0"/>
            <c:spPr>
              <a:noFill/>
              <a:ln w="25365">
                <a:noFill/>
              </a:ln>
            </c:spPr>
            <c:txPr>
              <a:bodyPr/>
              <a:lstStyle/>
              <a:p>
                <a:pPr>
                  <a:defRPr sz="144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Sheet1!$A$2:$A$3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Sheet1!$B$2:$B$3</c:f>
              <c:numCache>
                <c:formatCode>#,##0.00</c:formatCode>
                <c:ptCount val="2"/>
                <c:pt idx="0">
                  <c:v>54034</c:v>
                </c:pt>
                <c:pt idx="1">
                  <c:v>277422.2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682">
              <a:solidFill>
                <a:schemeClr val="tx1"/>
              </a:solidFill>
              <a:prstDash val="solid"/>
            </a:ln>
          </c:spPr>
          <c:explosion val="28"/>
          <c:dPt>
            <c:idx val="0"/>
            <c:spPr>
              <a:solidFill>
                <a:schemeClr val="accent1"/>
              </a:solidFill>
              <a:ln w="12682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365">
                <a:noFill/>
              </a:ln>
            </c:spPr>
            <c:txPr>
              <a:bodyPr/>
              <a:lstStyle/>
              <a:p>
                <a:pPr>
                  <a:defRPr sz="172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Sheet1!$A$2:$A$3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Sheet1!$C$2:$C$3</c:f>
              <c:numCache>
                <c:formatCode>#,##0.00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Val val="1"/>
          <c:showPercent val="1"/>
          <c:separator>
</c:separator>
        </c:dLbls>
      </c:pie3DChart>
      <c:spPr>
        <a:noFill/>
        <a:ln w="25365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37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7576394964518325"/>
          <c:y val="2.6666480024636747E-2"/>
          <c:w val="0.73371913580246917"/>
          <c:h val="0.7467204763753883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ln w="57150">
              <a:solidFill>
                <a:srgbClr val="FF00FF"/>
              </a:solidFill>
            </a:ln>
          </c:spPr>
          <c:marker>
            <c:symbol val="square"/>
            <c:size val="11"/>
            <c:spPr>
              <a:solidFill>
                <a:srgbClr val="FF00FF"/>
              </a:solidFill>
              <a:ln w="3175">
                <a:solidFill>
                  <a:srgbClr val="FF00FF"/>
                </a:solidFill>
              </a:ln>
            </c:spPr>
          </c:marker>
          <c:cat>
            <c:strRef>
              <c:f>Лист1!$A$2:$A$6</c:f>
              <c:strCache>
                <c:ptCount val="5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  <c:pt idx="3">
                  <c:v>2016 г.</c:v>
                </c:pt>
                <c:pt idx="4">
                  <c:v>2017 г.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4</c:v>
                </c:pt>
                <c:pt idx="1">
                  <c:v>6</c:v>
                </c:pt>
                <c:pt idx="2" formatCode="General">
                  <c:v>6.5</c:v>
                </c:pt>
                <c:pt idx="3" formatCode="General">
                  <c:v>1021.3</c:v>
                </c:pt>
                <c:pt idx="4" formatCode="General">
                  <c:v>981.3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ЕНВД</c:v>
                </c:pt>
              </c:strCache>
            </c:strRef>
          </c:tx>
          <c:spPr>
            <a:ln w="57150">
              <a:solidFill>
                <a:srgbClr val="002060"/>
              </a:solidFill>
            </a:ln>
          </c:spPr>
          <c:marker>
            <c:symbol val="square"/>
            <c:size val="11"/>
            <c:spPr>
              <a:solidFill>
                <a:srgbClr val="002060"/>
              </a:solidFill>
            </c:spPr>
          </c:marker>
          <c:cat>
            <c:strRef>
              <c:f>Лист1!$A$2:$A$6</c:f>
              <c:strCache>
                <c:ptCount val="5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  <c:pt idx="3">
                  <c:v>2016 г.</c:v>
                </c:pt>
                <c:pt idx="4">
                  <c:v>2017 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5.0999999999999996</c:v>
                </c:pt>
                <c:pt idx="1">
                  <c:v>71.3</c:v>
                </c:pt>
                <c:pt idx="2">
                  <c:v>82.7</c:v>
                </c:pt>
                <c:pt idx="3">
                  <c:v>143</c:v>
                </c:pt>
                <c:pt idx="4">
                  <c:v>173.6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Транспортный налог</c:v>
                </c:pt>
              </c:strCache>
            </c:strRef>
          </c:tx>
          <c:spPr>
            <a:ln w="57150">
              <a:solidFill>
                <a:srgbClr val="006600"/>
              </a:solidFill>
            </a:ln>
          </c:spPr>
          <c:marker>
            <c:symbol val="square"/>
            <c:size val="11"/>
            <c:spPr>
              <a:solidFill>
                <a:srgbClr val="006600"/>
              </a:solidFill>
              <a:ln>
                <a:solidFill>
                  <a:srgbClr val="006600"/>
                </a:solidFill>
              </a:ln>
            </c:spPr>
          </c:marker>
          <c:cat>
            <c:strRef>
              <c:f>Лист1!$A$2:$A$6</c:f>
              <c:strCache>
                <c:ptCount val="5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  <c:pt idx="3">
                  <c:v>2016 г.</c:v>
                </c:pt>
                <c:pt idx="4">
                  <c:v>2017 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981.5</c:v>
                </c:pt>
                <c:pt idx="1">
                  <c:v>1259.3</c:v>
                </c:pt>
                <c:pt idx="2">
                  <c:v>1377.6</c:v>
                </c:pt>
                <c:pt idx="3">
                  <c:v>1953.2</c:v>
                </c:pt>
                <c:pt idx="4">
                  <c:v>2219.6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Итого задолженность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square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Лист1!$A$2:$A$6</c:f>
              <c:strCache>
                <c:ptCount val="5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  <c:pt idx="3">
                  <c:v>2016 г.</c:v>
                </c:pt>
                <c:pt idx="4">
                  <c:v>2017 г.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990.7</c:v>
                </c:pt>
                <c:pt idx="1">
                  <c:v>1336.7</c:v>
                </c:pt>
                <c:pt idx="2">
                  <c:v>1466.8</c:v>
                </c:pt>
                <c:pt idx="3" formatCode="0.0">
                  <c:v>3118</c:v>
                </c:pt>
                <c:pt idx="4" formatCode="0.0">
                  <c:v>3387</c:v>
                </c:pt>
              </c:numCache>
            </c:numRef>
          </c:val>
        </c:ser>
        <c:marker val="1"/>
        <c:axId val="86287104"/>
        <c:axId val="86289408"/>
      </c:lineChart>
      <c:catAx>
        <c:axId val="86287104"/>
        <c:scaling>
          <c:orientation val="minMax"/>
        </c:scaling>
        <c:axPos val="b"/>
        <c:tickLblPos val="nextTo"/>
        <c:crossAx val="86289408"/>
        <c:crosses val="autoZero"/>
        <c:auto val="1"/>
        <c:lblAlgn val="ctr"/>
        <c:lblOffset val="100"/>
      </c:catAx>
      <c:valAx>
        <c:axId val="86289408"/>
        <c:scaling>
          <c:orientation val="minMax"/>
          <c:max val="3500"/>
          <c:min val="1"/>
        </c:scaling>
        <c:axPos val="l"/>
        <c:majorGridlines/>
        <c:numFmt formatCode="General" sourceLinked="0"/>
        <c:tickLblPos val="nextTo"/>
        <c:crossAx val="862871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0.17361</cdr:x>
      <cdr:y>0</cdr:y>
    </cdr:from>
    <cdr:to>
      <cdr:x>0.28472</cdr:x>
      <cdr:y>0.20203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28760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0.19097</cdr:x>
      <cdr:y>0.06314</cdr:y>
    </cdr:from>
    <cdr:to>
      <cdr:x>0.30208</cdr:x>
      <cdr:y>0.26517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571636" y="2857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0.18229</cdr:x>
      <cdr:y>0</cdr:y>
    </cdr:from>
    <cdr:to>
      <cdr:x>0.2691</cdr:x>
      <cdr:y>0.0947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500198" y="0"/>
          <a:ext cx="71438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+mn-lt"/>
              <a:cs typeface="Times New Roman" pitchFamily="18" charset="0"/>
            </a:rPr>
            <a:t>26,2</a:t>
          </a:r>
        </a:p>
        <a:p xmlns:a="http://schemas.openxmlformats.org/drawingml/2006/main">
          <a:endParaRPr lang="ru-RU" sz="2000" b="1" dirty="0">
            <a:latin typeface="+mn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0.34722</cdr:x>
      <cdr:y>2.20947E-7</cdr:y>
    </cdr:from>
    <cdr:to>
      <cdr:x>0.44271</cdr:x>
      <cdr:y>0.07892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857520" y="1"/>
          <a:ext cx="78581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2000" b="1" dirty="0" smtClean="0">
              <a:latin typeface="Arial"/>
              <a:cs typeface="Times New Roman" pitchFamily="18" charset="0"/>
            </a:rPr>
            <a:t>29,0</a:t>
          </a:r>
        </a:p>
        <a:p xmlns:a="http://schemas.openxmlformats.org/drawingml/2006/main">
          <a:endParaRPr lang="ru-RU" sz="2000" b="1" dirty="0">
            <a:latin typeface="Arial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0.17361</cdr:x>
      <cdr:y>0</cdr:y>
    </cdr:from>
    <cdr:to>
      <cdr:x>0.28472</cdr:x>
      <cdr:y>0.20203</cdr:y>
    </cdr:to>
    <cdr:sp macro="" textlink="">
      <cdr:nvSpPr>
        <cdr:cNvPr id="9" name="TextBox 3"/>
        <cdr:cNvSpPr txBox="1"/>
      </cdr:nvSpPr>
      <cdr:spPr>
        <a:xfrm xmlns:a="http://schemas.openxmlformats.org/drawingml/2006/main">
          <a:off x="1428760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0.19097</cdr:x>
      <cdr:y>0.06314</cdr:y>
    </cdr:from>
    <cdr:to>
      <cdr:x>0.30208</cdr:x>
      <cdr:y>0.26517</cdr:y>
    </cdr:to>
    <cdr:sp macro="" textlink="">
      <cdr:nvSpPr>
        <cdr:cNvPr id="10" name="TextBox 4"/>
        <cdr:cNvSpPr txBox="1"/>
      </cdr:nvSpPr>
      <cdr:spPr>
        <a:xfrm xmlns:a="http://schemas.openxmlformats.org/drawingml/2006/main">
          <a:off x="1571636" y="2857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0.18229</cdr:x>
      <cdr:y>0</cdr:y>
    </cdr:from>
    <cdr:to>
      <cdr:x>0.2691</cdr:x>
      <cdr:y>0.0947</cdr:y>
    </cdr:to>
    <cdr:sp macro="" textlink="">
      <cdr:nvSpPr>
        <cdr:cNvPr id="11" name="TextBox 6"/>
        <cdr:cNvSpPr txBox="1"/>
      </cdr:nvSpPr>
      <cdr:spPr>
        <a:xfrm xmlns:a="http://schemas.openxmlformats.org/drawingml/2006/main">
          <a:off x="1500198" y="0"/>
          <a:ext cx="71438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+mn-lt"/>
              <a:cs typeface="Times New Roman" pitchFamily="18" charset="0"/>
            </a:rPr>
            <a:t>26,2</a:t>
          </a:r>
        </a:p>
        <a:p xmlns:a="http://schemas.openxmlformats.org/drawingml/2006/main">
          <a:endParaRPr lang="ru-RU" sz="2000" b="1" dirty="0">
            <a:latin typeface="+mn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0.34722</cdr:x>
      <cdr:y>2.20947E-7</cdr:y>
    </cdr:from>
    <cdr:to>
      <cdr:x>0.44271</cdr:x>
      <cdr:y>0.07892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2857520" y="1"/>
          <a:ext cx="78581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2000" b="1" dirty="0" smtClean="0">
              <a:latin typeface="Arial"/>
              <a:cs typeface="Times New Roman" pitchFamily="18" charset="0"/>
            </a:rPr>
            <a:t>29,0</a:t>
          </a:r>
        </a:p>
        <a:p xmlns:a="http://schemas.openxmlformats.org/drawingml/2006/main">
          <a:endParaRPr lang="ru-RU" sz="2000" b="1" dirty="0">
            <a:latin typeface="Arial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0.17361</cdr:x>
      <cdr:y>0</cdr:y>
    </cdr:from>
    <cdr:to>
      <cdr:x>0.28472</cdr:x>
      <cdr:y>0.20203</cdr:y>
    </cdr:to>
    <cdr:sp macro="" textlink="">
      <cdr:nvSpPr>
        <cdr:cNvPr id="13" name="TextBox 3"/>
        <cdr:cNvSpPr txBox="1"/>
      </cdr:nvSpPr>
      <cdr:spPr>
        <a:xfrm xmlns:a="http://schemas.openxmlformats.org/drawingml/2006/main">
          <a:off x="1428760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0.19097</cdr:x>
      <cdr:y>0.06314</cdr:y>
    </cdr:from>
    <cdr:to>
      <cdr:x>0.30208</cdr:x>
      <cdr:y>0.26517</cdr:y>
    </cdr:to>
    <cdr:sp macro="" textlink="">
      <cdr:nvSpPr>
        <cdr:cNvPr id="14" name="TextBox 4"/>
        <cdr:cNvSpPr txBox="1"/>
      </cdr:nvSpPr>
      <cdr:spPr>
        <a:xfrm xmlns:a="http://schemas.openxmlformats.org/drawingml/2006/main">
          <a:off x="1571636" y="2857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0.18229</cdr:x>
      <cdr:y>0</cdr:y>
    </cdr:from>
    <cdr:to>
      <cdr:x>0.2691</cdr:x>
      <cdr:y>0.0947</cdr:y>
    </cdr:to>
    <cdr:sp macro="" textlink="">
      <cdr:nvSpPr>
        <cdr:cNvPr id="15" name="TextBox 6"/>
        <cdr:cNvSpPr txBox="1"/>
      </cdr:nvSpPr>
      <cdr:spPr>
        <a:xfrm xmlns:a="http://schemas.openxmlformats.org/drawingml/2006/main">
          <a:off x="1500198" y="0"/>
          <a:ext cx="71438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+mn-lt"/>
              <a:cs typeface="Times New Roman" pitchFamily="18" charset="0"/>
            </a:rPr>
            <a:t>26,2</a:t>
          </a:r>
        </a:p>
        <a:p xmlns:a="http://schemas.openxmlformats.org/drawingml/2006/main">
          <a:endParaRPr lang="ru-RU" sz="2000" b="1" dirty="0">
            <a:latin typeface="+mn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0.34722</cdr:x>
      <cdr:y>2.20947E-7</cdr:y>
    </cdr:from>
    <cdr:to>
      <cdr:x>0.44271</cdr:x>
      <cdr:y>0.07892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2857520" y="1"/>
          <a:ext cx="78581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2000" b="1" dirty="0" smtClean="0">
              <a:latin typeface="Arial"/>
              <a:cs typeface="Times New Roman" pitchFamily="18" charset="0"/>
            </a:rPr>
            <a:t>29,0</a:t>
          </a:r>
        </a:p>
        <a:p xmlns:a="http://schemas.openxmlformats.org/drawingml/2006/main">
          <a:endParaRPr lang="ru-RU" sz="2000" b="1" dirty="0">
            <a:latin typeface="Arial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0.51216</cdr:x>
      <cdr:y>0</cdr:y>
    </cdr:from>
    <cdr:to>
      <cdr:x>0.59896</cdr:x>
      <cdr:y>0.0947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214842" y="0"/>
          <a:ext cx="71438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b="1" dirty="0" smtClean="0"/>
            <a:t>25,6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0.4948</cdr:x>
      <cdr:y>0</cdr:y>
    </cdr:from>
    <cdr:to>
      <cdr:x>0.65799</cdr:x>
      <cdr:y>0.2336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4071966" y="0"/>
          <a:ext cx="1343028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0.17361</cdr:x>
      <cdr:y>0</cdr:y>
    </cdr:from>
    <cdr:to>
      <cdr:x>0.28472</cdr:x>
      <cdr:y>0.20203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28760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0.19097</cdr:x>
      <cdr:y>0.06314</cdr:y>
    </cdr:from>
    <cdr:to>
      <cdr:x>0.30208</cdr:x>
      <cdr:y>0.26517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571636" y="2857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0.18229</cdr:x>
      <cdr:y>0</cdr:y>
    </cdr:from>
    <cdr:to>
      <cdr:x>0.2691</cdr:x>
      <cdr:y>0.0947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500198" y="0"/>
          <a:ext cx="71438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+mn-lt"/>
              <a:cs typeface="Times New Roman" pitchFamily="18" charset="0"/>
            </a:rPr>
            <a:t>20,0</a:t>
          </a:r>
        </a:p>
        <a:p xmlns:a="http://schemas.openxmlformats.org/drawingml/2006/main">
          <a:endParaRPr lang="ru-RU" sz="2000" b="1" dirty="0">
            <a:latin typeface="+mn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0.34722</cdr:x>
      <cdr:y>2.20947E-7</cdr:y>
    </cdr:from>
    <cdr:to>
      <cdr:x>0.44271</cdr:x>
      <cdr:y>0.07892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857520" y="1"/>
          <a:ext cx="78581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2000" b="1" dirty="0" smtClean="0">
              <a:latin typeface="Arial"/>
              <a:cs typeface="Times New Roman" pitchFamily="18" charset="0"/>
            </a:rPr>
            <a:t>25,0</a:t>
          </a:r>
        </a:p>
        <a:p xmlns:a="http://schemas.openxmlformats.org/drawingml/2006/main">
          <a:endParaRPr lang="ru-RU" sz="2000" b="1" dirty="0">
            <a:latin typeface="Arial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0.17361</cdr:x>
      <cdr:y>0</cdr:y>
    </cdr:from>
    <cdr:to>
      <cdr:x>0.28472</cdr:x>
      <cdr:y>0.20203</cdr:y>
    </cdr:to>
    <cdr:sp macro="" textlink="">
      <cdr:nvSpPr>
        <cdr:cNvPr id="9" name="TextBox 3"/>
        <cdr:cNvSpPr txBox="1"/>
      </cdr:nvSpPr>
      <cdr:spPr>
        <a:xfrm xmlns:a="http://schemas.openxmlformats.org/drawingml/2006/main">
          <a:off x="1428760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0.19097</cdr:x>
      <cdr:y>0.06314</cdr:y>
    </cdr:from>
    <cdr:to>
      <cdr:x>0.30208</cdr:x>
      <cdr:y>0.26517</cdr:y>
    </cdr:to>
    <cdr:sp macro="" textlink="">
      <cdr:nvSpPr>
        <cdr:cNvPr id="10" name="TextBox 4"/>
        <cdr:cNvSpPr txBox="1"/>
      </cdr:nvSpPr>
      <cdr:spPr>
        <a:xfrm xmlns:a="http://schemas.openxmlformats.org/drawingml/2006/main">
          <a:off x="1571636" y="2857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0.18229</cdr:x>
      <cdr:y>0</cdr:y>
    </cdr:from>
    <cdr:to>
      <cdr:x>0.2691</cdr:x>
      <cdr:y>0.0947</cdr:y>
    </cdr:to>
    <cdr:sp macro="" textlink="">
      <cdr:nvSpPr>
        <cdr:cNvPr id="11" name="TextBox 6"/>
        <cdr:cNvSpPr txBox="1"/>
      </cdr:nvSpPr>
      <cdr:spPr>
        <a:xfrm xmlns:a="http://schemas.openxmlformats.org/drawingml/2006/main">
          <a:off x="1500198" y="0"/>
          <a:ext cx="71438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2000" b="1" dirty="0">
            <a:latin typeface="+mn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0.34722</cdr:x>
      <cdr:y>2.20947E-7</cdr:y>
    </cdr:from>
    <cdr:to>
      <cdr:x>0.44271</cdr:x>
      <cdr:y>0.07892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2857520" y="1"/>
          <a:ext cx="78581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2000" b="1" dirty="0" smtClean="0">
              <a:latin typeface="Arial"/>
              <a:cs typeface="Times New Roman" pitchFamily="18" charset="0"/>
            </a:rPr>
            <a:t>2</a:t>
          </a:r>
          <a:endParaRPr lang="ru-RU" sz="2000" b="1" dirty="0">
            <a:latin typeface="Arial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0.17361</cdr:x>
      <cdr:y>0</cdr:y>
    </cdr:from>
    <cdr:to>
      <cdr:x>0.28472</cdr:x>
      <cdr:y>0.20203</cdr:y>
    </cdr:to>
    <cdr:sp macro="" textlink="">
      <cdr:nvSpPr>
        <cdr:cNvPr id="13" name="TextBox 3"/>
        <cdr:cNvSpPr txBox="1"/>
      </cdr:nvSpPr>
      <cdr:spPr>
        <a:xfrm xmlns:a="http://schemas.openxmlformats.org/drawingml/2006/main">
          <a:off x="1428760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0.19097</cdr:x>
      <cdr:y>0.06314</cdr:y>
    </cdr:from>
    <cdr:to>
      <cdr:x>0.30208</cdr:x>
      <cdr:y>0.26517</cdr:y>
    </cdr:to>
    <cdr:sp macro="" textlink="">
      <cdr:nvSpPr>
        <cdr:cNvPr id="14" name="TextBox 4"/>
        <cdr:cNvSpPr txBox="1"/>
      </cdr:nvSpPr>
      <cdr:spPr>
        <a:xfrm xmlns:a="http://schemas.openxmlformats.org/drawingml/2006/main">
          <a:off x="1571636" y="2857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0.18229</cdr:x>
      <cdr:y>0</cdr:y>
    </cdr:from>
    <cdr:to>
      <cdr:x>0.2691</cdr:x>
      <cdr:y>0.0947</cdr:y>
    </cdr:to>
    <cdr:sp macro="" textlink="">
      <cdr:nvSpPr>
        <cdr:cNvPr id="15" name="TextBox 6"/>
        <cdr:cNvSpPr txBox="1"/>
      </cdr:nvSpPr>
      <cdr:spPr>
        <a:xfrm xmlns:a="http://schemas.openxmlformats.org/drawingml/2006/main">
          <a:off x="1500198" y="-71438"/>
          <a:ext cx="714411" cy="4286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+mn-lt"/>
              <a:cs typeface="Times New Roman" pitchFamily="18" charset="0"/>
            </a:rPr>
            <a:t>2</a:t>
          </a:r>
        </a:p>
        <a:p xmlns:a="http://schemas.openxmlformats.org/drawingml/2006/main">
          <a:endParaRPr lang="ru-RU" sz="2000" b="1" dirty="0">
            <a:latin typeface="+mn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0.34722</cdr:x>
      <cdr:y>2.20947E-7</cdr:y>
    </cdr:from>
    <cdr:to>
      <cdr:x>0.44271</cdr:x>
      <cdr:y>0.07892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2857520" y="1"/>
          <a:ext cx="78581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endParaRPr lang="ru-RU" sz="2000" b="1" dirty="0" smtClean="0">
            <a:latin typeface="Arial"/>
            <a:cs typeface="Times New Roman" pitchFamily="18" charset="0"/>
          </a:endParaRPr>
        </a:p>
        <a:p xmlns:a="http://schemas.openxmlformats.org/drawingml/2006/main">
          <a:endParaRPr lang="ru-RU" sz="2000" b="1" dirty="0">
            <a:latin typeface="Arial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0.51216</cdr:x>
      <cdr:y>0</cdr:y>
    </cdr:from>
    <cdr:to>
      <cdr:x>0.59896</cdr:x>
      <cdr:y>0.0947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214842" y="-71438"/>
          <a:ext cx="714329" cy="4286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b="1" dirty="0" smtClean="0"/>
            <a:t>27,5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0.4948</cdr:x>
      <cdr:y>0</cdr:y>
    </cdr:from>
    <cdr:to>
      <cdr:x>0.65799</cdr:x>
      <cdr:y>0.2336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4071966" y="0"/>
          <a:ext cx="1343028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06F1622-0A75-4BDC-A791-1067C817DF8D}" type="datetimeFigureOut">
              <a:rPr lang="ru-RU"/>
              <a:pPr>
                <a:defRPr/>
              </a:pPr>
              <a:t>14.06.2018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944FCCE-4028-448E-96EF-47DBE2B95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710"/>
            <a:ext cx="543877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3E959D0-0462-4826-B390-77D2B33DE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8BE25C-58E6-45B7-B130-0432D0094370}" type="slidenum">
              <a:rPr lang="ru-RU"/>
              <a:pPr/>
              <a:t>1</a:t>
            </a:fld>
            <a:endParaRPr lang="ru-RU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95D841-9DDF-4084-8729-F70723EB0A01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050" b="0" dirty="0" smtClean="0">
                <a:latin typeface="Times New Roman" pitchFamily="18" charset="0"/>
                <a:cs typeface="Times New Roman" pitchFamily="18" charset="0"/>
              </a:rPr>
              <a:t>Менее 95% исполнение бюджета по расходам по 1 главному администратору</a:t>
            </a:r>
            <a:r>
              <a:rPr lang="ru-RU" sz="1050" b="0" baseline="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 «Управление по строительству, ЖКХ и содержанию дорог администрации </a:t>
            </a:r>
            <a:r>
              <a:rPr kumimoji="0" lang="ru-RU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Уинского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муниципального района –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93,6% 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05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Причиной низкого исполнения расходов явилось то, что не освоены </a:t>
            </a:r>
            <a:r>
              <a:rPr lang="ru-RU" sz="105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средства:</a:t>
            </a:r>
          </a:p>
          <a:p>
            <a:r>
              <a:rPr lang="ru-RU" sz="105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 капитальный ремонт и ремонт автомобильных дорог общего пользования местного значения, находящихся на территории Пермского края в сумме 168 245,81 руб., средства не востребованы в связи с уменьшением объемов выполненных работ (при составлении сметы была допущена техническая ошибка), средства были возвращены в краевой бюджет; на проектирование, строительство (реконструкция), капитальный ремонт и ремонт автомобильных дорог общего пользования местного значения в сумме 105 586,56 руб., средства не поступили из краевого бюджета, так как сложилась экономия за счет проведения конкурсных процедур;</a:t>
            </a:r>
            <a:r>
              <a:rPr lang="ru-RU" sz="105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ru-RU" sz="105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05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 обеспечение жилыми помещениями реабилитированных лиц, имеющих инвалидность или являющихся пенсионерами, и проживающих совместно членов их семей в сумме 2 789 640,00 руб. средства не освоены, т.к. не был выдан сертификат в связи с изменившимися условиями для его получения - изменение места жительства (регистрации) получателя;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05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 обеспечение жильем отдельных категорий граждан, установленных Федеральным законом от 12 января 1995 года № 5-ФЗ «О ветеранах», в соответствии с Указом Президента Российской Федерации от 7 мая 2008 года № 714 «Об обеспечении жильем ветеранов Великой Отечественной войны 1941 - 1945 годов</a:t>
            </a:r>
            <a:r>
              <a:rPr lang="ru-RU" sz="105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» </a:t>
            </a:r>
            <a:r>
              <a:rPr lang="ru-RU" sz="105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сумме 116 640,00 руб., средства не поступили из краевого бюджета, поскольку ассигнований было предусмотрено больше, чем заявлена потребность;</a:t>
            </a:r>
          </a:p>
          <a:p>
            <a:r>
              <a:rPr lang="ru-RU" sz="105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средства в сумме 852 394,55 руб. на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 не освоены, поскольку на территории </a:t>
            </a:r>
            <a:r>
              <a:rPr lang="ru-RU" sz="105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Уинского</a:t>
            </a:r>
            <a:r>
              <a:rPr lang="ru-RU" sz="105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района отсутствует жилье, соответствующее установленным критериям, по этой же причине не освоены средства на содержание жилых помещений специализированного жилищного фонда для детей-сирот, детей, оставшихся без попечения родителей, лицам из их числа в сумме 160 607,79 руб</a:t>
            </a:r>
            <a:r>
              <a:rPr lang="ru-RU" sz="105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ru-RU" sz="105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(не поступили из краевого бюджета средства в сумме 158 450,58 руб.).</a:t>
            </a:r>
          </a:p>
          <a:p>
            <a:endParaRPr lang="ru-RU" sz="105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F6103-6FF6-43DB-B8D2-AA8767A7CD51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В бюджете </a:t>
            </a:r>
            <a:r>
              <a:rPr lang="ru-RU" dirty="0" err="1" smtClean="0"/>
              <a:t>Уинского</a:t>
            </a:r>
            <a:r>
              <a:rPr lang="ru-RU" dirty="0" smtClean="0"/>
              <a:t> района в 2017 году первоначальным планом предусмотрен резервный фонд администрации </a:t>
            </a:r>
            <a:r>
              <a:rPr lang="ru-RU" dirty="0" err="1" smtClean="0"/>
              <a:t>Уинского</a:t>
            </a:r>
            <a:r>
              <a:rPr lang="ru-RU" dirty="0" smtClean="0"/>
              <a:t> района в размере 100,0 тыс. руб. Уточненный план составил 85,0 тыс. руб. Фактически израсходовано в 2017 году из резервного фонда 85,0 тыс. руб. Средства направлены были (из слайда</a:t>
            </a:r>
            <a:r>
              <a:rPr lang="ru-RU" dirty="0" smtClean="0"/>
              <a:t>).</a:t>
            </a:r>
            <a:endParaRPr lang="ru-RU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B6BBF-C503-4761-B3B3-EAC484A6CF2C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территории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Уинского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муниципального района в 2017 году были предусмотрены средства на реализацию 7 инвестиционных проектов на сумму 20 339,0 тыс. руб.. Средства освоены</a:t>
            </a:r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 на 100,0 %.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4DECEB-AB10-433F-B502-0AACC14841E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2017 году на выполнение полномочий ОМСУ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было привлечено 38,8 млн. руб. При этом </a:t>
            </a:r>
            <a:r>
              <a:rPr lang="ru-RU" sz="1200" baseline="0" dirty="0" err="1" smtClean="0">
                <a:latin typeface="Times New Roman" pitchFamily="18" charset="0"/>
                <a:cs typeface="Times New Roman" pitchFamily="18" charset="0"/>
              </a:rPr>
              <a:t>софинасирование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за счет средств районного бюджета составило 4,3 млн. руб.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FCE65A-885C-4191-A57F-29040AAB69E1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            Рассмотрим основные параметры бюджета. Первоначальный план по доходам был утвержден в объеме 297 401,4 т.р., уточненный план составил 345 450,8 т.р. Фактически поступило доходов в бюджет района  344 648,5 т.р. или 99,8 % от уточненного плана.             </a:t>
            </a:r>
          </a:p>
          <a:p>
            <a:pPr eaLnBrk="1" hangingPunct="1"/>
            <a:r>
              <a:rPr lang="ru-RU" dirty="0" smtClean="0"/>
              <a:t>             </a:t>
            </a:r>
          </a:p>
          <a:p>
            <a:pPr eaLnBrk="1" hangingPunct="1"/>
            <a:r>
              <a:rPr lang="ru-RU" dirty="0" smtClean="0"/>
              <a:t>            Первоначальным планом утверждены расходы в сумме 299 651,4</a:t>
            </a:r>
            <a:r>
              <a:rPr lang="ru-RU" baseline="0" dirty="0" smtClean="0"/>
              <a:t> </a:t>
            </a:r>
            <a:r>
              <a:rPr lang="ru-RU" dirty="0" smtClean="0"/>
              <a:t>т.р., уточненный план составил 350 442,8 т.р., фактически произведены расходы на общую сумму 345 697,7 т.р., что составило 98,6% годовых бюджетных назначений. </a:t>
            </a:r>
          </a:p>
          <a:p>
            <a:pPr eaLnBrk="1" hangingPunct="1"/>
            <a:r>
              <a:rPr lang="ru-RU" dirty="0" smtClean="0"/>
              <a:t>           </a:t>
            </a:r>
          </a:p>
          <a:p>
            <a:pPr eaLnBrk="1" hangingPunct="1"/>
            <a:r>
              <a:rPr lang="ru-RU" dirty="0" smtClean="0"/>
              <a:t>            Первоначальный бюджет был принят с </a:t>
            </a:r>
            <a:r>
              <a:rPr lang="ru-RU" baseline="0" dirty="0" smtClean="0"/>
              <a:t>дефицитом в размере 2 250, т.р.</a:t>
            </a:r>
            <a:r>
              <a:rPr lang="ru-RU" dirty="0" smtClean="0"/>
              <a:t>. 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            По отношению к 2016 году наблюдается рост</a:t>
            </a:r>
            <a:r>
              <a:rPr lang="ru-RU" dirty="0" smtClean="0">
                <a:solidFill>
                  <a:srgbClr val="FF0000"/>
                </a:solidFill>
              </a:rPr>
              <a:t> как доходной, так </a:t>
            </a:r>
            <a:r>
              <a:rPr lang="ru-RU" dirty="0" smtClean="0"/>
              <a:t>и расходной частей бюджета. Доходы  увеличились в 2017 году по сравнению с 2016 годом на 13 192,4 т.р. или на 4,0 %. Расходы</a:t>
            </a:r>
            <a:r>
              <a:rPr lang="ru-RU" baseline="0" dirty="0" smtClean="0"/>
              <a:t> на 1</a:t>
            </a:r>
            <a:r>
              <a:rPr lang="ru-RU" dirty="0" smtClean="0"/>
              <a:t>1</a:t>
            </a:r>
            <a:r>
              <a:rPr lang="ru-RU" baseline="0" dirty="0" smtClean="0"/>
              <a:t> 843,5</a:t>
            </a:r>
            <a:r>
              <a:rPr lang="ru-RU" dirty="0" smtClean="0"/>
              <a:t> т.р., т.е. на 3,5 %. 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              Рост произошел за счет безвозмездных поступлений из краевого бюджета и бюджетов сельских поселений.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39CC9-F39D-4DDC-A20E-D676978E7647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        Налоговые доходы поступили в бюджет района в сумме 25 646,0 т.р., что составило 101,4 % исполнения уточненного плана. Рост по отношению к первоначальному плану произошел в основном за счет перевыполнения плана по НДФЛ на 18,3 % или на 2 186,7 тыс. руб. </a:t>
            </a:r>
          </a:p>
          <a:p>
            <a:endParaRPr lang="ru-RU" sz="1200" kern="1200" dirty="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        Неналоговые доходы поступили в сумме 27 452,0 тыс. руб., на 30 % или на 6 377,9 тыс. руб. больше, чем утверждено первоначальным бюджетом </a:t>
            </a:r>
            <a:r>
              <a:rPr lang="ru-RU" dirty="0" smtClean="0"/>
              <a:t>в основном за счет доходов, получаемых в виде арендной платы за земельные участки в результате заключения новых договоров аренды земельных участков</a:t>
            </a:r>
            <a:r>
              <a: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. </a:t>
            </a:r>
          </a:p>
          <a:p>
            <a:endParaRPr lang="ru-RU" sz="1200" kern="1200" dirty="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         Безвозмездные поступления зачислены в бюджет района в сумме 291 550,5 т.р., отклонение от первоначального плана составило 39 913,9 тыс.руб.. Отклонение фактических поступлений от уточненных плановых назначений составило 1 828,7 тыс. руб.. </a:t>
            </a:r>
          </a:p>
          <a:p>
            <a:endParaRPr lang="ru-RU" sz="1200" kern="1200" dirty="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         Прочие безвозмездные поступления перечислены в бюджет района в сумме 375,0 тыс. руб., в том числе: пожертвования МКУК «Музей» в сумме 100,0 тыс. руб. на реализацию проекта «</a:t>
            </a:r>
            <a:r>
              <a:rPr lang="en-US" sz="12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AllInclusive</a:t>
            </a:r>
            <a:r>
              <a: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» от ООО «ЛУКОЙЛ – ПЕРМЬ»; пожертвования МКОУ «</a:t>
            </a:r>
            <a:r>
              <a:rPr lang="ru-RU" sz="12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Чайкинская</a:t>
            </a:r>
            <a:r>
              <a: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СОШ им. </a:t>
            </a:r>
            <a:r>
              <a:rPr lang="ru-RU" sz="12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Сибагатуллина</a:t>
            </a:r>
            <a:r>
              <a: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Л.С.» в сумме 50,0 тыс. руб. на реализацию проекта «Сохраним историю вместе» от ООО «ЛУКОЙЛ – ПЕРМЬ»; пожертвования МКДОУ «</a:t>
            </a:r>
            <a:r>
              <a:rPr lang="ru-RU" sz="12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Уинский</a:t>
            </a:r>
            <a:r>
              <a: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детский сад» в сумме 200,0 тыс. руб. на реализацию проекта «Путешествие в прекрасное» от ООО «ЛУКОЙЛ – ПЕРМЬ»; благотворительная помощь МКОУ ДО «</a:t>
            </a:r>
            <a:r>
              <a:rPr lang="ru-RU" sz="12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Уинская</a:t>
            </a:r>
            <a:r>
              <a: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ДЮСШЕ «ЮНИКС» в сумме 25,0 тыс. руб. на приобретение спортивного инвентаря (волейбольные мячи) от «Газпром газораспределение Пермь».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           В структуре налоговых доходов районного бюджета наибольший удельный вес в 2017 году занимает налог на доходы физических лиц - 55 %, поступило налога  14,1 млн. руб.. По отношению к 2016 году наблюдается снижение налога на 13 % или на 2,1 млн. руб. Связано это с уплатой НДФЛ предприятиями </a:t>
            </a:r>
            <a:r>
              <a:rPr lang="ru-RU" dirty="0" err="1" smtClean="0"/>
              <a:t>агрохолдинга</a:t>
            </a:r>
            <a:r>
              <a:rPr lang="ru-RU" baseline="0" dirty="0" smtClean="0"/>
              <a:t> «</a:t>
            </a:r>
            <a:r>
              <a:rPr lang="ru-RU" dirty="0" err="1" smtClean="0"/>
              <a:t>Ашатли</a:t>
            </a:r>
            <a:r>
              <a:rPr lang="ru-RU" dirty="0" smtClean="0"/>
              <a:t>», находящимся на территории района. Предприятиями уплачено НДФЛ в 2016 году  2,0 млн. руб., в 2017г лишь 300 тыс.руб. Задолженность в районный бюджет по НДФЛ у данного предприятия на 1.01.18 числилась в размере 1,0 млн. руб.. 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        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          Транспортный налог поступил в размере 4,6 млн. руб., на уровне 2016 года и занимает 18% от всех налоговых</a:t>
            </a:r>
            <a:r>
              <a:rPr lang="ru-RU" baseline="0" dirty="0" smtClean="0"/>
              <a:t> доходов</a:t>
            </a:r>
            <a:r>
              <a:rPr lang="ru-RU" dirty="0" smtClean="0"/>
              <a:t>.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          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           Акцизы занимают 12%. В отчетном году снизились на 21% или на 0,8 млн. руб. за счет снижения налоговых ставок по автомобильному бензину и дизельному топливу.   </a:t>
            </a:r>
          </a:p>
          <a:p>
            <a:pPr algn="just"/>
            <a:r>
              <a:rPr lang="ru-RU" dirty="0" smtClean="0"/>
              <a:t>        </a:t>
            </a:r>
          </a:p>
          <a:p>
            <a:pPr algn="just"/>
            <a:r>
              <a:rPr lang="ru-RU" dirty="0" smtClean="0"/>
              <a:t>        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E959D0-0462-4826-B390-77D2B33DEB7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dirty="0" smtClean="0"/>
              <a:t>         В структуре неналоговых доходов районного бюджета наибольший удельный вес в 2017 году занимают доходы от использования муниципального имущества 70%, поступило 19,3 млн. руб.. По отношению к 2016 году наблюдается рост доходов на 10% или на 1,7 млн. руб. за счет доходов, получаемых в виде арендной платы за земельные участки за счет заключения новых договоров аренды земельных участков</a:t>
            </a:r>
            <a:r>
              <a: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.</a:t>
            </a:r>
            <a:r>
              <a:rPr lang="ru-RU" dirty="0" smtClean="0"/>
              <a:t> </a:t>
            </a:r>
          </a:p>
          <a:p>
            <a:pPr eaLnBrk="1" hangingPunct="1"/>
            <a:r>
              <a:rPr lang="ru-RU" dirty="0" smtClean="0"/>
              <a:t>        </a:t>
            </a:r>
            <a:r>
              <a:rPr lang="ru-RU" dirty="0" smtClean="0"/>
              <a:t> </a:t>
            </a:r>
            <a:r>
              <a:rPr lang="ru-RU" dirty="0" smtClean="0"/>
              <a:t>Доходы от оказания платных услуг, поступили в размере 6,4 млн. руб. - 23% от неналоговых</a:t>
            </a:r>
            <a:r>
              <a:rPr lang="ru-RU" baseline="0" dirty="0" smtClean="0"/>
              <a:t> доходов</a:t>
            </a:r>
            <a:r>
              <a:rPr lang="ru-RU" dirty="0" smtClean="0"/>
              <a:t>. В отчетном году по отношению к 2016 году доходы возросли на 15 % или на 0,8 млн. руб.. </a:t>
            </a:r>
          </a:p>
          <a:p>
            <a:pPr eaLnBrk="1" hangingPunct="1"/>
            <a:r>
              <a:rPr lang="ru-RU" dirty="0" smtClean="0"/>
              <a:t>         </a:t>
            </a:r>
          </a:p>
          <a:p>
            <a:pPr eaLnBrk="1" hangingPunct="1"/>
            <a:r>
              <a:rPr lang="ru-RU" dirty="0" smtClean="0"/>
              <a:t>        </a:t>
            </a:r>
            <a:r>
              <a:rPr lang="ru-RU" dirty="0" smtClean="0"/>
              <a:t> </a:t>
            </a:r>
            <a:r>
              <a:rPr lang="ru-RU" dirty="0" smtClean="0"/>
              <a:t>Увеличились в 3 раза или на 1,0 млн. руб. доходы по </a:t>
            </a:r>
            <a:r>
              <a:rPr lang="ru-RU" baseline="0" dirty="0" smtClean="0"/>
              <a:t> штрафам. Поступил штраф по решению суда от подрядной организации за неисполнение обязательств по муниципальному контракту в размере 588 тыс. руб., поступили денежные взыскания за административные правонарушения в области </a:t>
            </a:r>
            <a:r>
              <a:rPr lang="ru-RU" baseline="0" dirty="0" err="1" smtClean="0"/>
              <a:t>гос-го</a:t>
            </a:r>
            <a:r>
              <a:rPr lang="ru-RU" baseline="0" dirty="0" smtClean="0"/>
              <a:t> регулирования производства и оборота этилового спирта, алкогольной, спиртосодержащей и табачной продукции 165 т.р. (в 2016г. по данному направлению поступлений не было).</a:t>
            </a:r>
            <a:r>
              <a:rPr lang="ru-RU" dirty="0" smtClean="0"/>
              <a:t> 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E959D0-0462-4826-B390-77D2B33DEB7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10314B-EBEA-4EF2-B054-DF6FC124F733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      Собственные доходы в сумме 53 098 тыс. руб. в общем объеме доходов бюджета составляют лишь 15%. </a:t>
            </a:r>
          </a:p>
          <a:p>
            <a:pPr eaLnBrk="1" hangingPunct="1"/>
            <a:r>
              <a:rPr lang="ru-RU" dirty="0" smtClean="0"/>
              <a:t>      Наш район является </a:t>
            </a:r>
            <a:r>
              <a:rPr lang="ru-RU" dirty="0" err="1" smtClean="0"/>
              <a:t>высокодотационным</a:t>
            </a:r>
            <a:r>
              <a:rPr lang="ru-RU" dirty="0" smtClean="0"/>
              <a:t>.</a:t>
            </a:r>
            <a:r>
              <a:rPr lang="ru-RU" baseline="0" dirty="0" smtClean="0"/>
              <a:t> </a:t>
            </a:r>
            <a:endParaRPr lang="ru-RU" baseline="0" dirty="0" smtClean="0"/>
          </a:p>
          <a:p>
            <a:pPr eaLnBrk="1" hangingPunct="1"/>
            <a:r>
              <a:rPr lang="ru-RU" baseline="0" dirty="0" smtClean="0"/>
              <a:t>      Б</a:t>
            </a:r>
            <a:r>
              <a:rPr lang="ru-RU" dirty="0" smtClean="0"/>
              <a:t>езвозмездные поступления от других бюджетов бюджетной системы РФ за 2017 год составили 85 %, 291 550,5 тыс. руб.. </a:t>
            </a:r>
          </a:p>
          <a:p>
            <a:pPr eaLnBrk="1" hangingPunct="1"/>
            <a:r>
              <a:rPr lang="ru-RU" dirty="0" smtClean="0"/>
              <a:t>     </a:t>
            </a:r>
            <a:r>
              <a:rPr lang="ru-RU" dirty="0" smtClean="0"/>
              <a:t> </a:t>
            </a:r>
            <a:r>
              <a:rPr lang="ru-RU" dirty="0" smtClean="0"/>
              <a:t>На диаграмме видно, что доля собственных налоговых и неналоговых доходов в 2017 году сократилась на 1 % за счет снижения налога на доходы физических </a:t>
            </a:r>
          </a:p>
          <a:p>
            <a:pPr eaLnBrk="1" hangingPunct="1"/>
            <a:r>
              <a:rPr lang="ru-RU" dirty="0" smtClean="0"/>
              <a:t>     </a:t>
            </a:r>
            <a:r>
              <a:rPr lang="ru-RU" dirty="0" smtClean="0"/>
              <a:t> </a:t>
            </a:r>
            <a:r>
              <a:rPr lang="ru-RU" dirty="0" smtClean="0"/>
              <a:t>Безвозмездные поступления увеличились на 1 % или на 14 128,3 тыс. руб., в том числе: увеличения за счет дотации из </a:t>
            </a:r>
            <a:r>
              <a:rPr lang="ru-RU" dirty="0" err="1" smtClean="0"/>
              <a:t>РегФФПМР</a:t>
            </a:r>
            <a:r>
              <a:rPr lang="ru-RU" dirty="0" smtClean="0"/>
              <a:t> на 7 209,9 тыс. руб., за счет субсидий на 160,1 тыс. руб., за счет субвенций на 4 824,5</a:t>
            </a:r>
            <a:r>
              <a:rPr lang="ru-RU" baseline="0" dirty="0" smtClean="0"/>
              <a:t> </a:t>
            </a:r>
            <a:r>
              <a:rPr lang="ru-RU" dirty="0" smtClean="0"/>
              <a:t>тыс. руб., за счет иных межбюджетных трансфертов на 11 632,6 тыс. руб., уменьшения прочих</a:t>
            </a:r>
            <a:r>
              <a:rPr lang="ru-RU" baseline="0" dirty="0" smtClean="0"/>
              <a:t> безвозмездных поступлений на 9,5 млн. руб. (в 2016г средства </a:t>
            </a:r>
            <a:r>
              <a:rPr lang="ru-RU" baseline="0" dirty="0" err="1" smtClean="0"/>
              <a:t>Лукойла</a:t>
            </a:r>
            <a:r>
              <a:rPr lang="ru-RU" baseline="0" dirty="0" smtClean="0"/>
              <a:t> на реконструкцию детского сада -9 млн. руб., 643 тыс. руб. на ремонт кровли спортзала </a:t>
            </a:r>
            <a:r>
              <a:rPr lang="ru-RU" baseline="0" dirty="0" smtClean="0"/>
              <a:t>МБОУ «</a:t>
            </a:r>
            <a:r>
              <a:rPr lang="ru-RU" baseline="0" dirty="0" err="1" smtClean="0"/>
              <a:t>Уинская</a:t>
            </a:r>
            <a:r>
              <a:rPr lang="ru-RU" baseline="0" dirty="0" smtClean="0"/>
              <a:t> СОШ»)</a:t>
            </a:r>
            <a:r>
              <a:rPr lang="ru-RU" dirty="0" smtClean="0"/>
              <a:t>. </a:t>
            </a:r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Задолженность в бюджет </a:t>
            </a:r>
            <a:r>
              <a:rPr lang="ru-RU" dirty="0" err="1" smtClean="0"/>
              <a:t>Уинского</a:t>
            </a:r>
            <a:r>
              <a:rPr lang="ru-RU" dirty="0" smtClean="0"/>
              <a:t> района по состоянию на 01.01.2018 года составляет 3 387 тыс. руб..</a:t>
            </a:r>
          </a:p>
          <a:p>
            <a:r>
              <a:rPr lang="ru-RU" dirty="0" smtClean="0"/>
              <a:t>     </a:t>
            </a:r>
            <a:r>
              <a:rPr lang="ru-RU" dirty="0" smtClean="0"/>
              <a:t>Наибольший удельный вес в общей сумме задолженности занимает задолженность по транспортному налогу - 66 % или 2 220 тыс. руб.  </a:t>
            </a:r>
          </a:p>
          <a:p>
            <a:r>
              <a:rPr lang="ru-RU" dirty="0" smtClean="0"/>
              <a:t>     </a:t>
            </a:r>
            <a:r>
              <a:rPr lang="ru-RU" dirty="0" smtClean="0"/>
              <a:t>За последние 5 лет наблюдается значительный рост задолженности. За период с 2013 по 2017 год задолженность</a:t>
            </a:r>
            <a:r>
              <a:rPr lang="ru-RU" baseline="0" dirty="0" smtClean="0"/>
              <a:t> по налоговым платежам в бюджет возросла почти в 3,5 раза.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E959D0-0462-4826-B390-77D2B33DEB7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EF5A0-DDC5-4A42-858D-0569428EC9B0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 2017 году на территории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Уинского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района было реализовано 7 муниципальных программ:</a:t>
            </a:r>
          </a:p>
          <a:p>
            <a:pPr eaLnBrk="1" hangingPunct="1"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 целом на реализацию муниципальных программ в бюджете района было предусмотрено 347 012,4 тыс. руб. Освоено 98,6% - 342 267,3 тыс. руб., на реализацию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непрограммных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мероприятий предусмотрено 3430,4 тыс. руб., освоено 100,0%</a:t>
            </a:r>
            <a:r>
              <a:rPr lang="ru-RU" sz="1300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Наибольший удельный вес в структуре расходов занимают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расходы на реализацию 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униципальной программы«Развитие системы образования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Уинском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муниципальном районе»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– 56,3%,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«Устойчивое развитие сельских территорий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Уинского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муниципального района»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– 17,9%,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муниципальной программы «Управление муниципальными финансами и муниципальным долгом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Уинского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муниципального района»– 10,6%,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муниципальной программы «Развитие культуры, молодежной политики, физической культуры и спорта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Уинском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муниципальном районе» - 6,6%,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муниципальной программы </a:t>
            </a:r>
            <a:r>
              <a:rPr lang="ru-RU" baseline="0" dirty="0" smtClean="0"/>
              <a:t>«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Развитие муниципального управления в </a:t>
            </a:r>
            <a:r>
              <a:rPr lang="ru-RU" baseline="0" dirty="0" err="1" smtClean="0">
                <a:latin typeface="Times New Roman" pitchFamily="18" charset="0"/>
                <a:cs typeface="Times New Roman" pitchFamily="18" charset="0"/>
              </a:rPr>
              <a:t>Уинском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муниципальном районе на 2017-2019 годы» – 6,2%,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муниципальной программы 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«Экономическое развитие </a:t>
            </a:r>
            <a:r>
              <a:rPr lang="ru-RU" baseline="0" dirty="0" err="1" smtClean="0">
                <a:latin typeface="Times New Roman" pitchFamily="18" charset="0"/>
                <a:cs typeface="Times New Roman" pitchFamily="18" charset="0"/>
              </a:rPr>
              <a:t>Уинского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муниципального района на 2017-2019 годы» – 0,9%,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муниципальной программы 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«Управление муниципальным имуществом на территории </a:t>
            </a:r>
            <a:r>
              <a:rPr lang="ru-RU" baseline="0" dirty="0" err="1" smtClean="0">
                <a:latin typeface="Times New Roman" pitchFamily="18" charset="0"/>
                <a:cs typeface="Times New Roman" pitchFamily="18" charset="0"/>
              </a:rPr>
              <a:t>Уинского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муниципального района» -0,5%.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Непрограммные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мероприятия занимают 1,0% от всех расходов бюджета.</a:t>
            </a:r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E959D0-0462-4826-B390-77D2B33DEB7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8F30B-A766-47C2-AD8D-E4C4D73231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E3264-431C-4241-BB27-DB871CDD7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F4E73-EAE8-4089-A52F-7FAAD84061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EEE98-2873-4601-8C62-9282EF6B2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 rtlCol="0">
            <a:normAutofit/>
          </a:bodyPr>
          <a:lstStyle/>
          <a:p>
            <a:pPr lvl="0"/>
            <a:endParaRPr lang="ru-RU" noProof="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DBEC9F-8315-45A8-9FEB-C9418C73BA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FC45B-7FBC-49CF-B1B4-6D1B2A5CF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AB465-BF95-466B-BD64-1F5D54F34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25A3D-8CDD-42DF-9AAC-07178738E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138D2-1103-4E1D-9D9F-D5926488C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070B0-4608-48FC-828F-C99BC47D6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60745-7B63-4C77-9EFA-CCCDCA74E7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0E5F7-4F84-4BF6-9708-6B23D0AEC1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E9B80-DF05-4C3A-8595-C1776E9B7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tint val="32157"/>
                <a:invGamma/>
              </a:schemeClr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BA63F8-CBFF-43BE-BC2B-59387BDE3B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i="1" dirty="0"/>
              <a:t/>
            </a:r>
            <a:br>
              <a:rPr lang="ru-RU" sz="4000" b="1" i="1" dirty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u="sng" dirty="0" smtClean="0"/>
              <a:t>ОТЧЕТ </a:t>
            </a:r>
            <a:r>
              <a:rPr lang="ru-RU" sz="4000" b="1" u="sng" dirty="0"/>
              <a:t/>
            </a:r>
            <a:br>
              <a:rPr lang="ru-RU" sz="4000" b="1" u="sng" dirty="0"/>
            </a:br>
            <a:r>
              <a:rPr lang="ru-RU" sz="4000" b="1" u="sng" dirty="0"/>
              <a:t>ОБ ИСПОЛНЕНИИ БЮДЖЕТА УИНСКОГО РАЙОНА </a:t>
            </a:r>
            <a:br>
              <a:rPr lang="ru-RU" sz="4000" b="1" u="sng" dirty="0"/>
            </a:br>
            <a:r>
              <a:rPr lang="ru-RU" sz="4000" b="1" u="sng" dirty="0"/>
              <a:t>ЗА </a:t>
            </a:r>
            <a:r>
              <a:rPr lang="ru-RU" sz="4000" b="1" u="sng" dirty="0" smtClean="0"/>
              <a:t>2017 </a:t>
            </a:r>
            <a:r>
              <a:rPr lang="ru-RU" sz="4000" b="1" u="sng" dirty="0"/>
              <a:t>ГОД</a:t>
            </a:r>
            <a:br>
              <a:rPr lang="ru-RU" sz="4000" b="1" u="sng" dirty="0"/>
            </a:br>
            <a:r>
              <a:rPr lang="ru-RU" sz="4000" b="1" i="1" dirty="0"/>
              <a:t/>
            </a:r>
            <a:br>
              <a:rPr lang="ru-RU" sz="4000" b="1" i="1" dirty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2400" b="1" dirty="0">
                <a:latin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</a:rPr>
            </a:br>
            <a:r>
              <a:rPr lang="ru-RU" sz="2400" b="1" dirty="0">
                <a:latin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</a:rPr>
            </a:br>
            <a:endParaRPr lang="ru-RU" sz="24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Исполнение бюджета главными распорядителями бюджетных средств за 2017 год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 smtClean="0"/>
          </a:p>
        </p:txBody>
      </p:sp>
      <p:graphicFrame>
        <p:nvGraphicFramePr>
          <p:cNvPr id="77889" name="Group 65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91512" cy="4928760"/>
        </p:xfrm>
        <a:graphic>
          <a:graphicData uri="http://schemas.openxmlformats.org/drawingml/2006/table">
            <a:tbl>
              <a:tblPr/>
              <a:tblGrid>
                <a:gridCol w="4960943"/>
                <a:gridCol w="1260469"/>
                <a:gridCol w="1239861"/>
                <a:gridCol w="830239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главного распорядителя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Финансовое управление администрации  района в том числе: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662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36 658,9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аппарат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6 188,3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6 188,3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прочие 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30 474,6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30 470,6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учреждениями культуры, спорта и молодежной политики администрации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Уинского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муниципального района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22 976,3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22 958,7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учреждениями образования администрации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Уинского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муниципального района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195 159,0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194 663,3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Администрация Уинского муниципального района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26 972,4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26 938,51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Земское Собрание Уинского муниципального района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1 749,0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1 749,0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Контрольно-счетная палата Уинского муниципального района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1 596,4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1596,4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МКУ «Управление по строительству, ЖКХ и содержанию дорог администрации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Уинского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муниципального района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65 326,8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61 132,9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350 442,8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345 697,7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 Box 83"/>
          <p:cNvSpPr txBox="1">
            <a:spLocks noChangeArrowheads="1"/>
          </p:cNvSpPr>
          <p:nvPr/>
        </p:nvSpPr>
        <p:spPr bwMode="auto">
          <a:xfrm>
            <a:off x="7500958" y="1000108"/>
            <a:ext cx="128585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ыс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sz="1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025" name="Group 57"/>
          <p:cNvGraphicFramePr>
            <a:graphicFrameLocks noGrp="1"/>
          </p:cNvGraphicFramePr>
          <p:nvPr/>
        </p:nvGraphicFramePr>
        <p:xfrm>
          <a:off x="928662" y="2214555"/>
          <a:ext cx="7531126" cy="2232598"/>
        </p:xfrm>
        <a:graphic>
          <a:graphicData uri="http://schemas.openxmlformats.org/drawingml/2006/table">
            <a:tbl>
              <a:tblPr/>
              <a:tblGrid>
                <a:gridCol w="670569"/>
                <a:gridCol w="5401661"/>
                <a:gridCol w="1458896"/>
              </a:tblGrid>
              <a:tr h="34850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779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Оказание помощи пострадавшим при пожаре в </a:t>
                      </a:r>
                      <a:r>
                        <a:rPr lang="ru-RU" sz="16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Уинском</a:t>
                      </a:r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районе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779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Ремонт мостового сооружения через р.Аспа к д. Малая   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Аспа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50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8" name="Text Box 54"/>
          <p:cNvSpPr txBox="1">
            <a:spLocks noChangeArrowheads="1"/>
          </p:cNvSpPr>
          <p:nvPr/>
        </p:nvSpPr>
        <p:spPr bwMode="auto">
          <a:xfrm>
            <a:off x="857224" y="188913"/>
            <a:ext cx="7643866" cy="173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Расходование средств резервного фонда администрации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Уинского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района 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году</a:t>
            </a:r>
          </a:p>
          <a:p>
            <a:pPr>
              <a:spcBef>
                <a:spcPct val="50000"/>
              </a:spcBef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Предусмотрено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бюджете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85,0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3662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Информация об исполнении адресной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инвестиционной программы в разрезе объектов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за 2017 год</a:t>
            </a:r>
          </a:p>
        </p:txBody>
      </p:sp>
      <p:graphicFrame>
        <p:nvGraphicFramePr>
          <p:cNvPr id="88067" name="Group 3"/>
          <p:cNvGraphicFramePr>
            <a:graphicFrameLocks noGrp="1"/>
          </p:cNvGraphicFramePr>
          <p:nvPr>
            <p:ph sz="half" idx="2"/>
          </p:nvPr>
        </p:nvGraphicFramePr>
        <p:xfrm>
          <a:off x="571472" y="1214422"/>
          <a:ext cx="8004175" cy="5433104"/>
        </p:xfrm>
        <a:graphic>
          <a:graphicData uri="http://schemas.openxmlformats.org/drawingml/2006/table">
            <a:tbl>
              <a:tblPr/>
              <a:tblGrid>
                <a:gridCol w="4141787"/>
                <a:gridCol w="1527175"/>
                <a:gridCol w="1260524"/>
                <a:gridCol w="1074689"/>
              </a:tblGrid>
              <a:tr h="642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Наименование объекта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Лимиты капитальных вложений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Освоено за отчетный период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Остаток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3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Реконструкция сетей водопровода в д.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Ломь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Уинского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муниципального района Пермского края протяженностью 8 км.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1 609,0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1 609,0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3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Реконструкция ГТС пруда в с.Суда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1 650,0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1 650,0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3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Наружные сети газопроводов низкого давления  по улицам Ленина, Коммунистическая, Набережная, 9 мая в с.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Н-Сып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8 469,7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8 469,7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3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Газификация жилого фонда с. Аспа (улицы Макарова, Школьная, Свердлова)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5 127,8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5 127,8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78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Реконструкция здания школы по адресу: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с.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Уинское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, ул. 30 лет Победы, 2 под здание детского сада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685,0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3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Сельский дом культуры на 200 мест в с.Аспа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2 293,0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2 293,0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3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ФАП в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д.Кочешовка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504,5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504,5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Итого: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20 339,0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20 339,0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 Box 83"/>
          <p:cNvSpPr txBox="1">
            <a:spLocks noChangeArrowheads="1"/>
          </p:cNvSpPr>
          <p:nvPr/>
        </p:nvSpPr>
        <p:spPr bwMode="auto">
          <a:xfrm>
            <a:off x="7286644" y="857232"/>
            <a:ext cx="128585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ыс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sz="1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1"/>
            <a:ext cx="8043861" cy="1142984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Привлечение средств федерального и краевого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бюджетов на выполнение полномочий ОМСУ за 2017 год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(тыс. руб.)</a:t>
            </a:r>
          </a:p>
        </p:txBody>
      </p:sp>
      <p:graphicFrame>
        <p:nvGraphicFramePr>
          <p:cNvPr id="28774" name="Group 102"/>
          <p:cNvGraphicFramePr>
            <a:graphicFrameLocks noGrp="1"/>
          </p:cNvGraphicFramePr>
          <p:nvPr/>
        </p:nvGraphicFramePr>
        <p:xfrm>
          <a:off x="571472" y="1142984"/>
          <a:ext cx="8412193" cy="5496909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3714776"/>
                <a:gridCol w="1285884"/>
                <a:gridCol w="1428760"/>
                <a:gridCol w="1000132"/>
                <a:gridCol w="982641"/>
              </a:tblGrid>
              <a:tr h="31590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Привлечено, всего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DBF5F9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DBF5F9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3765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DBF5F9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DBF5F9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краевые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863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Реконструкция сетей водопровода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д. </a:t>
                      </a:r>
                      <a:r>
                        <a:rPr kumimoji="0" lang="ru-RU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Ломь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1 609,0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1 062,5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455,4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Наружные сети газопровода низкого давления в с. Нижний </a:t>
                      </a:r>
                      <a:r>
                        <a:rPr kumimoji="0" lang="ru-RU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8 469,7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4536,0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2 920,9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1 107,8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67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Газификация жилого фонда с. Аспа </a:t>
                      </a:r>
                      <a:endParaRPr lang="ru-RU" sz="14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5 127,9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3 712,5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1 415,4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3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Ремонт школьного спортзала МКОУ </a:t>
                      </a: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400" b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Чайкинская</a:t>
                      </a:r>
                      <a:r>
                        <a:rPr lang="ru-RU" sz="14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СОШ»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812,7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514,5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28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развития и укрепления материально-технической базы МКУ «</a:t>
                      </a:r>
                      <a:r>
                        <a:rPr kumimoji="0" lang="ru-RU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Нижнесыповское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ЦКДО»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1 335,1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445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жильем граждан, молодых семей, проживающих в сельской местности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2 511,7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491,9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1 362,1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657,6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264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Ремонт автомобильных дорог</a:t>
                      </a:r>
                      <a:r>
                        <a:rPr lang="ru-RU" sz="14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Уинского</a:t>
                      </a: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муниципального района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20 823,0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20 128,4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694,6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0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Поддержка муниципальных программ</a:t>
                      </a:r>
                      <a:r>
                        <a:rPr lang="ru-RU" sz="14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формирования современной городской среды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2 366,1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1 254,0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985,3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  <a:p>
                      <a:pPr algn="l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43 150,2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8 938,9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29 909,9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4 301,4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928670"/>
            <a:ext cx="735811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000" b="1" dirty="0" smtClean="0">
                <a:latin typeface="Times New Roman" pitchFamily="18" charset="0"/>
              </a:rPr>
              <a:t>Контактная информация</a:t>
            </a:r>
          </a:p>
          <a:p>
            <a:pPr algn="ctr"/>
            <a:endParaRPr lang="ru-RU" b="1" dirty="0" smtClean="0">
              <a:latin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</a:rPr>
              <a:t>Отчет об исполнении бюджета </a:t>
            </a:r>
            <a:r>
              <a:rPr lang="ru-RU" b="1" dirty="0" err="1" smtClean="0">
                <a:latin typeface="Times New Roman" pitchFamily="18" charset="0"/>
              </a:rPr>
              <a:t>Уинского</a:t>
            </a:r>
            <a:r>
              <a:rPr lang="ru-RU" b="1" dirty="0" smtClean="0">
                <a:latin typeface="Times New Roman" pitchFamily="18" charset="0"/>
              </a:rPr>
              <a:t> района за </a:t>
            </a:r>
            <a:r>
              <a:rPr lang="ru-RU" b="1" dirty="0" smtClean="0">
                <a:latin typeface="Times New Roman" pitchFamily="18" charset="0"/>
              </a:rPr>
              <a:t>2017 </a:t>
            </a:r>
            <a:r>
              <a:rPr lang="ru-RU" b="1" dirty="0" smtClean="0">
                <a:latin typeface="Times New Roman" pitchFamily="18" charset="0"/>
              </a:rPr>
              <a:t>год</a:t>
            </a:r>
          </a:p>
          <a:p>
            <a:pPr algn="ctr"/>
            <a:r>
              <a:rPr lang="ru-RU" dirty="0" smtClean="0">
                <a:latin typeface="Times New Roman" pitchFamily="18" charset="0"/>
              </a:rPr>
              <a:t>подготовлен финансовым управлением администрации </a:t>
            </a:r>
          </a:p>
          <a:p>
            <a:pPr algn="ctr"/>
            <a:r>
              <a:rPr lang="ru-RU" dirty="0" err="1" smtClean="0">
                <a:latin typeface="Times New Roman" pitchFamily="18" charset="0"/>
              </a:rPr>
              <a:t>Уинского</a:t>
            </a:r>
            <a:r>
              <a:rPr lang="ru-RU" dirty="0" smtClean="0">
                <a:latin typeface="Times New Roman" pitchFamily="18" charset="0"/>
              </a:rPr>
              <a:t> муниципального района</a:t>
            </a:r>
          </a:p>
          <a:p>
            <a:pPr algn="ctr"/>
            <a:endParaRPr lang="ru-RU" sz="1400" dirty="0" smtClean="0">
              <a:latin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Юридический адрес: 617520,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с.Уинское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Пермский край,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ул.Коммунистическая, д.1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Телефон, факс: (34259) 2-32-81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finuinsk@mail.ru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График работы финансового управления администрации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Уинского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муниципального района: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понедельника по пятницу – с 9-00 до 17-12,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суббота, воскресение – выходные дни.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Обеденный перерыв – с 13-00 до 14-00.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34" name="Group 54"/>
          <p:cNvGraphicFramePr>
            <a:graphicFrameLocks noGrp="1"/>
          </p:cNvGraphicFramePr>
          <p:nvPr/>
        </p:nvGraphicFramePr>
        <p:xfrm>
          <a:off x="179389" y="1857365"/>
          <a:ext cx="8678892" cy="4480999"/>
        </p:xfrm>
        <a:graphic>
          <a:graphicData uri="http://schemas.openxmlformats.org/drawingml/2006/table">
            <a:tbl>
              <a:tblPr/>
              <a:tblGrid>
                <a:gridCol w="1249339"/>
                <a:gridCol w="1143008"/>
                <a:gridCol w="1143008"/>
                <a:gridCol w="1143008"/>
                <a:gridCol w="1147672"/>
                <a:gridCol w="1066906"/>
                <a:gridCol w="642942"/>
                <a:gridCol w="1143009"/>
              </a:tblGrid>
              <a:tr h="60577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2016 г.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Первона-чальный</a:t>
                      </a: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Уточнен-ный</a:t>
                      </a: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 2017 г.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2017 г.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уточненного плана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2017 к 2016 г.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72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Отклоне-ние</a:t>
                      </a: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00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331 456,2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297 401,4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345 450,8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344 648,5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13 192,4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501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333 854,2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299 651,4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350 442,8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345 697,7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103,5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11 843,5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59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«-»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 «+»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- 2 398,0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-2 250,0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-4 992,0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- 1 049,2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1331913" y="692150"/>
            <a:ext cx="66976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</a:t>
            </a:r>
            <a:r>
              <a:rPr lang="ru-RU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Уинского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района </a:t>
            </a:r>
          </a:p>
        </p:txBody>
      </p:sp>
      <p:sp>
        <p:nvSpPr>
          <p:cNvPr id="4" name="Text Box 83"/>
          <p:cNvSpPr txBox="1">
            <a:spLocks noChangeArrowheads="1"/>
          </p:cNvSpPr>
          <p:nvPr/>
        </p:nvSpPr>
        <p:spPr bwMode="auto">
          <a:xfrm>
            <a:off x="7643834" y="1500174"/>
            <a:ext cx="128585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ыс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sz="1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93" name="Group 77"/>
          <p:cNvGraphicFramePr>
            <a:graphicFrameLocks noGrp="1"/>
          </p:cNvGraphicFramePr>
          <p:nvPr/>
        </p:nvGraphicFramePr>
        <p:xfrm>
          <a:off x="500034" y="1357299"/>
          <a:ext cx="8177241" cy="5306619"/>
        </p:xfrm>
        <a:graphic>
          <a:graphicData uri="http://schemas.openxmlformats.org/drawingml/2006/table">
            <a:tbl>
              <a:tblPr/>
              <a:tblGrid>
                <a:gridCol w="1785950"/>
                <a:gridCol w="1667078"/>
                <a:gridCol w="1336455"/>
                <a:gridCol w="1139095"/>
                <a:gridCol w="1163959"/>
                <a:gridCol w="1084704"/>
              </a:tblGrid>
              <a:tr h="20002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факта от уточненного плана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 к уточненному плану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859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45 764,8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52 071,6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53 098,0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+1 026,4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8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8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24 690,7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25 285,8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25 646,0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+360,2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43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21 074,1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26 785,8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27 452,0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+666,2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6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251 636,6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293 379,2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291 550,5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-1 828,7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8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297 401,4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345 450,8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344 648,5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-802,3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7" name="Text Box 67"/>
          <p:cNvSpPr txBox="1">
            <a:spLocks noChangeArrowheads="1"/>
          </p:cNvSpPr>
          <p:nvPr/>
        </p:nvSpPr>
        <p:spPr bwMode="auto">
          <a:xfrm>
            <a:off x="500034" y="260350"/>
            <a:ext cx="8215370" cy="106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3840"/>
              </a:lnSpc>
              <a:spcBef>
                <a:spcPts val="0"/>
              </a:spcBef>
            </a:pP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Исполнение бюджета по 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доходам </a:t>
            </a:r>
          </a:p>
          <a:p>
            <a:pPr algn="ctr">
              <a:lnSpc>
                <a:spcPts val="384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 2017 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4" name="Text Box 83"/>
          <p:cNvSpPr txBox="1">
            <a:spLocks noChangeArrowheads="1"/>
          </p:cNvSpPr>
          <p:nvPr/>
        </p:nvSpPr>
        <p:spPr bwMode="auto">
          <a:xfrm>
            <a:off x="7429520" y="1000108"/>
            <a:ext cx="128585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ыс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sz="1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 налоговых доходов районного бюджета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Уинского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района, млн. руб.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796908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 неналоговых доходов районного бюджета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Уинского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района, млн. руб.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0" y="0"/>
          <a:ext cx="8970963" cy="6951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0" y="1484313"/>
          <a:ext cx="4699000" cy="337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476375" y="4868863"/>
            <a:ext cx="1173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/>
              <a:t>2016 </a:t>
            </a:r>
            <a:r>
              <a:rPr lang="ru-RU" b="1" dirty="0"/>
              <a:t>год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084888" y="4868863"/>
            <a:ext cx="11731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/>
              <a:t>2017 </a:t>
            </a:r>
            <a:r>
              <a:rPr lang="ru-RU" b="1" dirty="0"/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Задолженность в бюджет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Уинского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района, тыс. руб.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06" name="Group 86"/>
          <p:cNvGraphicFramePr>
            <a:graphicFrameLocks noGrp="1"/>
          </p:cNvGraphicFramePr>
          <p:nvPr/>
        </p:nvGraphicFramePr>
        <p:xfrm>
          <a:off x="107950" y="922020"/>
          <a:ext cx="8893206" cy="5791200"/>
        </p:xfrm>
        <a:graphic>
          <a:graphicData uri="http://schemas.openxmlformats.org/drawingml/2006/table">
            <a:tbl>
              <a:tblPr/>
              <a:tblGrid>
                <a:gridCol w="472863"/>
                <a:gridCol w="3628450"/>
                <a:gridCol w="1379484"/>
                <a:gridCol w="1161671"/>
                <a:gridCol w="1234276"/>
                <a:gridCol w="1016462"/>
              </a:tblGrid>
              <a:tr h="72103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5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5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5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Название программы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за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Развитие системы образования в </a:t>
                      </a:r>
                      <a:r>
                        <a:rPr lang="ru-RU" sz="14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Уинском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муниципальном районе на 2017</a:t>
                      </a:r>
                      <a:r>
                        <a:rPr lang="ru-RU" sz="14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 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 плановый период 2018, 2019</a:t>
                      </a:r>
                      <a:r>
                        <a:rPr lang="ru-RU" sz="14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159,0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194 663,3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495,7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Развитие муниципального управления в </a:t>
                      </a:r>
                      <a:r>
                        <a:rPr lang="ru-RU" sz="14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Уинском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муниципальном районе на 2017-2019 годы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21 336,7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21 335,9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Управление муниципальными финансами и муниципальным долгом  </a:t>
                      </a:r>
                      <a:r>
                        <a:rPr lang="ru-RU" sz="14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Уинского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муниципального района на 2017-2019 годы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36 662,9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36 658,8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Развитие культуры, молодежной политики,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физической культуры и спорта </a:t>
                      </a:r>
                      <a:r>
                        <a:rPr lang="ru-RU" sz="14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Уинского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муниципального района на 2017-2019 годы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22 976,3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22 958,7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17,6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Экономическое развитие </a:t>
                      </a:r>
                      <a:r>
                        <a:rPr lang="ru-RU" sz="14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Уинского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муниципального района на 2017-2019 годы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2 983,1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95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Управление муниципальным имуществом</a:t>
                      </a:r>
                      <a:r>
                        <a:rPr lang="ru-RU" sz="14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территории </a:t>
                      </a:r>
                      <a:r>
                        <a:rPr lang="ru-RU" sz="1400" b="1" i="0" u="none" strike="noStrike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Уинского</a:t>
                      </a:r>
                      <a:r>
                        <a:rPr lang="ru-RU" sz="14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муниципального района на 2017-2019 годы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800,0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1 787,0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1013,0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Устойчивое развитие сельских территорий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Уинского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муниципального  района на 2017-2019 годы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65 094,4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61 913,5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3180,9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Непрограммные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3 430,4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3 430,4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350 442,8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345 697,7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4745,1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14" name="Text Box 82"/>
          <p:cNvSpPr txBox="1">
            <a:spLocks noChangeArrowheads="1"/>
          </p:cNvSpPr>
          <p:nvPr/>
        </p:nvSpPr>
        <p:spPr bwMode="auto">
          <a:xfrm>
            <a:off x="357158" y="142852"/>
            <a:ext cx="79296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Исполнение бюджета по расходам за 2017 год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15" name="Text Box 83"/>
          <p:cNvSpPr txBox="1">
            <a:spLocks noChangeArrowheads="1"/>
          </p:cNvSpPr>
          <p:nvPr/>
        </p:nvSpPr>
        <p:spPr bwMode="auto">
          <a:xfrm>
            <a:off x="7858148" y="571480"/>
            <a:ext cx="128585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ыс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sz="1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571480"/>
          </a:xfrm>
        </p:spPr>
        <p:txBody>
          <a:bodyPr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Уинского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района, %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46050" y="714356"/>
          <a:ext cx="8997950" cy="5221287"/>
        </p:xfrm>
        <a:graphic>
          <a:graphicData uri="http://schemas.openxmlformats.org/presentationml/2006/ole">
            <p:oleObj spid="_x0000_s74754" name="Worksheet" r:id="rId4" imgW="7886700" imgH="4428947" progId="Excel.Sheet.8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14142</TotalTime>
  <Words>2102</Words>
  <Application>Microsoft Office PowerPoint</Application>
  <PresentationFormat>Экран (4:3)</PresentationFormat>
  <Paragraphs>438</Paragraphs>
  <Slides>14</Slides>
  <Notes>13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1_Оформление по умолчанию</vt:lpstr>
      <vt:lpstr>Worksheet</vt:lpstr>
      <vt:lpstr>     ОТЧЕТ  ОБ ИСПОЛНЕНИИ БЮДЖЕТА УИНСКОГО РАЙОНА  ЗА 2017 ГОД     </vt:lpstr>
      <vt:lpstr>Слайд 2</vt:lpstr>
      <vt:lpstr>Слайд 3</vt:lpstr>
      <vt:lpstr>Структура налоговых доходов районного бюджета Уинского района, млн. руб.</vt:lpstr>
      <vt:lpstr>Структура неналоговых доходов районного бюджета Уинского района, млн. руб.</vt:lpstr>
      <vt:lpstr>Слайд 6</vt:lpstr>
      <vt:lpstr>Задолженность в бюджет Уинского района, тыс. руб.</vt:lpstr>
      <vt:lpstr>Слайд 8</vt:lpstr>
      <vt:lpstr>Структура расходов бюджета Уинского района, % </vt:lpstr>
      <vt:lpstr>Исполнение бюджета главными распорядителями бюджетных средств за 2017 год </vt:lpstr>
      <vt:lpstr>Слайд 11</vt:lpstr>
      <vt:lpstr>Информация об исполнении адресной  инвестиционной программы в разрезе объектов  за 2017 год</vt:lpstr>
      <vt:lpstr>Привлечение средств федерального и краевого   бюджетов на выполнение полномочий ОМСУ за 2017 год   (тыс. руб.)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ОБ ИСПОЛНЕНИИ БЮДЖЕТА УИНСКОГО РАЙОНА  ЗА 2011 ГОД</dc:title>
  <dc:creator>Админтр</dc:creator>
  <cp:lastModifiedBy>toa</cp:lastModifiedBy>
  <cp:revision>1176</cp:revision>
  <dcterms:created xsi:type="dcterms:W3CDTF">2012-04-20T09:21:36Z</dcterms:created>
  <dcterms:modified xsi:type="dcterms:W3CDTF">2018-06-14T07:28:35Z</dcterms:modified>
</cp:coreProperties>
</file>