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7" r:id="rId3"/>
    <p:sldId id="320" r:id="rId4"/>
    <p:sldId id="321" r:id="rId5"/>
    <p:sldId id="339" r:id="rId6"/>
    <p:sldId id="280" r:id="rId7"/>
    <p:sldId id="335" r:id="rId8"/>
    <p:sldId id="338" r:id="rId9"/>
    <p:sldId id="313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E03"/>
    <a:srgbClr val="0099CC"/>
    <a:srgbClr val="00FF99"/>
    <a:srgbClr val="F9AFE6"/>
    <a:srgbClr val="99FF99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892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9306F-7AAD-4232-ABB8-5233D9A490C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9858BE-6F64-4862-AF93-17F0A8DBD7B9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объявляет начало проведения конкурса </a:t>
          </a:r>
          <a:r>
            <a:rPr lang="ru-RU" sz="1400" b="1" i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Февраль 2017</a:t>
          </a:r>
          <a:endParaRPr lang="ru-RU" sz="1400" b="1" i="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1374E-8D08-4FB6-A002-BF2043500EC5}" type="parTrans" cxnId="{EA240120-9E72-49BF-8792-34EF2AA9F1CF}">
      <dgm:prSet/>
      <dgm:spPr/>
      <dgm:t>
        <a:bodyPr/>
        <a:lstStyle/>
        <a:p>
          <a:endParaRPr lang="ru-RU"/>
        </a:p>
      </dgm:t>
    </dgm:pt>
    <dgm:pt modelId="{9E959E84-0581-44D2-B6F0-67BD13A17ABF}" type="sibTrans" cxnId="{EA240120-9E72-49BF-8792-34EF2AA9F1CF}">
      <dgm:prSet/>
      <dgm:spPr/>
      <dgm:t>
        <a:bodyPr/>
        <a:lstStyle/>
        <a:p>
          <a:endParaRPr lang="ru-RU"/>
        </a:p>
      </dgm:t>
    </dgm:pt>
    <dgm:pt modelId="{60192A49-93A1-46D8-A484-A4BBC5154E9A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Издается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«О победителях конкурса» </a:t>
          </a:r>
        </a:p>
        <a:p>
          <a:pPr>
            <a:lnSpc>
              <a:spcPts val="1400"/>
            </a:lnSpc>
          </a:pP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 2017</a:t>
          </a:r>
          <a:endParaRPr lang="ru-RU" sz="14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BB67F-B293-4AC1-868D-EB945B205914}" type="parTrans" cxnId="{F8077D9C-B6D3-439D-991A-D62E19759A99}">
      <dgm:prSet/>
      <dgm:spPr/>
      <dgm:t>
        <a:bodyPr/>
        <a:lstStyle/>
        <a:p>
          <a:endParaRPr lang="ru-RU"/>
        </a:p>
      </dgm:t>
    </dgm:pt>
    <dgm:pt modelId="{A553FB63-703F-45A7-B280-32C3A46D6AE3}" type="sibTrans" cxnId="{F8077D9C-B6D3-439D-991A-D62E19759A99}">
      <dgm:prSet/>
      <dgm:spPr/>
      <dgm:t>
        <a:bodyPr/>
        <a:lstStyle/>
        <a:p>
          <a:endParaRPr lang="ru-RU"/>
        </a:p>
      </dgm:t>
    </dgm:pt>
    <dgm:pt modelId="{F48D1321-DE9D-4630-B591-39E12741E7B7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победителями подписывает Соглашение     </a:t>
          </a:r>
        </a:p>
        <a:p>
          <a:pPr>
            <a:lnSpc>
              <a:spcPts val="1400"/>
            </a:lnSpc>
          </a:pP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 2017</a:t>
          </a:r>
          <a:endParaRPr lang="ru-RU" sz="14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B8684-5681-4665-8295-125E896C6578}" type="parTrans" cxnId="{D637DE94-D085-4F91-A5BD-A6835AD3CBDE}">
      <dgm:prSet/>
      <dgm:spPr/>
      <dgm:t>
        <a:bodyPr/>
        <a:lstStyle/>
        <a:p>
          <a:endParaRPr lang="ru-RU"/>
        </a:p>
      </dgm:t>
    </dgm:pt>
    <dgm:pt modelId="{13943CE9-E8D8-4B9E-9E58-B3E034ED2CEE}" type="sibTrans" cxnId="{D637DE94-D085-4F91-A5BD-A6835AD3CBDE}">
      <dgm:prSet/>
      <dgm:spPr/>
      <dgm:t>
        <a:bodyPr/>
        <a:lstStyle/>
        <a:p>
          <a:endParaRPr lang="ru-RU"/>
        </a:p>
      </dgm:t>
    </dgm:pt>
    <dgm:pt modelId="{7D4E0755-A385-492A-A02C-654AC29B3BF2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перечисляет субсидию победителям    </a:t>
          </a: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Июнь 2017</a:t>
          </a:r>
        </a:p>
      </dgm:t>
    </dgm:pt>
    <dgm:pt modelId="{C12F2E0E-784E-45BF-87EE-5E930264E60E}" type="parTrans" cxnId="{C4E2F561-A531-4B76-B601-DBC32FFD77C9}">
      <dgm:prSet/>
      <dgm:spPr/>
      <dgm:t>
        <a:bodyPr/>
        <a:lstStyle/>
        <a:p>
          <a:endParaRPr lang="ru-RU"/>
        </a:p>
      </dgm:t>
    </dgm:pt>
    <dgm:pt modelId="{FCC6A9B3-074C-4CD8-B7A5-D1C404F390DF}" type="sibTrans" cxnId="{C4E2F561-A531-4B76-B601-DBC32FFD77C9}">
      <dgm:prSet/>
      <dgm:spPr/>
      <dgm:t>
        <a:bodyPr/>
        <a:lstStyle/>
        <a:p>
          <a:endParaRPr lang="ru-RU"/>
        </a:p>
      </dgm:t>
    </dgm:pt>
    <dgm:pt modelId="{F35C040F-E2ED-4898-8266-619215FBA670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МО: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Закупки (отбор подрядчиков на выполнение работ) </a:t>
          </a:r>
        </a:p>
      </dgm:t>
    </dgm:pt>
    <dgm:pt modelId="{7C58E945-97F5-4356-9D0A-4D6E531BF685}" type="parTrans" cxnId="{F31F2BA4-67C0-4217-81FA-93456BFEFAD8}">
      <dgm:prSet/>
      <dgm:spPr/>
      <dgm:t>
        <a:bodyPr/>
        <a:lstStyle/>
        <a:p>
          <a:endParaRPr lang="ru-RU"/>
        </a:p>
      </dgm:t>
    </dgm:pt>
    <dgm:pt modelId="{2DFFFD0D-CBA6-4DC5-BA6D-B096C1B1A3B5}" type="sibTrans" cxnId="{F31F2BA4-67C0-4217-81FA-93456BFEFAD8}">
      <dgm:prSet/>
      <dgm:spPr/>
      <dgm:t>
        <a:bodyPr/>
        <a:lstStyle/>
        <a:p>
          <a:endParaRPr lang="ru-RU"/>
        </a:p>
      </dgm:t>
    </dgm:pt>
    <dgm:pt modelId="{4A478D4F-C921-4294-9E75-FD2CBBCB8142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МО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конкурсный отбор проектов на своей территории (муниципальная комиссия) </a:t>
          </a: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Апрель 2017</a:t>
          </a:r>
          <a:endParaRPr lang="ru-RU" sz="1400" b="1" i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9D0E9-885B-4C68-B2E1-D29760E277D2}" type="sibTrans" cxnId="{C371AE18-95C1-4BA2-AEDE-56E120FDB72E}">
      <dgm:prSet/>
      <dgm:spPr/>
      <dgm:t>
        <a:bodyPr/>
        <a:lstStyle/>
        <a:p>
          <a:endParaRPr lang="ru-RU"/>
        </a:p>
      </dgm:t>
    </dgm:pt>
    <dgm:pt modelId="{4AB67350-F3F7-4C26-ADAB-4D2589BD9A21}" type="parTrans" cxnId="{C371AE18-95C1-4BA2-AEDE-56E120FDB72E}">
      <dgm:prSet/>
      <dgm:spPr/>
      <dgm:t>
        <a:bodyPr/>
        <a:lstStyle/>
        <a:p>
          <a:endParaRPr lang="ru-RU"/>
        </a:p>
      </dgm:t>
    </dgm:pt>
    <dgm:pt modelId="{BAE48CA5-2F20-4C8A-9DEE-0CB5C2B61A13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ts val="1400"/>
            </a:lnSpc>
          </a:pP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конкурсный отбор заявок, поступивших от МО (краевая комиссия) </a:t>
          </a:r>
          <a:r>
            <a:rPr lang="ru-RU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 2017</a:t>
          </a:r>
          <a:endParaRPr lang="ru-RU" sz="14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693D0-6A3C-4CB4-B1B8-BB272A183C9E}" type="sibTrans" cxnId="{35D057FA-19B7-4129-86D0-7BA3BDAAACE0}">
      <dgm:prSet/>
      <dgm:spPr/>
      <dgm:t>
        <a:bodyPr/>
        <a:lstStyle/>
        <a:p>
          <a:endParaRPr lang="ru-RU"/>
        </a:p>
      </dgm:t>
    </dgm:pt>
    <dgm:pt modelId="{0B43CAEE-78D7-4D1C-8B58-5D9442F930C4}" type="parTrans" cxnId="{35D057FA-19B7-4129-86D0-7BA3BDAAACE0}">
      <dgm:prSet/>
      <dgm:spPr/>
      <dgm:t>
        <a:bodyPr/>
        <a:lstStyle/>
        <a:p>
          <a:endParaRPr lang="ru-RU"/>
        </a:p>
      </dgm:t>
    </dgm:pt>
    <dgm:pt modelId="{46E4ED51-89AB-45B8-858F-12EDE3C507CF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МО: 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 </a:t>
          </a:r>
        </a:p>
      </dgm:t>
    </dgm:pt>
    <dgm:pt modelId="{7D12338D-1C90-4E51-97E2-2B921205050F}" type="parTrans" cxnId="{0DB45A10-B947-47EA-9383-48899FD2BF0A}">
      <dgm:prSet/>
      <dgm:spPr/>
      <dgm:t>
        <a:bodyPr/>
        <a:lstStyle/>
        <a:p>
          <a:endParaRPr lang="ru-RU"/>
        </a:p>
      </dgm:t>
    </dgm:pt>
    <dgm:pt modelId="{189B8173-8D8F-40C4-BC95-9B5E1CCC7FB4}" type="sibTrans" cxnId="{0DB45A10-B947-47EA-9383-48899FD2BF0A}">
      <dgm:prSet/>
      <dgm:spPr/>
      <dgm:t>
        <a:bodyPr/>
        <a:lstStyle/>
        <a:p>
          <a:endParaRPr lang="ru-RU"/>
        </a:p>
      </dgm:t>
    </dgm:pt>
    <dgm:pt modelId="{3A8C432C-98FB-4689-85A4-62D1617F94E0}" type="pres">
      <dgm:prSet presAssocID="{C699306F-7AAD-4232-ABB8-5233D9A490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BDED7-38B0-4B31-9580-A1D53DC16015}" type="pres">
      <dgm:prSet presAssocID="{159858BE-6F64-4862-AF93-17F0A8DBD7B9}" presName="node" presStyleLbl="node1" presStyleIdx="0" presStyleCnt="8" custScaleX="95522" custScaleY="154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2D84-BB60-487D-B338-016A37350F3D}" type="pres">
      <dgm:prSet presAssocID="{9E959E84-0581-44D2-B6F0-67BD13A17ABF}" presName="sibTrans" presStyleLbl="sibTrans1D1" presStyleIdx="0" presStyleCnt="7"/>
      <dgm:spPr/>
      <dgm:t>
        <a:bodyPr/>
        <a:lstStyle/>
        <a:p>
          <a:endParaRPr lang="ru-RU"/>
        </a:p>
      </dgm:t>
    </dgm:pt>
    <dgm:pt modelId="{29A6DDCA-E768-4C37-83A2-3CF111DB890A}" type="pres">
      <dgm:prSet presAssocID="{9E959E84-0581-44D2-B6F0-67BD13A17ABF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7A65D1C1-69DF-4F6A-B72B-2391F654C4E6}" type="pres">
      <dgm:prSet presAssocID="{4A478D4F-C921-4294-9E75-FD2CBBCB8142}" presName="node" presStyleLbl="node1" presStyleIdx="1" presStyleCnt="8" custScaleX="154490" custScaleY="150670" custLinFactNeighborX="-8768" custLinFactNeighborY="1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31629-753F-455A-8CA2-3046A5B1EFCD}" type="pres">
      <dgm:prSet presAssocID="{5D29D0E9-885B-4C68-B2E1-D29760E277D2}" presName="sibTrans" presStyleLbl="sibTrans1D1" presStyleIdx="1" presStyleCnt="7"/>
      <dgm:spPr/>
      <dgm:t>
        <a:bodyPr/>
        <a:lstStyle/>
        <a:p>
          <a:endParaRPr lang="ru-RU"/>
        </a:p>
      </dgm:t>
    </dgm:pt>
    <dgm:pt modelId="{58DCA64E-3166-4DCD-BA5E-EC9EE71ACF32}" type="pres">
      <dgm:prSet presAssocID="{5D29D0E9-885B-4C68-B2E1-D29760E277D2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059E8B72-5BC4-4CEA-B7E0-BFA935B7E8ED}" type="pres">
      <dgm:prSet presAssocID="{BAE48CA5-2F20-4C8A-9DEE-0CB5C2B61A13}" presName="node" presStyleLbl="node1" presStyleIdx="2" presStyleCnt="8" custScaleX="144052" custScaleY="114437" custLinFactX="100000" custLinFactY="-92776" custLinFactNeighborX="1825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C3C2E-1D90-4B36-BBE0-5BAA2B38C2B9}" type="pres">
      <dgm:prSet presAssocID="{56C693D0-6A3C-4CB4-B1B8-BB272A183C9E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D46EA20-9B5B-4059-8B5F-1AF28B616BE9}" type="pres">
      <dgm:prSet presAssocID="{56C693D0-6A3C-4CB4-B1B8-BB272A183C9E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2BF71A37-1DAB-4A35-90AA-FF3055B4417F}" type="pres">
      <dgm:prSet presAssocID="{60192A49-93A1-46D8-A484-A4BBC5154E9A}" presName="node" presStyleLbl="node1" presStyleIdx="3" presStyleCnt="8" custScaleX="114266" custScaleY="125039" custLinFactX="-54787" custLinFactNeighborX="-100000" custLinFactNeighborY="-2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FDA2B-C4B4-4D21-9B7E-F4EFD80FF1D5}" type="pres">
      <dgm:prSet presAssocID="{A553FB63-703F-45A7-B280-32C3A46D6AE3}" presName="sibTrans" presStyleLbl="sibTrans1D1" presStyleIdx="3" presStyleCnt="7"/>
      <dgm:spPr/>
      <dgm:t>
        <a:bodyPr/>
        <a:lstStyle/>
        <a:p>
          <a:endParaRPr lang="ru-RU"/>
        </a:p>
      </dgm:t>
    </dgm:pt>
    <dgm:pt modelId="{09D4EBBA-4547-4E34-ABE0-19FECC01157E}" type="pres">
      <dgm:prSet presAssocID="{A553FB63-703F-45A7-B280-32C3A46D6AE3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25F3B523-F129-478A-A93D-1C7C0973429A}" type="pres">
      <dgm:prSet presAssocID="{F48D1321-DE9D-4630-B591-39E12741E7B7}" presName="node" presStyleLbl="node1" presStyleIdx="4" presStyleCnt="8" custScaleX="134338" custScaleY="125142" custLinFactX="-44078" custLinFactNeighborX="-100000" custLinFactNeighborY="-2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6AB8B-7257-4FA9-A987-CCFAF99ECCDD}" type="pres">
      <dgm:prSet presAssocID="{13943CE9-E8D8-4B9E-9E58-B3E034ED2CEE}" presName="sibTrans" presStyleLbl="sibTrans1D1" presStyleIdx="4" presStyleCnt="7"/>
      <dgm:spPr/>
      <dgm:t>
        <a:bodyPr/>
        <a:lstStyle/>
        <a:p>
          <a:endParaRPr lang="ru-RU"/>
        </a:p>
      </dgm:t>
    </dgm:pt>
    <dgm:pt modelId="{B96A5B87-C767-49CE-B7B2-5F832FA71785}" type="pres">
      <dgm:prSet presAssocID="{13943CE9-E8D8-4B9E-9E58-B3E034ED2CEE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157A6113-AD74-449E-ACE4-00144198FE93}" type="pres">
      <dgm:prSet presAssocID="{7D4E0755-A385-492A-A02C-654AC29B3BF2}" presName="node" presStyleLbl="node1" presStyleIdx="5" presStyleCnt="8" custScaleX="116234" custScaleY="121757" custLinFactX="112294" custLinFactY="-72734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C9800-CC06-4C3E-B56E-3F1F891B8931}" type="pres">
      <dgm:prSet presAssocID="{FCC6A9B3-074C-4CD8-B7A5-D1C404F390DF}" presName="sibTrans" presStyleLbl="sibTrans1D1" presStyleIdx="5" presStyleCnt="7"/>
      <dgm:spPr/>
      <dgm:t>
        <a:bodyPr/>
        <a:lstStyle/>
        <a:p>
          <a:endParaRPr lang="ru-RU"/>
        </a:p>
      </dgm:t>
    </dgm:pt>
    <dgm:pt modelId="{A800C745-C285-4941-90F7-3CE81629D61B}" type="pres">
      <dgm:prSet presAssocID="{FCC6A9B3-074C-4CD8-B7A5-D1C404F390DF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9F6DA0A8-DE99-4E03-9D00-6D2F846FEA2C}" type="pres">
      <dgm:prSet presAssocID="{F35C040F-E2ED-4898-8266-619215FBA670}" presName="node" presStyleLbl="node1" presStyleIdx="6" presStyleCnt="8" custScaleX="141778" custScaleY="125665" custLinFactX="-22462" custLinFactNeighborX="-100000" custLinFactNeighborY="4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D37B5-9745-4F8D-B349-669747AFB54F}" type="pres">
      <dgm:prSet presAssocID="{2DFFFD0D-CBA6-4DC5-BA6D-B096C1B1A3B5}" presName="sibTrans" presStyleLbl="sibTrans1D1" presStyleIdx="6" presStyleCnt="7"/>
      <dgm:spPr/>
      <dgm:t>
        <a:bodyPr/>
        <a:lstStyle/>
        <a:p>
          <a:endParaRPr lang="ru-RU"/>
        </a:p>
      </dgm:t>
    </dgm:pt>
    <dgm:pt modelId="{48F38E1F-5C07-44BB-AC2E-B3FACB3CBF92}" type="pres">
      <dgm:prSet presAssocID="{2DFFFD0D-CBA6-4DC5-BA6D-B096C1B1A3B5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3D7F91AA-95B1-4FE6-975B-CA5E23970342}" type="pres">
      <dgm:prSet presAssocID="{46E4ED51-89AB-45B8-858F-12EDE3C507CF}" presName="node" presStyleLbl="node1" presStyleIdx="7" presStyleCnt="8" custScaleY="111328" custLinFactNeighborX="-82933" custLinFactNeighborY="4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47789-0E75-453B-85E3-E77F2657BF3D}" type="presOf" srcId="{A553FB63-703F-45A7-B280-32C3A46D6AE3}" destId="{BCCFDA2B-C4B4-4D21-9B7E-F4EFD80FF1D5}" srcOrd="0" destOrd="0" presId="urn:microsoft.com/office/officeart/2005/8/layout/bProcess3"/>
    <dgm:cxn modelId="{B6529D3C-5850-4FFE-8DB5-F303674B2498}" type="presOf" srcId="{FCC6A9B3-074C-4CD8-B7A5-D1C404F390DF}" destId="{D9EC9800-CC06-4C3E-B56E-3F1F891B8931}" srcOrd="0" destOrd="0" presId="urn:microsoft.com/office/officeart/2005/8/layout/bProcess3"/>
    <dgm:cxn modelId="{7DD916C7-37C8-4D1D-AED5-DC5CABFE6FD0}" type="presOf" srcId="{BAE48CA5-2F20-4C8A-9DEE-0CB5C2B61A13}" destId="{059E8B72-5BC4-4CEA-B7E0-BFA935B7E8ED}" srcOrd="0" destOrd="0" presId="urn:microsoft.com/office/officeart/2005/8/layout/bProcess3"/>
    <dgm:cxn modelId="{C4E2F561-A531-4B76-B601-DBC32FFD77C9}" srcId="{C699306F-7AAD-4232-ABB8-5233D9A490CA}" destId="{7D4E0755-A385-492A-A02C-654AC29B3BF2}" srcOrd="5" destOrd="0" parTransId="{C12F2E0E-784E-45BF-87EE-5E930264E60E}" sibTransId="{FCC6A9B3-074C-4CD8-B7A5-D1C404F390DF}"/>
    <dgm:cxn modelId="{C371AE18-95C1-4BA2-AEDE-56E120FDB72E}" srcId="{C699306F-7AAD-4232-ABB8-5233D9A490CA}" destId="{4A478D4F-C921-4294-9E75-FD2CBBCB8142}" srcOrd="1" destOrd="0" parTransId="{4AB67350-F3F7-4C26-ADAB-4D2589BD9A21}" sibTransId="{5D29D0E9-885B-4C68-B2E1-D29760E277D2}"/>
    <dgm:cxn modelId="{F2E4F4F5-059F-47BC-A902-2032D000FBAD}" type="presOf" srcId="{C699306F-7AAD-4232-ABB8-5233D9A490CA}" destId="{3A8C432C-98FB-4689-85A4-62D1617F94E0}" srcOrd="0" destOrd="0" presId="urn:microsoft.com/office/officeart/2005/8/layout/bProcess3"/>
    <dgm:cxn modelId="{549C87EA-BBCE-4EA3-93A0-83C9C144B91B}" type="presOf" srcId="{A553FB63-703F-45A7-B280-32C3A46D6AE3}" destId="{09D4EBBA-4547-4E34-ABE0-19FECC01157E}" srcOrd="1" destOrd="0" presId="urn:microsoft.com/office/officeart/2005/8/layout/bProcess3"/>
    <dgm:cxn modelId="{D8309F68-CEE1-4B8D-9FB4-1EA3F8EEA59B}" type="presOf" srcId="{46E4ED51-89AB-45B8-858F-12EDE3C507CF}" destId="{3D7F91AA-95B1-4FE6-975B-CA5E23970342}" srcOrd="0" destOrd="0" presId="urn:microsoft.com/office/officeart/2005/8/layout/bProcess3"/>
    <dgm:cxn modelId="{B3D2D792-CB00-4054-8651-0744F93F673D}" type="presOf" srcId="{7D4E0755-A385-492A-A02C-654AC29B3BF2}" destId="{157A6113-AD74-449E-ACE4-00144198FE93}" srcOrd="0" destOrd="0" presId="urn:microsoft.com/office/officeart/2005/8/layout/bProcess3"/>
    <dgm:cxn modelId="{35D057FA-19B7-4129-86D0-7BA3BDAAACE0}" srcId="{C699306F-7AAD-4232-ABB8-5233D9A490CA}" destId="{BAE48CA5-2F20-4C8A-9DEE-0CB5C2B61A13}" srcOrd="2" destOrd="0" parTransId="{0B43CAEE-78D7-4D1C-8B58-5D9442F930C4}" sibTransId="{56C693D0-6A3C-4CB4-B1B8-BB272A183C9E}"/>
    <dgm:cxn modelId="{7568D0C5-3AE5-4922-A2DE-A623F5159B1D}" type="presOf" srcId="{5D29D0E9-885B-4C68-B2E1-D29760E277D2}" destId="{58DCA64E-3166-4DCD-BA5E-EC9EE71ACF32}" srcOrd="1" destOrd="0" presId="urn:microsoft.com/office/officeart/2005/8/layout/bProcess3"/>
    <dgm:cxn modelId="{CDA5CE4E-E06F-4AEB-8563-66327E0B075D}" type="presOf" srcId="{5D29D0E9-885B-4C68-B2E1-D29760E277D2}" destId="{D0A31629-753F-455A-8CA2-3046A5B1EFCD}" srcOrd="0" destOrd="0" presId="urn:microsoft.com/office/officeart/2005/8/layout/bProcess3"/>
    <dgm:cxn modelId="{C03E3F6C-5A92-4428-BF95-B78BE130BCC5}" type="presOf" srcId="{56C693D0-6A3C-4CB4-B1B8-BB272A183C9E}" destId="{1D46EA20-9B5B-4059-8B5F-1AF28B616BE9}" srcOrd="1" destOrd="0" presId="urn:microsoft.com/office/officeart/2005/8/layout/bProcess3"/>
    <dgm:cxn modelId="{436E9E8B-FF49-4298-B22F-A7CA9E185F7E}" type="presOf" srcId="{13943CE9-E8D8-4B9E-9E58-B3E034ED2CEE}" destId="{C816AB8B-7257-4FA9-A987-CCFAF99ECCDD}" srcOrd="0" destOrd="0" presId="urn:microsoft.com/office/officeart/2005/8/layout/bProcess3"/>
    <dgm:cxn modelId="{27333C82-39EA-4582-A072-6BBFF939CDBD}" type="presOf" srcId="{FCC6A9B3-074C-4CD8-B7A5-D1C404F390DF}" destId="{A800C745-C285-4941-90F7-3CE81629D61B}" srcOrd="1" destOrd="0" presId="urn:microsoft.com/office/officeart/2005/8/layout/bProcess3"/>
    <dgm:cxn modelId="{036402EF-F224-4FB3-87F1-B0E3A427DF5B}" type="presOf" srcId="{9E959E84-0581-44D2-B6F0-67BD13A17ABF}" destId="{31432D84-BB60-487D-B338-016A37350F3D}" srcOrd="0" destOrd="0" presId="urn:microsoft.com/office/officeart/2005/8/layout/bProcess3"/>
    <dgm:cxn modelId="{EB02F346-7D54-4561-A489-94C3166A073D}" type="presOf" srcId="{4A478D4F-C921-4294-9E75-FD2CBBCB8142}" destId="{7A65D1C1-69DF-4F6A-B72B-2391F654C4E6}" srcOrd="0" destOrd="0" presId="urn:microsoft.com/office/officeart/2005/8/layout/bProcess3"/>
    <dgm:cxn modelId="{D637DE94-D085-4F91-A5BD-A6835AD3CBDE}" srcId="{C699306F-7AAD-4232-ABB8-5233D9A490CA}" destId="{F48D1321-DE9D-4630-B591-39E12741E7B7}" srcOrd="4" destOrd="0" parTransId="{EDFB8684-5681-4665-8295-125E896C6578}" sibTransId="{13943CE9-E8D8-4B9E-9E58-B3E034ED2CEE}"/>
    <dgm:cxn modelId="{F8077D9C-B6D3-439D-991A-D62E19759A99}" srcId="{C699306F-7AAD-4232-ABB8-5233D9A490CA}" destId="{60192A49-93A1-46D8-A484-A4BBC5154E9A}" srcOrd="3" destOrd="0" parTransId="{D2ABB67F-B293-4AC1-868D-EB945B205914}" sibTransId="{A553FB63-703F-45A7-B280-32C3A46D6AE3}"/>
    <dgm:cxn modelId="{866DB10B-F245-469F-97C4-4B8F0F523B18}" type="presOf" srcId="{2DFFFD0D-CBA6-4DC5-BA6D-B096C1B1A3B5}" destId="{48F38E1F-5C07-44BB-AC2E-B3FACB3CBF92}" srcOrd="1" destOrd="0" presId="urn:microsoft.com/office/officeart/2005/8/layout/bProcess3"/>
    <dgm:cxn modelId="{F31F2BA4-67C0-4217-81FA-93456BFEFAD8}" srcId="{C699306F-7AAD-4232-ABB8-5233D9A490CA}" destId="{F35C040F-E2ED-4898-8266-619215FBA670}" srcOrd="6" destOrd="0" parTransId="{7C58E945-97F5-4356-9D0A-4D6E531BF685}" sibTransId="{2DFFFD0D-CBA6-4DC5-BA6D-B096C1B1A3B5}"/>
    <dgm:cxn modelId="{60E50381-4DCB-4A12-9CFF-ED8B2DED7A4B}" type="presOf" srcId="{60192A49-93A1-46D8-A484-A4BBC5154E9A}" destId="{2BF71A37-1DAB-4A35-90AA-FF3055B4417F}" srcOrd="0" destOrd="0" presId="urn:microsoft.com/office/officeart/2005/8/layout/bProcess3"/>
    <dgm:cxn modelId="{40FF90F3-FDB8-4531-9BEF-670D229B65F6}" type="presOf" srcId="{13943CE9-E8D8-4B9E-9E58-B3E034ED2CEE}" destId="{B96A5B87-C767-49CE-B7B2-5F832FA71785}" srcOrd="1" destOrd="0" presId="urn:microsoft.com/office/officeart/2005/8/layout/bProcess3"/>
    <dgm:cxn modelId="{EB875DD1-FAD6-4F5D-842A-1B87250C985B}" type="presOf" srcId="{56C693D0-6A3C-4CB4-B1B8-BB272A183C9E}" destId="{E3EC3C2E-1D90-4B36-BBE0-5BAA2B38C2B9}" srcOrd="0" destOrd="0" presId="urn:microsoft.com/office/officeart/2005/8/layout/bProcess3"/>
    <dgm:cxn modelId="{EA240120-9E72-49BF-8792-34EF2AA9F1CF}" srcId="{C699306F-7AAD-4232-ABB8-5233D9A490CA}" destId="{159858BE-6F64-4862-AF93-17F0A8DBD7B9}" srcOrd="0" destOrd="0" parTransId="{9B11374E-8D08-4FB6-A002-BF2043500EC5}" sibTransId="{9E959E84-0581-44D2-B6F0-67BD13A17ABF}"/>
    <dgm:cxn modelId="{0DB45A10-B947-47EA-9383-48899FD2BF0A}" srcId="{C699306F-7AAD-4232-ABB8-5233D9A490CA}" destId="{46E4ED51-89AB-45B8-858F-12EDE3C507CF}" srcOrd="7" destOrd="0" parTransId="{7D12338D-1C90-4E51-97E2-2B921205050F}" sibTransId="{189B8173-8D8F-40C4-BC95-9B5E1CCC7FB4}"/>
    <dgm:cxn modelId="{3FE005B8-25F8-4A3A-80D3-13967ECE6281}" type="presOf" srcId="{159858BE-6F64-4862-AF93-17F0A8DBD7B9}" destId="{1F6BDED7-38B0-4B31-9580-A1D53DC16015}" srcOrd="0" destOrd="0" presId="urn:microsoft.com/office/officeart/2005/8/layout/bProcess3"/>
    <dgm:cxn modelId="{EFC6DCB8-F9CE-43ED-BE9D-8C33C08409A2}" type="presOf" srcId="{9E959E84-0581-44D2-B6F0-67BD13A17ABF}" destId="{29A6DDCA-E768-4C37-83A2-3CF111DB890A}" srcOrd="1" destOrd="0" presId="urn:microsoft.com/office/officeart/2005/8/layout/bProcess3"/>
    <dgm:cxn modelId="{0C6A61FC-2451-4080-9D10-E22347F3F799}" type="presOf" srcId="{2DFFFD0D-CBA6-4DC5-BA6D-B096C1B1A3B5}" destId="{9B5D37B5-9745-4F8D-B349-669747AFB54F}" srcOrd="0" destOrd="0" presId="urn:microsoft.com/office/officeart/2005/8/layout/bProcess3"/>
    <dgm:cxn modelId="{95B8A459-FF0B-4641-8F0F-AA0AC468D2C4}" type="presOf" srcId="{F35C040F-E2ED-4898-8266-619215FBA670}" destId="{9F6DA0A8-DE99-4E03-9D00-6D2F846FEA2C}" srcOrd="0" destOrd="0" presId="urn:microsoft.com/office/officeart/2005/8/layout/bProcess3"/>
    <dgm:cxn modelId="{8C98D15B-34A3-4B95-A13A-2A0B3BBC6D67}" type="presOf" srcId="{F48D1321-DE9D-4630-B591-39E12741E7B7}" destId="{25F3B523-F129-478A-A93D-1C7C0973429A}" srcOrd="0" destOrd="0" presId="urn:microsoft.com/office/officeart/2005/8/layout/bProcess3"/>
    <dgm:cxn modelId="{5CF983A7-D856-4B30-AAF4-688A4596273B}" type="presParOf" srcId="{3A8C432C-98FB-4689-85A4-62D1617F94E0}" destId="{1F6BDED7-38B0-4B31-9580-A1D53DC16015}" srcOrd="0" destOrd="0" presId="urn:microsoft.com/office/officeart/2005/8/layout/bProcess3"/>
    <dgm:cxn modelId="{15830653-3570-412A-9ED5-19F5F560A577}" type="presParOf" srcId="{3A8C432C-98FB-4689-85A4-62D1617F94E0}" destId="{31432D84-BB60-487D-B338-016A37350F3D}" srcOrd="1" destOrd="0" presId="urn:microsoft.com/office/officeart/2005/8/layout/bProcess3"/>
    <dgm:cxn modelId="{7310CA69-AB33-4CA1-B07D-0E71E5FF079E}" type="presParOf" srcId="{31432D84-BB60-487D-B338-016A37350F3D}" destId="{29A6DDCA-E768-4C37-83A2-3CF111DB890A}" srcOrd="0" destOrd="0" presId="urn:microsoft.com/office/officeart/2005/8/layout/bProcess3"/>
    <dgm:cxn modelId="{16982682-D088-4308-AB9C-77EF75E8A45D}" type="presParOf" srcId="{3A8C432C-98FB-4689-85A4-62D1617F94E0}" destId="{7A65D1C1-69DF-4F6A-B72B-2391F654C4E6}" srcOrd="2" destOrd="0" presId="urn:microsoft.com/office/officeart/2005/8/layout/bProcess3"/>
    <dgm:cxn modelId="{FE5421B2-93F3-46FF-AC1F-A95F980BD427}" type="presParOf" srcId="{3A8C432C-98FB-4689-85A4-62D1617F94E0}" destId="{D0A31629-753F-455A-8CA2-3046A5B1EFCD}" srcOrd="3" destOrd="0" presId="urn:microsoft.com/office/officeart/2005/8/layout/bProcess3"/>
    <dgm:cxn modelId="{3A9A7F7F-98F8-4BB3-BEC0-DC729B9A64F2}" type="presParOf" srcId="{D0A31629-753F-455A-8CA2-3046A5B1EFCD}" destId="{58DCA64E-3166-4DCD-BA5E-EC9EE71ACF32}" srcOrd="0" destOrd="0" presId="urn:microsoft.com/office/officeart/2005/8/layout/bProcess3"/>
    <dgm:cxn modelId="{90C96B66-4557-42EC-9F0D-7C17222B0A6E}" type="presParOf" srcId="{3A8C432C-98FB-4689-85A4-62D1617F94E0}" destId="{059E8B72-5BC4-4CEA-B7E0-BFA935B7E8ED}" srcOrd="4" destOrd="0" presId="urn:microsoft.com/office/officeart/2005/8/layout/bProcess3"/>
    <dgm:cxn modelId="{3538BCDB-18C7-4ACB-874D-2C1F9D375526}" type="presParOf" srcId="{3A8C432C-98FB-4689-85A4-62D1617F94E0}" destId="{E3EC3C2E-1D90-4B36-BBE0-5BAA2B38C2B9}" srcOrd="5" destOrd="0" presId="urn:microsoft.com/office/officeart/2005/8/layout/bProcess3"/>
    <dgm:cxn modelId="{27711436-1DA7-45B3-8AAC-960B51DC0835}" type="presParOf" srcId="{E3EC3C2E-1D90-4B36-BBE0-5BAA2B38C2B9}" destId="{1D46EA20-9B5B-4059-8B5F-1AF28B616BE9}" srcOrd="0" destOrd="0" presId="urn:microsoft.com/office/officeart/2005/8/layout/bProcess3"/>
    <dgm:cxn modelId="{863FEC61-79F8-48F9-9ED1-27CBCBB4ED8A}" type="presParOf" srcId="{3A8C432C-98FB-4689-85A4-62D1617F94E0}" destId="{2BF71A37-1DAB-4A35-90AA-FF3055B4417F}" srcOrd="6" destOrd="0" presId="urn:microsoft.com/office/officeart/2005/8/layout/bProcess3"/>
    <dgm:cxn modelId="{A85BE20A-7F9B-4C38-84BE-89456BAFC700}" type="presParOf" srcId="{3A8C432C-98FB-4689-85A4-62D1617F94E0}" destId="{BCCFDA2B-C4B4-4D21-9B7E-F4EFD80FF1D5}" srcOrd="7" destOrd="0" presId="urn:microsoft.com/office/officeart/2005/8/layout/bProcess3"/>
    <dgm:cxn modelId="{5946F427-7AA0-489A-9870-BDB59092CD0A}" type="presParOf" srcId="{BCCFDA2B-C4B4-4D21-9B7E-F4EFD80FF1D5}" destId="{09D4EBBA-4547-4E34-ABE0-19FECC01157E}" srcOrd="0" destOrd="0" presId="urn:microsoft.com/office/officeart/2005/8/layout/bProcess3"/>
    <dgm:cxn modelId="{C1E7B585-649B-48E9-8619-0FEA3DE8DBDA}" type="presParOf" srcId="{3A8C432C-98FB-4689-85A4-62D1617F94E0}" destId="{25F3B523-F129-478A-A93D-1C7C0973429A}" srcOrd="8" destOrd="0" presId="urn:microsoft.com/office/officeart/2005/8/layout/bProcess3"/>
    <dgm:cxn modelId="{117190D9-8AC6-4954-B79D-CF73BCC133C8}" type="presParOf" srcId="{3A8C432C-98FB-4689-85A4-62D1617F94E0}" destId="{C816AB8B-7257-4FA9-A987-CCFAF99ECCDD}" srcOrd="9" destOrd="0" presId="urn:microsoft.com/office/officeart/2005/8/layout/bProcess3"/>
    <dgm:cxn modelId="{F0722FC9-E672-4E00-B339-BA4193F586A6}" type="presParOf" srcId="{C816AB8B-7257-4FA9-A987-CCFAF99ECCDD}" destId="{B96A5B87-C767-49CE-B7B2-5F832FA71785}" srcOrd="0" destOrd="0" presId="urn:microsoft.com/office/officeart/2005/8/layout/bProcess3"/>
    <dgm:cxn modelId="{12507C89-17C1-4CD4-AE2E-4F047207DA08}" type="presParOf" srcId="{3A8C432C-98FB-4689-85A4-62D1617F94E0}" destId="{157A6113-AD74-449E-ACE4-00144198FE93}" srcOrd="10" destOrd="0" presId="urn:microsoft.com/office/officeart/2005/8/layout/bProcess3"/>
    <dgm:cxn modelId="{B0BC3B9F-69B3-4C9D-813A-A443B0EAB921}" type="presParOf" srcId="{3A8C432C-98FB-4689-85A4-62D1617F94E0}" destId="{D9EC9800-CC06-4C3E-B56E-3F1F891B8931}" srcOrd="11" destOrd="0" presId="urn:microsoft.com/office/officeart/2005/8/layout/bProcess3"/>
    <dgm:cxn modelId="{AF6C5F6A-B951-49DA-87B1-BD88640E2010}" type="presParOf" srcId="{D9EC9800-CC06-4C3E-B56E-3F1F891B8931}" destId="{A800C745-C285-4941-90F7-3CE81629D61B}" srcOrd="0" destOrd="0" presId="urn:microsoft.com/office/officeart/2005/8/layout/bProcess3"/>
    <dgm:cxn modelId="{AC47FE53-9A33-43CB-B87D-23481A49B104}" type="presParOf" srcId="{3A8C432C-98FB-4689-85A4-62D1617F94E0}" destId="{9F6DA0A8-DE99-4E03-9D00-6D2F846FEA2C}" srcOrd="12" destOrd="0" presId="urn:microsoft.com/office/officeart/2005/8/layout/bProcess3"/>
    <dgm:cxn modelId="{092AF2F4-E295-4A77-97D0-9E96118B28E3}" type="presParOf" srcId="{3A8C432C-98FB-4689-85A4-62D1617F94E0}" destId="{9B5D37B5-9745-4F8D-B349-669747AFB54F}" srcOrd="13" destOrd="0" presId="urn:microsoft.com/office/officeart/2005/8/layout/bProcess3"/>
    <dgm:cxn modelId="{D3CE320C-0AF9-4872-8D9B-2536CC9F4B11}" type="presParOf" srcId="{9B5D37B5-9745-4F8D-B349-669747AFB54F}" destId="{48F38E1F-5C07-44BB-AC2E-B3FACB3CBF92}" srcOrd="0" destOrd="0" presId="urn:microsoft.com/office/officeart/2005/8/layout/bProcess3"/>
    <dgm:cxn modelId="{089AC61B-3272-41BE-8A80-1B5C912634F2}" type="presParOf" srcId="{3A8C432C-98FB-4689-85A4-62D1617F94E0}" destId="{3D7F91AA-95B1-4FE6-975B-CA5E23970342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21E65-5FA4-4E44-BCEF-33C1CB259FE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9A8EAB-0564-46B7-BE3D-7A2D7CFEDB7B}">
      <dgm:prSet phldrT="[Текст]"/>
      <dgm:spPr/>
      <dgm:t>
        <a:bodyPr/>
        <a:lstStyle/>
        <a:p>
          <a:r>
            <a:rPr lang="ru-RU" dirty="0" smtClean="0"/>
            <a:t>Цель субсидии</a:t>
          </a:r>
          <a:endParaRPr lang="ru-RU" dirty="0"/>
        </a:p>
      </dgm:t>
    </dgm:pt>
    <dgm:pt modelId="{9032E17B-1D63-452F-8F96-23BC7A64AB8E}" type="parTrans" cxnId="{C7D0415A-9B07-4D76-B651-D3134E10A9DB}">
      <dgm:prSet/>
      <dgm:spPr/>
      <dgm:t>
        <a:bodyPr/>
        <a:lstStyle/>
        <a:p>
          <a:endParaRPr lang="ru-RU"/>
        </a:p>
      </dgm:t>
    </dgm:pt>
    <dgm:pt modelId="{B0E144F9-9141-4C5A-ADC9-680B02B09292}" type="sibTrans" cxnId="{C7D0415A-9B07-4D76-B651-D3134E10A9DB}">
      <dgm:prSet/>
      <dgm:spPr/>
      <dgm:t>
        <a:bodyPr/>
        <a:lstStyle/>
        <a:p>
          <a:endParaRPr lang="ru-RU"/>
        </a:p>
      </dgm:t>
    </dgm:pt>
    <dgm:pt modelId="{08957B3F-67CC-4D7D-A053-AB070A098C25}">
      <dgm:prSet phldrT="[Текст]"/>
      <dgm:spPr/>
      <dgm:t>
        <a:bodyPr/>
        <a:lstStyle/>
        <a:p>
          <a:r>
            <a:rPr lang="ru-RU" dirty="0" smtClean="0"/>
            <a:t>Проект  ИБ</a:t>
          </a:r>
          <a:endParaRPr lang="ru-RU" dirty="0"/>
        </a:p>
      </dgm:t>
    </dgm:pt>
    <dgm:pt modelId="{721869A4-CD53-41DD-97FA-86A17FBB3AD1}" type="parTrans" cxnId="{357C19D7-4185-4D2D-A9EA-048AC73DCB93}">
      <dgm:prSet/>
      <dgm:spPr/>
      <dgm:t>
        <a:bodyPr/>
        <a:lstStyle/>
        <a:p>
          <a:endParaRPr lang="ru-RU"/>
        </a:p>
      </dgm:t>
    </dgm:pt>
    <dgm:pt modelId="{B4139106-BC8D-462F-A1D7-2E3B0C08E09F}" type="sibTrans" cxnId="{357C19D7-4185-4D2D-A9EA-048AC73DCB93}">
      <dgm:prSet/>
      <dgm:spPr/>
      <dgm:t>
        <a:bodyPr/>
        <a:lstStyle/>
        <a:p>
          <a:endParaRPr lang="ru-RU"/>
        </a:p>
      </dgm:t>
    </dgm:pt>
    <dgm:pt modelId="{2081FCC3-1F86-4FC9-BD7B-E8C81D6EACC5}">
      <dgm:prSet phldrT="[Текст]" custT="1"/>
      <dgm:spPr/>
      <dgm:t>
        <a:bodyPr/>
        <a:lstStyle/>
        <a:p>
          <a:pPr algn="just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Проект, подготовленный инициативной группой 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оформленный в соответствии с требованиями Закона 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 реализации проектов ИБ в Пермском крае» и нормативных правовых актов Правительства Пермского края;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AA0A761-C165-4903-8602-E3E4E87D1ABD}" type="parTrans" cxnId="{224DB250-6863-408C-B94D-188E969308D9}">
      <dgm:prSet/>
      <dgm:spPr/>
      <dgm:t>
        <a:bodyPr/>
        <a:lstStyle/>
        <a:p>
          <a:endParaRPr lang="ru-RU"/>
        </a:p>
      </dgm:t>
    </dgm:pt>
    <dgm:pt modelId="{AB765B15-36A3-4510-9795-4053A7AD73D4}" type="sibTrans" cxnId="{224DB250-6863-408C-B94D-188E969308D9}">
      <dgm:prSet/>
      <dgm:spPr/>
      <dgm:t>
        <a:bodyPr/>
        <a:lstStyle/>
        <a:p>
          <a:endParaRPr lang="ru-RU"/>
        </a:p>
      </dgm:t>
    </dgm:pt>
    <dgm:pt modelId="{46F71575-AD75-4357-87E2-2FACEC26C0EC}">
      <dgm:prSet phldrT="[Текст]"/>
      <dgm:spPr/>
      <dgm:t>
        <a:bodyPr/>
        <a:lstStyle/>
        <a:p>
          <a:r>
            <a:rPr lang="ru-RU" dirty="0" smtClean="0"/>
            <a:t>Получатель субсидии </a:t>
          </a:r>
          <a:endParaRPr lang="ru-RU" dirty="0"/>
        </a:p>
      </dgm:t>
    </dgm:pt>
    <dgm:pt modelId="{A07A6F1D-5CC4-40C9-BF9A-6050E32120B1}" type="parTrans" cxnId="{631A5964-591E-40AA-8298-D228546E140E}">
      <dgm:prSet/>
      <dgm:spPr/>
      <dgm:t>
        <a:bodyPr/>
        <a:lstStyle/>
        <a:p>
          <a:endParaRPr lang="ru-RU"/>
        </a:p>
      </dgm:t>
    </dgm:pt>
    <dgm:pt modelId="{C58B5BA2-DDD1-40C2-9144-8249DC9124AB}" type="sibTrans" cxnId="{631A5964-591E-40AA-8298-D228546E140E}">
      <dgm:prSet/>
      <dgm:spPr/>
      <dgm:t>
        <a:bodyPr/>
        <a:lstStyle/>
        <a:p>
          <a:endParaRPr lang="ru-RU"/>
        </a:p>
      </dgm:t>
    </dgm:pt>
    <dgm:pt modelId="{D418137A-E447-4DDD-B257-937B202728B6}">
      <dgm:prSet phldrT="[Текст]" custT="1"/>
      <dgm:spPr/>
      <dgm:t>
        <a:bodyPr/>
        <a:lstStyle/>
        <a:p>
          <a:pPr algn="just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проектов ИБ, отобранных по результатам конкурсного отбора проектов ИБ на краевом уровне, на основании постановления Правительства Пермского края;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FD11605-A9F8-4329-971D-0F29D4AA4719}" type="parTrans" cxnId="{6FB1420A-DFA3-44D6-A5DD-8ADE96760CF3}">
      <dgm:prSet/>
      <dgm:spPr/>
      <dgm:t>
        <a:bodyPr/>
        <a:lstStyle/>
        <a:p>
          <a:endParaRPr lang="ru-RU"/>
        </a:p>
      </dgm:t>
    </dgm:pt>
    <dgm:pt modelId="{6695E3C6-A49F-41AC-BE01-E0B1AA3B615E}" type="sibTrans" cxnId="{6FB1420A-DFA3-44D6-A5DD-8ADE96760CF3}">
      <dgm:prSet/>
      <dgm:spPr/>
      <dgm:t>
        <a:bodyPr/>
        <a:lstStyle/>
        <a:p>
          <a:endParaRPr lang="ru-RU"/>
        </a:p>
      </dgm:t>
    </dgm:pt>
    <dgm:pt modelId="{91398EEC-B1FD-48C8-AFFE-AE132258C084}">
      <dgm:prSet phldrT="[Текст]"/>
      <dgm:spPr/>
      <dgm:t>
        <a:bodyPr/>
        <a:lstStyle/>
        <a:p>
          <a:r>
            <a:rPr lang="ru-RU" dirty="0" smtClean="0"/>
            <a:t>Условия </a:t>
          </a:r>
          <a:r>
            <a:rPr lang="ru-RU" dirty="0" err="1" smtClean="0"/>
            <a:t>софинансирования</a:t>
          </a:r>
          <a:endParaRPr lang="ru-RU" dirty="0"/>
        </a:p>
      </dgm:t>
    </dgm:pt>
    <dgm:pt modelId="{5D7249DE-25CC-4B0D-ADDF-6037A463E42B}" type="parTrans" cxnId="{5EE334AF-789E-4B57-A749-7B91D9427B98}">
      <dgm:prSet/>
      <dgm:spPr/>
      <dgm:t>
        <a:bodyPr/>
        <a:lstStyle/>
        <a:p>
          <a:endParaRPr lang="ru-RU"/>
        </a:p>
      </dgm:t>
    </dgm:pt>
    <dgm:pt modelId="{46063C1E-956F-4934-B911-A60C153F178D}" type="sibTrans" cxnId="{5EE334AF-789E-4B57-A749-7B91D9427B98}">
      <dgm:prSet/>
      <dgm:spPr/>
      <dgm:t>
        <a:bodyPr/>
        <a:lstStyle/>
        <a:p>
          <a:endParaRPr lang="ru-RU"/>
        </a:p>
      </dgm:t>
    </dgm:pt>
    <dgm:pt modelId="{D1E077E0-5324-4F20-AB79-A60E47001006}">
      <dgm:prSet phldrT="[Текст]" custT="1"/>
      <dgm:spPr/>
      <dgm:t>
        <a:bodyPr/>
        <a:lstStyle/>
        <a:p>
          <a:pPr algn="l"/>
          <a:endParaRPr lang="ru-RU" sz="1000" b="1" kern="1200" dirty="0"/>
        </a:p>
      </dgm:t>
    </dgm:pt>
    <dgm:pt modelId="{B6F93949-231F-47D9-B4D3-471B0FAFDD76}" type="parTrans" cxnId="{04162ED6-B8AC-4C83-B5F7-07E7DB191455}">
      <dgm:prSet/>
      <dgm:spPr/>
      <dgm:t>
        <a:bodyPr/>
        <a:lstStyle/>
        <a:p>
          <a:endParaRPr lang="ru-RU"/>
        </a:p>
      </dgm:t>
    </dgm:pt>
    <dgm:pt modelId="{668DB42C-7EC6-41B8-AA81-3324964DC328}" type="sibTrans" cxnId="{04162ED6-B8AC-4C83-B5F7-07E7DB191455}">
      <dgm:prSet/>
      <dgm:spPr/>
      <dgm:t>
        <a:bodyPr/>
        <a:lstStyle/>
        <a:p>
          <a:endParaRPr lang="ru-RU"/>
        </a:p>
      </dgm:t>
    </dgm:pt>
    <dgm:pt modelId="{00383344-D24A-4CAA-880E-08FF650521BD}">
      <dgm:prSet phldrT="[Текст]" custT="1"/>
      <dgm:spPr/>
      <dgm:t>
        <a:bodyPr/>
        <a:lstStyle/>
        <a:p>
          <a:pPr algn="just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 более 50 % от стоимости проекта -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из краевого бюджета, не менее 50 % стоимости проекта- средства местного бюджета;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D621940-77D6-4C4A-BDB7-62864CA67149}" type="parTrans" cxnId="{E660BE4C-3114-4D51-BF29-DC47F4030F01}">
      <dgm:prSet/>
      <dgm:spPr/>
      <dgm:t>
        <a:bodyPr/>
        <a:lstStyle/>
        <a:p>
          <a:endParaRPr lang="ru-RU"/>
        </a:p>
      </dgm:t>
    </dgm:pt>
    <dgm:pt modelId="{4458DE0A-D8C1-4375-BBA1-62788F3E243C}" type="sibTrans" cxnId="{E660BE4C-3114-4D51-BF29-DC47F4030F01}">
      <dgm:prSet/>
      <dgm:spPr/>
      <dgm:t>
        <a:bodyPr/>
        <a:lstStyle/>
        <a:p>
          <a:endParaRPr lang="ru-RU"/>
        </a:p>
      </dgm:t>
    </dgm:pt>
    <dgm:pt modelId="{56FB2F10-89EB-42A8-AFF8-C0D5CD266D5D}">
      <dgm:prSet phldrT="[Текст]" custT="1"/>
      <dgm:spPr/>
      <dgm:t>
        <a:bodyPr/>
        <a:lstStyle/>
        <a:p>
          <a:pPr algn="l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 более 90 % от стоимости проекта -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из краевого бюджета, не менее 10 %  стоимости проекта – средства местного бюджета;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 муниципальных образований, получающих дотации из бюджета Пермского края:</a:t>
          </a:r>
          <a:endParaRPr lang="ru-RU" sz="1100" b="1" kern="1200" dirty="0"/>
        </a:p>
      </dgm:t>
    </dgm:pt>
    <dgm:pt modelId="{D06168F0-CA23-4BB3-BA03-829B7175ECF6}" type="parTrans" cxnId="{2E569991-A3B2-485A-B499-8D05221E8AFD}">
      <dgm:prSet/>
      <dgm:spPr/>
      <dgm:t>
        <a:bodyPr/>
        <a:lstStyle/>
        <a:p>
          <a:endParaRPr lang="ru-RU"/>
        </a:p>
      </dgm:t>
    </dgm:pt>
    <dgm:pt modelId="{675CB2E5-1228-4508-AB04-7E189F09FC86}" type="sibTrans" cxnId="{2E569991-A3B2-485A-B499-8D05221E8AFD}">
      <dgm:prSet/>
      <dgm:spPr/>
      <dgm:t>
        <a:bodyPr/>
        <a:lstStyle/>
        <a:p>
          <a:endParaRPr lang="ru-RU"/>
        </a:p>
      </dgm:t>
    </dgm:pt>
    <dgm:pt modelId="{2B91F6A8-DE56-487E-8DAD-4CC9894595E2}">
      <dgm:prSet phldrT="[Текст]"/>
      <dgm:spPr/>
      <dgm:t>
        <a:bodyPr/>
        <a:lstStyle/>
        <a:p>
          <a:r>
            <a:rPr lang="ru-RU" dirty="0" smtClean="0"/>
            <a:t>Средства местного бюджета</a:t>
          </a:r>
          <a:endParaRPr lang="ru-RU" dirty="0"/>
        </a:p>
      </dgm:t>
    </dgm:pt>
    <dgm:pt modelId="{031CB7B4-45AB-4584-A337-33B36AE2425B}" type="parTrans" cxnId="{4AC779B1-6362-4BBB-BED6-E018B9BF9184}">
      <dgm:prSet/>
      <dgm:spPr/>
      <dgm:t>
        <a:bodyPr/>
        <a:lstStyle/>
        <a:p>
          <a:endParaRPr lang="ru-RU"/>
        </a:p>
      </dgm:t>
    </dgm:pt>
    <dgm:pt modelId="{4BA24961-1C05-4569-8E63-E42B2B37EE0F}" type="sibTrans" cxnId="{4AC779B1-6362-4BBB-BED6-E018B9BF9184}">
      <dgm:prSet/>
      <dgm:spPr/>
      <dgm:t>
        <a:bodyPr/>
        <a:lstStyle/>
        <a:p>
          <a:endParaRPr lang="ru-RU"/>
        </a:p>
      </dgm:t>
    </dgm:pt>
    <dgm:pt modelId="{A9169E64-327F-4AB6-A858-93515E8373F8}">
      <dgm:prSet custT="1"/>
      <dgm:spPr/>
      <dgm:t>
        <a:bodyPr/>
        <a:lstStyle/>
        <a:p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Включают средства бюджета муниципального образования, населения муниципального образования, индивидуальных предпринимателей и юридических лиц, общественных организаций, за исключением средств предприятий и организаций муниципальной формы собственности.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F58872F-2CB8-44FD-BC3C-0E9A6BDC46CA}" type="parTrans" cxnId="{4F10584F-D926-46A2-8E9A-9DA90D1117D0}">
      <dgm:prSet/>
      <dgm:spPr/>
      <dgm:t>
        <a:bodyPr/>
        <a:lstStyle/>
        <a:p>
          <a:endParaRPr lang="ru-RU"/>
        </a:p>
      </dgm:t>
    </dgm:pt>
    <dgm:pt modelId="{09BA0471-434A-4698-BC3C-97EAB91E8054}" type="sibTrans" cxnId="{4F10584F-D926-46A2-8E9A-9DA90D1117D0}">
      <dgm:prSet/>
      <dgm:spPr/>
      <dgm:t>
        <a:bodyPr/>
        <a:lstStyle/>
        <a:p>
          <a:endParaRPr lang="ru-RU"/>
        </a:p>
      </dgm:t>
    </dgm:pt>
    <dgm:pt modelId="{3BBB45DE-A7A7-4D4C-BD0C-ACB98BF83ACD}">
      <dgm:prSet custT="1"/>
      <dgm:spPr/>
      <dgm:t>
        <a:bodyPr/>
        <a:lstStyle/>
        <a:p>
          <a:pPr algn="just"/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Муниципальное образование: городской округ, муниципальный район,  городское/сельское поселение;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A825819-7EEB-41E9-B1E4-2607FBE992A5}" type="parTrans" cxnId="{D2439D32-B4C9-4985-B920-52FEA165CC1C}">
      <dgm:prSet/>
      <dgm:spPr/>
      <dgm:t>
        <a:bodyPr/>
        <a:lstStyle/>
        <a:p>
          <a:endParaRPr lang="ru-RU"/>
        </a:p>
      </dgm:t>
    </dgm:pt>
    <dgm:pt modelId="{3BB60149-93B7-4FB2-A998-1203F689E289}" type="sibTrans" cxnId="{D2439D32-B4C9-4985-B920-52FEA165CC1C}">
      <dgm:prSet/>
      <dgm:spPr/>
      <dgm:t>
        <a:bodyPr/>
        <a:lstStyle/>
        <a:p>
          <a:endParaRPr lang="ru-RU"/>
        </a:p>
      </dgm:t>
    </dgm:pt>
    <dgm:pt modelId="{27AAE452-6927-46B6-90DB-169DEF140028}" type="pres">
      <dgm:prSet presAssocID="{8FC21E65-5FA4-4E44-BCEF-33C1CB259FE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8056A1-FFFD-4844-A72A-7B8382C160B0}" type="pres">
      <dgm:prSet presAssocID="{9D9A8EAB-0564-46B7-BE3D-7A2D7CFEDB7B}" presName="linNode" presStyleCnt="0"/>
      <dgm:spPr/>
    </dgm:pt>
    <dgm:pt modelId="{1E1B060C-11F2-434A-86D7-CD8F3113467D}" type="pres">
      <dgm:prSet presAssocID="{9D9A8EAB-0564-46B7-BE3D-7A2D7CFEDB7B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E4859-8B81-4C8F-A170-D705C6300CED}" type="pres">
      <dgm:prSet presAssocID="{9D9A8EAB-0564-46B7-BE3D-7A2D7CFEDB7B}" presName="childShp" presStyleLbl="bgAccFollowNode1" presStyleIdx="0" presStyleCnt="5" custScaleY="15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1DA89-BED5-4151-85C8-E84651CBF57C}" type="pres">
      <dgm:prSet presAssocID="{B0E144F9-9141-4C5A-ADC9-680B02B09292}" presName="spacing" presStyleCnt="0"/>
      <dgm:spPr/>
    </dgm:pt>
    <dgm:pt modelId="{FE5E2D2B-BA8C-4E23-B9BA-1C257833C4D7}" type="pres">
      <dgm:prSet presAssocID="{08957B3F-67CC-4D7D-A053-AB070A098C25}" presName="linNode" presStyleCnt="0"/>
      <dgm:spPr/>
    </dgm:pt>
    <dgm:pt modelId="{F6B17619-6A7A-4E20-A41E-095297D87CC3}" type="pres">
      <dgm:prSet presAssocID="{08957B3F-67CC-4D7D-A053-AB070A098C25}" presName="parentShp" presStyleLbl="node1" presStyleIdx="1" presStyleCnt="5" custScaleY="158559" custLinFactNeighborX="-1745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D4BF3-8001-4372-B47D-B535FD8A5633}" type="pres">
      <dgm:prSet presAssocID="{08957B3F-67CC-4D7D-A053-AB070A098C25}" presName="childShp" presStyleLbl="bgAccFollowNode1" presStyleIdx="1" presStyleCnt="5" custScaleY="168286" custLinFactNeighborX="1022" custLinFactNeighborY="4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F46EB-8E2F-441F-81FD-B75F58ACD670}" type="pres">
      <dgm:prSet presAssocID="{B4139106-BC8D-462F-A1D7-2E3B0C08E09F}" presName="spacing" presStyleCnt="0"/>
      <dgm:spPr/>
    </dgm:pt>
    <dgm:pt modelId="{E9F638A0-5D0F-40C5-A83E-D589844871D6}" type="pres">
      <dgm:prSet presAssocID="{46F71575-AD75-4357-87E2-2FACEC26C0EC}" presName="linNode" presStyleCnt="0"/>
      <dgm:spPr/>
    </dgm:pt>
    <dgm:pt modelId="{37D1F337-E79E-464F-BB28-62A5A6EFE6C3}" type="pres">
      <dgm:prSet presAssocID="{46F71575-AD75-4357-87E2-2FACEC26C0EC}" presName="parentShp" presStyleLbl="node1" presStyleIdx="2" presStyleCnt="5" custScaleY="157963" custLinFactNeighborX="-163" custLinFactNeighborY="5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A93D9-8FD9-43B9-BC77-C1083E2313C5}" type="pres">
      <dgm:prSet presAssocID="{46F71575-AD75-4357-87E2-2FACEC26C0EC}" presName="childShp" presStyleLbl="bgAccFollowNode1" presStyleIdx="2" presStyleCnt="5" custScaleY="146981" custLinFactNeighborX="245" custLinFactNeighborY="-13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19AB5-6490-4EA2-BC79-3C58C850DDEB}" type="pres">
      <dgm:prSet presAssocID="{C58B5BA2-DDD1-40C2-9144-8249DC9124AB}" presName="spacing" presStyleCnt="0"/>
      <dgm:spPr/>
    </dgm:pt>
    <dgm:pt modelId="{A126DC0E-1AC5-4BE2-BB6E-12FD10C1BC29}" type="pres">
      <dgm:prSet presAssocID="{91398EEC-B1FD-48C8-AFFE-AE132258C084}" presName="linNode" presStyleCnt="0"/>
      <dgm:spPr/>
    </dgm:pt>
    <dgm:pt modelId="{E57883F0-A5E4-4E92-BB7A-8D73D59A9E22}" type="pres">
      <dgm:prSet presAssocID="{91398EEC-B1FD-48C8-AFFE-AE132258C084}" presName="parentShp" presStyleLbl="node1" presStyleIdx="3" presStyleCnt="5" custScaleX="106886" custScaleY="240438" custLinFactNeighborX="-60" custLinFactNeighborY="-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0C1FA-8D97-4F28-937F-EAB8AB51CEEF}" type="pres">
      <dgm:prSet presAssocID="{91398EEC-B1FD-48C8-AFFE-AE132258C084}" presName="childShp" presStyleLbl="bgAccFollowNode1" presStyleIdx="3" presStyleCnt="5" custScaleX="102417" custScaleY="367923" custLinFactNeighborX="194" custLinFactNeighborY="-1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03A0C-067B-4365-B504-3DE031F5BFB9}" type="pres">
      <dgm:prSet presAssocID="{46063C1E-956F-4934-B911-A60C153F178D}" presName="spacing" presStyleCnt="0"/>
      <dgm:spPr/>
    </dgm:pt>
    <dgm:pt modelId="{FB8FB3F5-40D7-4628-A5E1-C8A4ECE0CB72}" type="pres">
      <dgm:prSet presAssocID="{2B91F6A8-DE56-487E-8DAD-4CC9894595E2}" presName="linNode" presStyleCnt="0"/>
      <dgm:spPr/>
    </dgm:pt>
    <dgm:pt modelId="{62F04AD6-7811-4EBD-A08E-5DEE59AF4437}" type="pres">
      <dgm:prSet presAssocID="{2B91F6A8-DE56-487E-8DAD-4CC9894595E2}" presName="parentShp" presStyleLbl="node1" presStyleIdx="4" presStyleCnt="5" custScaleY="154349" custLinFactNeighborY="-32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AC812-9C43-4FAC-B443-7C9FD06DAB71}" type="pres">
      <dgm:prSet presAssocID="{2B91F6A8-DE56-487E-8DAD-4CC9894595E2}" presName="childShp" presStyleLbl="bgAccFollowNode1" presStyleIdx="4" presStyleCnt="5" custScaleY="255911" custLinFactNeighborX="122" custLinFactNeighborY="-20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E59D6-7308-4780-BEA5-47883720C06A}" type="presOf" srcId="{56FB2F10-89EB-42A8-AFF8-C0D5CD266D5D}" destId="{4AB0C1FA-8D97-4F28-937F-EAB8AB51CEEF}" srcOrd="0" destOrd="0" presId="urn:microsoft.com/office/officeart/2005/8/layout/vList6"/>
    <dgm:cxn modelId="{C7D0415A-9B07-4D76-B651-D3134E10A9DB}" srcId="{8FC21E65-5FA4-4E44-BCEF-33C1CB259FEC}" destId="{9D9A8EAB-0564-46B7-BE3D-7A2D7CFEDB7B}" srcOrd="0" destOrd="0" parTransId="{9032E17B-1D63-452F-8F96-23BC7A64AB8E}" sibTransId="{B0E144F9-9141-4C5A-ADC9-680B02B09292}"/>
    <dgm:cxn modelId="{4AC779B1-6362-4BBB-BED6-E018B9BF9184}" srcId="{8FC21E65-5FA4-4E44-BCEF-33C1CB259FEC}" destId="{2B91F6A8-DE56-487E-8DAD-4CC9894595E2}" srcOrd="4" destOrd="0" parTransId="{031CB7B4-45AB-4584-A337-33B36AE2425B}" sibTransId="{4BA24961-1C05-4569-8E63-E42B2B37EE0F}"/>
    <dgm:cxn modelId="{675B6936-F8A9-45FB-8A48-E3053967CC90}" type="presOf" srcId="{D1E077E0-5324-4F20-AB79-A60E47001006}" destId="{4AB0C1FA-8D97-4F28-937F-EAB8AB51CEEF}" srcOrd="0" destOrd="2" presId="urn:microsoft.com/office/officeart/2005/8/layout/vList6"/>
    <dgm:cxn modelId="{E660BE4C-3114-4D51-BF29-DC47F4030F01}" srcId="{91398EEC-B1FD-48C8-AFFE-AE132258C084}" destId="{00383344-D24A-4CAA-880E-08FF650521BD}" srcOrd="1" destOrd="0" parTransId="{1D621940-77D6-4C4A-BDB7-62864CA67149}" sibTransId="{4458DE0A-D8C1-4375-BBA1-62788F3E243C}"/>
    <dgm:cxn modelId="{E478CBA3-84AB-49F0-ACDD-D627A729050C}" type="presOf" srcId="{2B91F6A8-DE56-487E-8DAD-4CC9894595E2}" destId="{62F04AD6-7811-4EBD-A08E-5DEE59AF4437}" srcOrd="0" destOrd="0" presId="urn:microsoft.com/office/officeart/2005/8/layout/vList6"/>
    <dgm:cxn modelId="{631A5964-591E-40AA-8298-D228546E140E}" srcId="{8FC21E65-5FA4-4E44-BCEF-33C1CB259FEC}" destId="{46F71575-AD75-4357-87E2-2FACEC26C0EC}" srcOrd="2" destOrd="0" parTransId="{A07A6F1D-5CC4-40C9-BF9A-6050E32120B1}" sibTransId="{C58B5BA2-DDD1-40C2-9144-8249DC9124AB}"/>
    <dgm:cxn modelId="{4F10584F-D926-46A2-8E9A-9DA90D1117D0}" srcId="{2B91F6A8-DE56-487E-8DAD-4CC9894595E2}" destId="{A9169E64-327F-4AB6-A858-93515E8373F8}" srcOrd="0" destOrd="0" parTransId="{3F58872F-2CB8-44FD-BC3C-0E9A6BDC46CA}" sibTransId="{09BA0471-434A-4698-BC3C-97EAB91E8054}"/>
    <dgm:cxn modelId="{0FAAE9CB-2326-4FC0-8491-88E53A2E2085}" type="presOf" srcId="{3BBB45DE-A7A7-4D4C-BD0C-ACB98BF83ACD}" destId="{8A8A93D9-8FD9-43B9-BC77-C1083E2313C5}" srcOrd="0" destOrd="0" presId="urn:microsoft.com/office/officeart/2005/8/layout/vList6"/>
    <dgm:cxn modelId="{5EE334AF-789E-4B57-A749-7B91D9427B98}" srcId="{8FC21E65-5FA4-4E44-BCEF-33C1CB259FEC}" destId="{91398EEC-B1FD-48C8-AFFE-AE132258C084}" srcOrd="3" destOrd="0" parTransId="{5D7249DE-25CC-4B0D-ADDF-6037A463E42B}" sibTransId="{46063C1E-956F-4934-B911-A60C153F178D}"/>
    <dgm:cxn modelId="{4F30D5E1-594B-4111-8989-AA9E0BF6F824}" type="presOf" srcId="{46F71575-AD75-4357-87E2-2FACEC26C0EC}" destId="{37D1F337-E79E-464F-BB28-62A5A6EFE6C3}" srcOrd="0" destOrd="0" presId="urn:microsoft.com/office/officeart/2005/8/layout/vList6"/>
    <dgm:cxn modelId="{6FB1420A-DFA3-44D6-A5DD-8ADE96760CF3}" srcId="{9D9A8EAB-0564-46B7-BE3D-7A2D7CFEDB7B}" destId="{D418137A-E447-4DDD-B257-937B202728B6}" srcOrd="0" destOrd="0" parTransId="{4FD11605-A9F8-4329-971D-0F29D4AA4719}" sibTransId="{6695E3C6-A49F-41AC-BE01-E0B1AA3B615E}"/>
    <dgm:cxn modelId="{A1F2ECEB-3271-4675-8D64-B6F7FCBFFE2C}" type="presOf" srcId="{91398EEC-B1FD-48C8-AFFE-AE132258C084}" destId="{E57883F0-A5E4-4E92-BB7A-8D73D59A9E22}" srcOrd="0" destOrd="0" presId="urn:microsoft.com/office/officeart/2005/8/layout/vList6"/>
    <dgm:cxn modelId="{224DB250-6863-408C-B94D-188E969308D9}" srcId="{08957B3F-67CC-4D7D-A053-AB070A098C25}" destId="{2081FCC3-1F86-4FC9-BD7B-E8C81D6EACC5}" srcOrd="0" destOrd="0" parTransId="{EAA0A761-C165-4903-8602-E3E4E87D1ABD}" sibTransId="{AB765B15-36A3-4510-9795-4053A7AD73D4}"/>
    <dgm:cxn modelId="{357C19D7-4185-4D2D-A9EA-048AC73DCB93}" srcId="{8FC21E65-5FA4-4E44-BCEF-33C1CB259FEC}" destId="{08957B3F-67CC-4D7D-A053-AB070A098C25}" srcOrd="1" destOrd="0" parTransId="{721869A4-CD53-41DD-97FA-86A17FBB3AD1}" sibTransId="{B4139106-BC8D-462F-A1D7-2E3B0C08E09F}"/>
    <dgm:cxn modelId="{472326FE-D809-4905-81C3-B7CEF8078B10}" type="presOf" srcId="{9D9A8EAB-0564-46B7-BE3D-7A2D7CFEDB7B}" destId="{1E1B060C-11F2-434A-86D7-CD8F3113467D}" srcOrd="0" destOrd="0" presId="urn:microsoft.com/office/officeart/2005/8/layout/vList6"/>
    <dgm:cxn modelId="{BADECAD6-CE14-44CC-B825-DC83F264C2BE}" type="presOf" srcId="{8FC21E65-5FA4-4E44-BCEF-33C1CB259FEC}" destId="{27AAE452-6927-46B6-90DB-169DEF140028}" srcOrd="0" destOrd="0" presId="urn:microsoft.com/office/officeart/2005/8/layout/vList6"/>
    <dgm:cxn modelId="{DB70588D-577F-420C-8F26-AC796D9F716F}" type="presOf" srcId="{2081FCC3-1F86-4FC9-BD7B-E8C81D6EACC5}" destId="{EC3D4BF3-8001-4372-B47D-B535FD8A5633}" srcOrd="0" destOrd="0" presId="urn:microsoft.com/office/officeart/2005/8/layout/vList6"/>
    <dgm:cxn modelId="{2E569991-A3B2-485A-B499-8D05221E8AFD}" srcId="{91398EEC-B1FD-48C8-AFFE-AE132258C084}" destId="{56FB2F10-89EB-42A8-AFF8-C0D5CD266D5D}" srcOrd="0" destOrd="0" parTransId="{D06168F0-CA23-4BB3-BA03-829B7175ECF6}" sibTransId="{675CB2E5-1228-4508-AB04-7E189F09FC86}"/>
    <dgm:cxn modelId="{04162ED6-B8AC-4C83-B5F7-07E7DB191455}" srcId="{91398EEC-B1FD-48C8-AFFE-AE132258C084}" destId="{D1E077E0-5324-4F20-AB79-A60E47001006}" srcOrd="2" destOrd="0" parTransId="{B6F93949-231F-47D9-B4D3-471B0FAFDD76}" sibTransId="{668DB42C-7EC6-41B8-AA81-3324964DC328}"/>
    <dgm:cxn modelId="{04D347AA-897B-472A-B08B-041547C20CDF}" type="presOf" srcId="{D418137A-E447-4DDD-B257-937B202728B6}" destId="{41AE4859-8B81-4C8F-A170-D705C6300CED}" srcOrd="0" destOrd="0" presId="urn:microsoft.com/office/officeart/2005/8/layout/vList6"/>
    <dgm:cxn modelId="{23875E79-037D-46CD-9E19-2DF508461C61}" type="presOf" srcId="{00383344-D24A-4CAA-880E-08FF650521BD}" destId="{4AB0C1FA-8D97-4F28-937F-EAB8AB51CEEF}" srcOrd="0" destOrd="1" presId="urn:microsoft.com/office/officeart/2005/8/layout/vList6"/>
    <dgm:cxn modelId="{D2439D32-B4C9-4985-B920-52FEA165CC1C}" srcId="{46F71575-AD75-4357-87E2-2FACEC26C0EC}" destId="{3BBB45DE-A7A7-4D4C-BD0C-ACB98BF83ACD}" srcOrd="0" destOrd="0" parTransId="{7A825819-7EEB-41E9-B1E4-2607FBE992A5}" sibTransId="{3BB60149-93B7-4FB2-A998-1203F689E289}"/>
    <dgm:cxn modelId="{E0FCE009-C631-4E29-9C66-27D941B4DC0C}" type="presOf" srcId="{08957B3F-67CC-4D7D-A053-AB070A098C25}" destId="{F6B17619-6A7A-4E20-A41E-095297D87CC3}" srcOrd="0" destOrd="0" presId="urn:microsoft.com/office/officeart/2005/8/layout/vList6"/>
    <dgm:cxn modelId="{E0283F92-399E-4B3D-9699-2060CA3171DC}" type="presOf" srcId="{A9169E64-327F-4AB6-A858-93515E8373F8}" destId="{A90AC812-9C43-4FAC-B443-7C9FD06DAB71}" srcOrd="0" destOrd="0" presId="urn:microsoft.com/office/officeart/2005/8/layout/vList6"/>
    <dgm:cxn modelId="{4330AED2-4A1E-44BC-A204-30F2A30D9828}" type="presParOf" srcId="{27AAE452-6927-46B6-90DB-169DEF140028}" destId="{EC8056A1-FFFD-4844-A72A-7B8382C160B0}" srcOrd="0" destOrd="0" presId="urn:microsoft.com/office/officeart/2005/8/layout/vList6"/>
    <dgm:cxn modelId="{2AD0C294-3B6C-40B2-9A72-6FC1603B75ED}" type="presParOf" srcId="{EC8056A1-FFFD-4844-A72A-7B8382C160B0}" destId="{1E1B060C-11F2-434A-86D7-CD8F3113467D}" srcOrd="0" destOrd="0" presId="urn:microsoft.com/office/officeart/2005/8/layout/vList6"/>
    <dgm:cxn modelId="{D0E5DF92-4746-4FD0-A76B-7262050C41F4}" type="presParOf" srcId="{EC8056A1-FFFD-4844-A72A-7B8382C160B0}" destId="{41AE4859-8B81-4C8F-A170-D705C6300CED}" srcOrd="1" destOrd="0" presId="urn:microsoft.com/office/officeart/2005/8/layout/vList6"/>
    <dgm:cxn modelId="{763178C0-CE6A-4626-8BE2-18904679E6FB}" type="presParOf" srcId="{27AAE452-6927-46B6-90DB-169DEF140028}" destId="{C161DA89-BED5-4151-85C8-E84651CBF57C}" srcOrd="1" destOrd="0" presId="urn:microsoft.com/office/officeart/2005/8/layout/vList6"/>
    <dgm:cxn modelId="{E838EDDA-3723-4C93-A4FF-7E18A7AF91C0}" type="presParOf" srcId="{27AAE452-6927-46B6-90DB-169DEF140028}" destId="{FE5E2D2B-BA8C-4E23-B9BA-1C257833C4D7}" srcOrd="2" destOrd="0" presId="urn:microsoft.com/office/officeart/2005/8/layout/vList6"/>
    <dgm:cxn modelId="{A8FCC920-8AFF-4064-B8E4-035DF8BE8638}" type="presParOf" srcId="{FE5E2D2B-BA8C-4E23-B9BA-1C257833C4D7}" destId="{F6B17619-6A7A-4E20-A41E-095297D87CC3}" srcOrd="0" destOrd="0" presId="urn:microsoft.com/office/officeart/2005/8/layout/vList6"/>
    <dgm:cxn modelId="{866CBF1B-F9F5-470B-92C2-D09D4AEF3EB4}" type="presParOf" srcId="{FE5E2D2B-BA8C-4E23-B9BA-1C257833C4D7}" destId="{EC3D4BF3-8001-4372-B47D-B535FD8A5633}" srcOrd="1" destOrd="0" presId="urn:microsoft.com/office/officeart/2005/8/layout/vList6"/>
    <dgm:cxn modelId="{DE8E3DC0-54E1-4E7E-AD5C-841BC1769B79}" type="presParOf" srcId="{27AAE452-6927-46B6-90DB-169DEF140028}" destId="{AC5F46EB-8E2F-441F-81FD-B75F58ACD670}" srcOrd="3" destOrd="0" presId="urn:microsoft.com/office/officeart/2005/8/layout/vList6"/>
    <dgm:cxn modelId="{EC8170F4-79CC-4A45-94AC-D0C90604487F}" type="presParOf" srcId="{27AAE452-6927-46B6-90DB-169DEF140028}" destId="{E9F638A0-5D0F-40C5-A83E-D589844871D6}" srcOrd="4" destOrd="0" presId="urn:microsoft.com/office/officeart/2005/8/layout/vList6"/>
    <dgm:cxn modelId="{F70625FB-F9F6-4B5F-AC0E-4241450C3C8A}" type="presParOf" srcId="{E9F638A0-5D0F-40C5-A83E-D589844871D6}" destId="{37D1F337-E79E-464F-BB28-62A5A6EFE6C3}" srcOrd="0" destOrd="0" presId="urn:microsoft.com/office/officeart/2005/8/layout/vList6"/>
    <dgm:cxn modelId="{F5DFE68B-9B99-4E32-90B2-BE625A6C6483}" type="presParOf" srcId="{E9F638A0-5D0F-40C5-A83E-D589844871D6}" destId="{8A8A93D9-8FD9-43B9-BC77-C1083E2313C5}" srcOrd="1" destOrd="0" presId="urn:microsoft.com/office/officeart/2005/8/layout/vList6"/>
    <dgm:cxn modelId="{2CA2B2A9-DAAE-4C0F-9725-E04623EEB457}" type="presParOf" srcId="{27AAE452-6927-46B6-90DB-169DEF140028}" destId="{D9919AB5-6490-4EA2-BC79-3C58C850DDEB}" srcOrd="5" destOrd="0" presId="urn:microsoft.com/office/officeart/2005/8/layout/vList6"/>
    <dgm:cxn modelId="{25480F09-3D82-4330-BCDB-3E560727C1B4}" type="presParOf" srcId="{27AAE452-6927-46B6-90DB-169DEF140028}" destId="{A126DC0E-1AC5-4BE2-BB6E-12FD10C1BC29}" srcOrd="6" destOrd="0" presId="urn:microsoft.com/office/officeart/2005/8/layout/vList6"/>
    <dgm:cxn modelId="{E04D1F3B-0DD4-4B40-8592-C32B75C99749}" type="presParOf" srcId="{A126DC0E-1AC5-4BE2-BB6E-12FD10C1BC29}" destId="{E57883F0-A5E4-4E92-BB7A-8D73D59A9E22}" srcOrd="0" destOrd="0" presId="urn:microsoft.com/office/officeart/2005/8/layout/vList6"/>
    <dgm:cxn modelId="{B49CC026-EF95-4FDF-B36E-BBF1B8D182BE}" type="presParOf" srcId="{A126DC0E-1AC5-4BE2-BB6E-12FD10C1BC29}" destId="{4AB0C1FA-8D97-4F28-937F-EAB8AB51CEEF}" srcOrd="1" destOrd="0" presId="urn:microsoft.com/office/officeart/2005/8/layout/vList6"/>
    <dgm:cxn modelId="{E37544EF-D536-4FDF-B705-A5380CDF8FD0}" type="presParOf" srcId="{27AAE452-6927-46B6-90DB-169DEF140028}" destId="{88103A0C-067B-4365-B504-3DE031F5BFB9}" srcOrd="7" destOrd="0" presId="urn:microsoft.com/office/officeart/2005/8/layout/vList6"/>
    <dgm:cxn modelId="{1AC020FA-A4C9-4073-BF84-33997C495D99}" type="presParOf" srcId="{27AAE452-6927-46B6-90DB-169DEF140028}" destId="{FB8FB3F5-40D7-4628-A5E1-C8A4ECE0CB72}" srcOrd="8" destOrd="0" presId="urn:microsoft.com/office/officeart/2005/8/layout/vList6"/>
    <dgm:cxn modelId="{F6C42F75-79BB-4B26-80F0-6C356B0677CB}" type="presParOf" srcId="{FB8FB3F5-40D7-4628-A5E1-C8A4ECE0CB72}" destId="{62F04AD6-7811-4EBD-A08E-5DEE59AF4437}" srcOrd="0" destOrd="0" presId="urn:microsoft.com/office/officeart/2005/8/layout/vList6"/>
    <dgm:cxn modelId="{1D02298E-A445-45F0-93A8-BD61E346F4B1}" type="presParOf" srcId="{FB8FB3F5-40D7-4628-A5E1-C8A4ECE0CB72}" destId="{A90AC812-9C43-4FAC-B443-7C9FD06DAB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D505F-13E1-438A-A7B2-48300A580B3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F17BCA-6D14-411D-88EA-7F1A3F23EDA4}" type="pres">
      <dgm:prSet presAssocID="{8E3D505F-13E1-438A-A7B2-48300A580B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8CF9211-48FE-488A-8C82-C00131F8BF65}" type="presOf" srcId="{8E3D505F-13E1-438A-A7B2-48300A580B31}" destId="{03F17BCA-6D14-411D-88EA-7F1A3F23EDA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32D84-BB60-487D-B338-016A37350F3D}">
      <dsp:nvSpPr>
        <dsp:cNvPr id="0" name=""/>
        <dsp:cNvSpPr/>
      </dsp:nvSpPr>
      <dsp:spPr>
        <a:xfrm>
          <a:off x="1682204" y="929727"/>
          <a:ext cx="2192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6736" y="45720"/>
              </a:lnTo>
              <a:lnTo>
                <a:pt x="126736" y="63259"/>
              </a:lnTo>
              <a:lnTo>
                <a:pt x="219273" y="6325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5579" y="973426"/>
        <a:ext cx="12524" cy="4042"/>
      </dsp:txXfrm>
    </dsp:sp>
    <dsp:sp modelId="{1F6BDED7-38B0-4B31-9580-A1D53DC16015}">
      <dsp:nvSpPr>
        <dsp:cNvPr id="0" name=""/>
        <dsp:cNvSpPr/>
      </dsp:nvSpPr>
      <dsp:spPr>
        <a:xfrm>
          <a:off x="6909" y="164306"/>
          <a:ext cx="1677095" cy="16222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объявляет начало проведения конкурса </a:t>
          </a:r>
          <a:r>
            <a:rPr lang="ru-RU" sz="1400" b="1" i="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Февраль 2017</a:t>
          </a:r>
          <a:endParaRPr lang="ru-RU" sz="1400" b="1" i="0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9" y="164306"/>
        <a:ext cx="1677095" cy="1622281"/>
      </dsp:txXfrm>
    </dsp:sp>
    <dsp:sp modelId="{D0A31629-753F-455A-8CA2-3046A5B1EFCD}">
      <dsp:nvSpPr>
        <dsp:cNvPr id="0" name=""/>
        <dsp:cNvSpPr/>
      </dsp:nvSpPr>
      <dsp:spPr>
        <a:xfrm>
          <a:off x="4644484" y="818784"/>
          <a:ext cx="291661" cy="174202"/>
        </a:xfrm>
        <a:custGeom>
          <a:avLst/>
          <a:gdLst/>
          <a:ahLst/>
          <a:cxnLst/>
          <a:rect l="0" t="0" r="0" b="0"/>
          <a:pathLst>
            <a:path>
              <a:moveTo>
                <a:pt x="0" y="174202"/>
              </a:moveTo>
              <a:lnTo>
                <a:pt x="162930" y="174202"/>
              </a:lnTo>
              <a:lnTo>
                <a:pt x="162930" y="0"/>
              </a:lnTo>
              <a:lnTo>
                <a:pt x="291661" y="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81157" y="903864"/>
        <a:ext cx="18316" cy="4042"/>
      </dsp:txXfrm>
    </dsp:sp>
    <dsp:sp modelId="{7A65D1C1-69DF-4F6A-B72B-2391F654C4E6}">
      <dsp:nvSpPr>
        <dsp:cNvPr id="0" name=""/>
        <dsp:cNvSpPr/>
      </dsp:nvSpPr>
      <dsp:spPr>
        <a:xfrm>
          <a:off x="1933878" y="199385"/>
          <a:ext cx="2712406" cy="158720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МО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конкурсный отбор проектов на своей территории (муниципальная комиссия) </a:t>
          </a: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Апрель 2017</a:t>
          </a:r>
          <a:endParaRPr lang="ru-RU" sz="1400" b="1" i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3878" y="199385"/>
        <a:ext cx="2712406" cy="1587202"/>
      </dsp:txXfrm>
    </dsp:sp>
    <dsp:sp modelId="{E3EC3C2E-1D90-4B36-BBE0-5BAA2B38C2B9}">
      <dsp:nvSpPr>
        <dsp:cNvPr id="0" name=""/>
        <dsp:cNvSpPr/>
      </dsp:nvSpPr>
      <dsp:spPr>
        <a:xfrm>
          <a:off x="1225341" y="1419741"/>
          <a:ext cx="5007777" cy="515108"/>
        </a:xfrm>
        <a:custGeom>
          <a:avLst/>
          <a:gdLst/>
          <a:ahLst/>
          <a:cxnLst/>
          <a:rect l="0" t="0" r="0" b="0"/>
          <a:pathLst>
            <a:path>
              <a:moveTo>
                <a:pt x="5007777" y="0"/>
              </a:moveTo>
              <a:lnTo>
                <a:pt x="5007777" y="274654"/>
              </a:lnTo>
              <a:lnTo>
                <a:pt x="0" y="274654"/>
              </a:lnTo>
              <a:lnTo>
                <a:pt x="0" y="51510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03294" y="1675274"/>
        <a:ext cx="251871" cy="4042"/>
      </dsp:txXfrm>
    </dsp:sp>
    <dsp:sp modelId="{059E8B72-5BC4-4CEA-B7E0-BFA935B7E8ED}">
      <dsp:nvSpPr>
        <dsp:cNvPr id="0" name=""/>
        <dsp:cNvSpPr/>
      </dsp:nvSpPr>
      <dsp:spPr>
        <a:xfrm>
          <a:off x="4968546" y="216028"/>
          <a:ext cx="2529144" cy="120551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 конкурсный отбор заявок, поступивших от МО (краевая комиссия) </a:t>
          </a: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 2017</a:t>
          </a:r>
          <a:endParaRPr lang="ru-RU" sz="14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546" y="216028"/>
        <a:ext cx="2529144" cy="1205513"/>
      </dsp:txXfrm>
    </dsp:sp>
    <dsp:sp modelId="{BCCFDA2B-C4B4-4D21-9B7E-F4EFD80FF1D5}">
      <dsp:nvSpPr>
        <dsp:cNvPr id="0" name=""/>
        <dsp:cNvSpPr/>
      </dsp:nvSpPr>
      <dsp:spPr>
        <a:xfrm>
          <a:off x="2226634" y="2580128"/>
          <a:ext cx="56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7717" y="45720"/>
              </a:lnTo>
              <a:lnTo>
                <a:pt x="297717" y="53631"/>
              </a:lnTo>
              <a:lnTo>
                <a:pt x="561234" y="5363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92454" y="2623827"/>
        <a:ext cx="29594" cy="4042"/>
      </dsp:txXfrm>
    </dsp:sp>
    <dsp:sp modelId="{2BF71A37-1DAB-4A35-90AA-FF3055B4417F}">
      <dsp:nvSpPr>
        <dsp:cNvPr id="0" name=""/>
        <dsp:cNvSpPr/>
      </dsp:nvSpPr>
      <dsp:spPr>
        <a:xfrm>
          <a:off x="222248" y="1967249"/>
          <a:ext cx="2006186" cy="131719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Издается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«О победителях конкурса» </a:t>
          </a:r>
        </a:p>
        <a:p>
          <a:pPr lvl="0" algn="ctr" defTabSz="8001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 2017</a:t>
          </a:r>
          <a:endParaRPr lang="ru-RU" sz="14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248" y="1967249"/>
        <a:ext cx="2006186" cy="1317198"/>
      </dsp:txXfrm>
    </dsp:sp>
    <dsp:sp modelId="{C816AB8B-7257-4FA9-A987-CCFAF99ECCDD}">
      <dsp:nvSpPr>
        <dsp:cNvPr id="0" name=""/>
        <dsp:cNvSpPr/>
      </dsp:nvSpPr>
      <dsp:spPr>
        <a:xfrm>
          <a:off x="5177063" y="2633760"/>
          <a:ext cx="280442" cy="121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321" y="0"/>
              </a:lnTo>
              <a:lnTo>
                <a:pt x="157321" y="121005"/>
              </a:lnTo>
              <a:lnTo>
                <a:pt x="280442" y="12100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08941" y="2692241"/>
        <a:ext cx="16687" cy="4042"/>
      </dsp:txXfrm>
    </dsp:sp>
    <dsp:sp modelId="{25F3B523-F129-478A-A93D-1C7C0973429A}">
      <dsp:nvSpPr>
        <dsp:cNvPr id="0" name=""/>
        <dsp:cNvSpPr/>
      </dsp:nvSpPr>
      <dsp:spPr>
        <a:xfrm>
          <a:off x="2820269" y="1974618"/>
          <a:ext cx="2358594" cy="131828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победителями подписывает Соглашение     </a:t>
          </a:r>
        </a:p>
        <a:p>
          <a:pPr lvl="0" algn="ctr" defTabSz="8890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 2017</a:t>
          </a:r>
          <a:endParaRPr lang="ru-RU" sz="14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0269" y="1974618"/>
        <a:ext cx="2358594" cy="1318283"/>
      </dsp:txXfrm>
    </dsp:sp>
    <dsp:sp modelId="{D9EC9800-CC06-4C3E-B56E-3F1F891B8931}">
      <dsp:nvSpPr>
        <dsp:cNvPr id="0" name=""/>
        <dsp:cNvSpPr/>
      </dsp:nvSpPr>
      <dsp:spPr>
        <a:xfrm>
          <a:off x="1545987" y="3394278"/>
          <a:ext cx="4964288" cy="533764"/>
        </a:xfrm>
        <a:custGeom>
          <a:avLst/>
          <a:gdLst/>
          <a:ahLst/>
          <a:cxnLst/>
          <a:rect l="0" t="0" r="0" b="0"/>
          <a:pathLst>
            <a:path>
              <a:moveTo>
                <a:pt x="4964288" y="0"/>
              </a:moveTo>
              <a:lnTo>
                <a:pt x="4964288" y="283982"/>
              </a:lnTo>
              <a:lnTo>
                <a:pt x="0" y="283982"/>
              </a:lnTo>
              <a:lnTo>
                <a:pt x="0" y="53376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03225" y="3659139"/>
        <a:ext cx="249813" cy="4042"/>
      </dsp:txXfrm>
    </dsp:sp>
    <dsp:sp modelId="{157A6113-AD74-449E-ACE4-00144198FE93}">
      <dsp:nvSpPr>
        <dsp:cNvPr id="0" name=""/>
        <dsp:cNvSpPr/>
      </dsp:nvSpPr>
      <dsp:spPr>
        <a:xfrm>
          <a:off x="5489906" y="2113453"/>
          <a:ext cx="2040739" cy="128262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МинТер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перечисляет субсидию победителям    </a:t>
          </a:r>
          <a:r>
            <a:rPr lang="ru-RU" sz="14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Июнь 2017</a:t>
          </a:r>
        </a:p>
      </dsp:txBody>
      <dsp:txXfrm>
        <a:off x="5489906" y="2113453"/>
        <a:ext cx="2040739" cy="1282624"/>
      </dsp:txXfrm>
    </dsp:sp>
    <dsp:sp modelId="{9B5D37B5-9745-4F8D-B349-669747AFB54F}">
      <dsp:nvSpPr>
        <dsp:cNvPr id="0" name=""/>
        <dsp:cNvSpPr/>
      </dsp:nvSpPr>
      <dsp:spPr>
        <a:xfrm>
          <a:off x="2788797" y="4573110"/>
          <a:ext cx="1067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227"/>
              </a:moveTo>
              <a:lnTo>
                <a:pt x="550715" y="49227"/>
              </a:lnTo>
              <a:lnTo>
                <a:pt x="550715" y="45720"/>
              </a:lnTo>
              <a:lnTo>
                <a:pt x="106723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94967" y="4616809"/>
        <a:ext cx="54891" cy="4042"/>
      </dsp:txXfrm>
    </dsp:sp>
    <dsp:sp modelId="{9F6DA0A8-DE99-4E03-9D00-6D2F846FEA2C}">
      <dsp:nvSpPr>
        <dsp:cNvPr id="0" name=""/>
        <dsp:cNvSpPr/>
      </dsp:nvSpPr>
      <dsp:spPr>
        <a:xfrm>
          <a:off x="301378" y="3960442"/>
          <a:ext cx="2489219" cy="132379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МО: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Закупки (отбор подрядчиков на выполнение работ) </a:t>
          </a:r>
        </a:p>
      </dsp:txBody>
      <dsp:txXfrm>
        <a:off x="301378" y="3960442"/>
        <a:ext cx="2489219" cy="1323792"/>
      </dsp:txXfrm>
    </dsp:sp>
    <dsp:sp modelId="{3D7F91AA-95B1-4FE6-975B-CA5E23970342}">
      <dsp:nvSpPr>
        <dsp:cNvPr id="0" name=""/>
        <dsp:cNvSpPr/>
      </dsp:nvSpPr>
      <dsp:spPr>
        <a:xfrm>
          <a:off x="3888429" y="4032449"/>
          <a:ext cx="1755716" cy="117276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МО: 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 </a:t>
          </a:r>
        </a:p>
      </dsp:txBody>
      <dsp:txXfrm>
        <a:off x="3888429" y="4032449"/>
        <a:ext cx="1755716" cy="1172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4859-8B81-4C8F-A170-D705C6300CED}">
      <dsp:nvSpPr>
        <dsp:cNvPr id="0" name=""/>
        <dsp:cNvSpPr/>
      </dsp:nvSpPr>
      <dsp:spPr>
        <a:xfrm>
          <a:off x="3042303" y="1096"/>
          <a:ext cx="4552324" cy="7412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проектов ИБ, отобранных по результатам конкурсного отбора проектов ИБ на краевом уровне, на основании постановления Правительства Пермского края;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2303" y="93755"/>
        <a:ext cx="4274346" cy="555957"/>
      </dsp:txXfrm>
    </dsp:sp>
    <dsp:sp modelId="{1E1B060C-11F2-434A-86D7-CD8F3113467D}">
      <dsp:nvSpPr>
        <dsp:cNvPr id="0" name=""/>
        <dsp:cNvSpPr/>
      </dsp:nvSpPr>
      <dsp:spPr>
        <a:xfrm>
          <a:off x="7420" y="132909"/>
          <a:ext cx="3034882" cy="477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Цель субсидии</a:t>
          </a:r>
          <a:endParaRPr lang="ru-RU" sz="2000" kern="1200" dirty="0"/>
        </a:p>
      </dsp:txBody>
      <dsp:txXfrm>
        <a:off x="30737" y="156226"/>
        <a:ext cx="2988248" cy="431016"/>
      </dsp:txXfrm>
    </dsp:sp>
    <dsp:sp modelId="{EC3D4BF3-8001-4372-B47D-B535FD8A5633}">
      <dsp:nvSpPr>
        <dsp:cNvPr id="0" name=""/>
        <dsp:cNvSpPr/>
      </dsp:nvSpPr>
      <dsp:spPr>
        <a:xfrm>
          <a:off x="3049723" y="813112"/>
          <a:ext cx="4552324" cy="8038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Проект, подготовленный инициативной группой 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оформленный в соответствии с требованиями Закона 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«О реализации проектов ИБ в Пермском крае» и нормативных правовых актов Правительства Пермского края;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9723" y="913589"/>
        <a:ext cx="4250892" cy="602865"/>
      </dsp:txXfrm>
    </dsp:sp>
    <dsp:sp modelId="{F6B17619-6A7A-4E20-A41E-095297D87CC3}">
      <dsp:nvSpPr>
        <dsp:cNvPr id="0" name=""/>
        <dsp:cNvSpPr/>
      </dsp:nvSpPr>
      <dsp:spPr>
        <a:xfrm>
          <a:off x="0" y="813110"/>
          <a:ext cx="3034882" cy="757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  ИБ</a:t>
          </a:r>
          <a:endParaRPr lang="ru-RU" sz="2000" kern="1200" dirty="0"/>
        </a:p>
      </dsp:txBody>
      <dsp:txXfrm>
        <a:off x="36971" y="850081"/>
        <a:ext cx="2960940" cy="683416"/>
      </dsp:txXfrm>
    </dsp:sp>
    <dsp:sp modelId="{8A8A93D9-8FD9-43B9-BC77-C1083E2313C5}">
      <dsp:nvSpPr>
        <dsp:cNvPr id="0" name=""/>
        <dsp:cNvSpPr/>
      </dsp:nvSpPr>
      <dsp:spPr>
        <a:xfrm>
          <a:off x="3049723" y="1602201"/>
          <a:ext cx="4552324" cy="7020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Муниципальное образование: городской округ, муниципальный район,  городское/сельское поселение;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9723" y="1689958"/>
        <a:ext cx="4289053" cy="526541"/>
      </dsp:txXfrm>
    </dsp:sp>
    <dsp:sp modelId="{37D1F337-E79E-464F-BB28-62A5A6EFE6C3}">
      <dsp:nvSpPr>
        <dsp:cNvPr id="0" name=""/>
        <dsp:cNvSpPr/>
      </dsp:nvSpPr>
      <dsp:spPr>
        <a:xfrm>
          <a:off x="0" y="1668150"/>
          <a:ext cx="3034882" cy="754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Получатель субсидии </a:t>
          </a:r>
          <a:endParaRPr lang="ru-RU" sz="2000" kern="1200" dirty="0"/>
        </a:p>
      </dsp:txBody>
      <dsp:txXfrm>
        <a:off x="36832" y="1704982"/>
        <a:ext cx="2961218" cy="680847"/>
      </dsp:txXfrm>
    </dsp:sp>
    <dsp:sp modelId="{4AB0C1FA-8D97-4F28-937F-EAB8AB51CEEF}">
      <dsp:nvSpPr>
        <dsp:cNvPr id="0" name=""/>
        <dsp:cNvSpPr/>
      </dsp:nvSpPr>
      <dsp:spPr>
        <a:xfrm>
          <a:off x="3122177" y="2435391"/>
          <a:ext cx="4479870" cy="17573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 более 90 % от стоимости проекта -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из краевого бюджета, не менее 10 %  стоимости проекта – средства местного бюджета;</a:t>
          </a:r>
          <a:b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Для  муниципальных образований, получающих дотации из бюджета Пермского края:</a:t>
          </a:r>
          <a:endParaRPr lang="ru-RU" sz="11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не более 50 % от стоимости проекта - </a:t>
          </a:r>
          <a:r>
            <a:rPr lang="ru-RU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из краевого бюджета, не менее 50 % стоимости проекта- средства местного бюджета;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/>
        </a:p>
      </dsp:txBody>
      <dsp:txXfrm>
        <a:off x="3122177" y="2655064"/>
        <a:ext cx="3820850" cy="1318040"/>
      </dsp:txXfrm>
    </dsp:sp>
    <dsp:sp modelId="{E57883F0-A5E4-4E92-BB7A-8D73D59A9E22}">
      <dsp:nvSpPr>
        <dsp:cNvPr id="0" name=""/>
        <dsp:cNvSpPr/>
      </dsp:nvSpPr>
      <dsp:spPr>
        <a:xfrm>
          <a:off x="14" y="2719748"/>
          <a:ext cx="3116900" cy="1148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Условия </a:t>
          </a:r>
          <a:r>
            <a:rPr lang="ru-RU" sz="2000" kern="1200" dirty="0" err="1" smtClean="0"/>
            <a:t>софинансирования</a:t>
          </a:r>
          <a:endParaRPr lang="ru-RU" sz="2000" kern="1200" dirty="0"/>
        </a:p>
      </dsp:txBody>
      <dsp:txXfrm>
        <a:off x="56077" y="2775811"/>
        <a:ext cx="3004774" cy="1036327"/>
      </dsp:txXfrm>
    </dsp:sp>
    <dsp:sp modelId="{A90AC812-9C43-4FAC-B443-7C9FD06DAB71}">
      <dsp:nvSpPr>
        <dsp:cNvPr id="0" name=""/>
        <dsp:cNvSpPr/>
      </dsp:nvSpPr>
      <dsp:spPr>
        <a:xfrm>
          <a:off x="3045267" y="4153343"/>
          <a:ext cx="4556774" cy="1222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Включают средства бюджета муниципального образования, населения муниципального образования, индивидуальных предпринимателей и юридических лиц, общественных организаций, за исключением средств предприятий и организаций муниципальной формы собственности.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45267" y="4306138"/>
        <a:ext cx="4098389" cy="916770"/>
      </dsp:txXfrm>
    </dsp:sp>
    <dsp:sp modelId="{62F04AD6-7811-4EBD-A08E-5DEE59AF4437}">
      <dsp:nvSpPr>
        <dsp:cNvPr id="0" name=""/>
        <dsp:cNvSpPr/>
      </dsp:nvSpPr>
      <dsp:spPr>
        <a:xfrm>
          <a:off x="3711" y="4334969"/>
          <a:ext cx="3037849" cy="737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Средства местного бюджета</a:t>
          </a:r>
          <a:endParaRPr lang="ru-RU" sz="2000" kern="1200" dirty="0"/>
        </a:p>
      </dsp:txBody>
      <dsp:txXfrm>
        <a:off x="39701" y="4370959"/>
        <a:ext cx="2965869" cy="665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8669-C540-4BB2-811D-2A16581473C5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4A11F-C6F3-4B24-ACD9-B3CFA1F891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424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F41FA-8FB8-4BE5-A962-843F65C94628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1539-722A-43A3-AE24-3CADB4992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945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43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24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62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81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85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20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450000" algn="just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0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43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27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742D9-6687-4E72-9DF0-1BAA62CF78F0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B74F9-CB78-43BD-A741-584B481A4548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08601-4F55-4227-A9B9-E2F0B0131938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BC52B-08B9-4168-A833-EE57A43B7E78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26D4E-0C7C-47DE-85AA-D58D5CB8AD43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B76AE-ECC4-4620-97EF-4CACD6CE8140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BEE99-7C88-437B-A761-504B6956D319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499BC-DD28-49A8-92A8-388B440A23EF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81281-C3C4-4882-B002-AA8E9D266F9C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B983F-2EB5-4F51-9359-91A4F484D219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38709-4793-4344-AB46-F3E5AB591A30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4DF860-22A2-4E99-9713-3CB4853B8CF9}" type="datetime1">
              <a:rPr lang="ru-RU" smtClean="0"/>
              <a:pPr/>
              <a:t>03.02.2017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7C6336-CE70-4692-9815-6E2F681D8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560840" cy="1800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инициативного бюджетирования</a:t>
            </a:r>
            <a:r>
              <a:rPr lang="ru-RU" sz="4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Пермском крае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7406640" cy="1824608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</a:t>
            </a:r>
          </a:p>
          <a:p>
            <a:pPr algn="r"/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территориального развития Пермского края</a:t>
            </a:r>
          </a:p>
          <a:p>
            <a:pPr algn="r"/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2016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0151"/>
            <a:ext cx="8195543" cy="126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70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9347"/>
            <a:ext cx="7498080" cy="634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/>
              </a:rPr>
              <a:t>Идеология </a:t>
            </a:r>
            <a:r>
              <a:rPr lang="ru-RU" sz="1800" b="1" dirty="0">
                <a:effectLst/>
              </a:rPr>
              <a:t>мероприятия </a:t>
            </a:r>
            <a:r>
              <a:rPr lang="en-US" sz="1800" b="1" dirty="0" smtClean="0">
                <a:effectLst/>
              </a:rPr>
              <a:t>“</a:t>
            </a:r>
            <a:r>
              <a:rPr lang="ru-RU" sz="1800" b="1" dirty="0" smtClean="0">
                <a:effectLst/>
              </a:rPr>
              <a:t>Предоставление </a:t>
            </a:r>
            <a:r>
              <a:rPr lang="ru-RU" sz="1800" b="1" dirty="0">
                <a:effectLst/>
              </a:rPr>
              <a:t>субсидий на </a:t>
            </a:r>
            <a:r>
              <a:rPr lang="ru-RU" sz="1800" b="1" dirty="0" err="1">
                <a:effectLst/>
              </a:rPr>
              <a:t>софинансирование</a:t>
            </a:r>
            <a:r>
              <a:rPr lang="ru-RU" sz="1800" b="1" dirty="0">
                <a:effectLst/>
              </a:rPr>
              <a:t> </a:t>
            </a:r>
            <a:r>
              <a:rPr lang="ru-RU" sz="1800" b="1" dirty="0" smtClean="0">
                <a:effectLst/>
              </a:rPr>
              <a:t>проектов </a:t>
            </a:r>
            <a:r>
              <a:rPr lang="ru-RU" sz="1800" b="1" dirty="0">
                <a:effectLst/>
              </a:rPr>
              <a:t>инициативного </a:t>
            </a:r>
            <a:r>
              <a:rPr lang="ru-RU" sz="1800" b="1" dirty="0" smtClean="0">
                <a:effectLst/>
              </a:rPr>
              <a:t>бюджетирования</a:t>
            </a:r>
            <a:r>
              <a:rPr lang="en-US" sz="1800" b="1" dirty="0" smtClean="0">
                <a:effectLst/>
              </a:rPr>
              <a:t>”</a:t>
            </a:r>
            <a:r>
              <a:rPr lang="ru-RU" sz="1800" b="1" dirty="0" smtClean="0">
                <a:effectLst/>
              </a:rPr>
              <a:t>  </a:t>
            </a:r>
            <a:br>
              <a:rPr lang="ru-RU" sz="1800" b="1" dirty="0" smtClean="0">
                <a:effectLst/>
              </a:rPr>
            </a:br>
            <a:r>
              <a:rPr lang="ru-RU" sz="1800" b="1" dirty="0">
                <a:effectLst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8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049963" y="976304"/>
            <a:ext cx="7702474" cy="4211591"/>
            <a:chOff x="1043608" y="1092809"/>
            <a:chExt cx="7702474" cy="4097286"/>
          </a:xfrm>
        </p:grpSpPr>
        <p:sp>
          <p:nvSpPr>
            <p:cNvPr id="17" name="Полилиния 16"/>
            <p:cNvSpPr/>
            <p:nvPr/>
          </p:nvSpPr>
          <p:spPr>
            <a:xfrm>
              <a:off x="3830438" y="1158559"/>
              <a:ext cx="4876801" cy="526004"/>
            </a:xfrm>
            <a:custGeom>
              <a:avLst/>
              <a:gdLst>
                <a:gd name="connsiteX0" fmla="*/ 87669 w 526003"/>
                <a:gd name="connsiteY0" fmla="*/ 0 h 4876800"/>
                <a:gd name="connsiteX1" fmla="*/ 438334 w 526003"/>
                <a:gd name="connsiteY1" fmla="*/ 0 h 4876800"/>
                <a:gd name="connsiteX2" fmla="*/ 526003 w 526003"/>
                <a:gd name="connsiteY2" fmla="*/ 87669 h 4876800"/>
                <a:gd name="connsiteX3" fmla="*/ 526003 w 526003"/>
                <a:gd name="connsiteY3" fmla="*/ 4876800 h 4876800"/>
                <a:gd name="connsiteX4" fmla="*/ 526003 w 526003"/>
                <a:gd name="connsiteY4" fmla="*/ 4876800 h 4876800"/>
                <a:gd name="connsiteX5" fmla="*/ 0 w 526003"/>
                <a:gd name="connsiteY5" fmla="*/ 4876800 h 4876800"/>
                <a:gd name="connsiteX6" fmla="*/ 0 w 526003"/>
                <a:gd name="connsiteY6" fmla="*/ 4876800 h 4876800"/>
                <a:gd name="connsiteX7" fmla="*/ 0 w 526003"/>
                <a:gd name="connsiteY7" fmla="*/ 87669 h 4876800"/>
                <a:gd name="connsiteX8" fmla="*/ 87669 w 526003"/>
                <a:gd name="connsiteY8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003" h="4876800">
                  <a:moveTo>
                    <a:pt x="526003" y="812820"/>
                  </a:moveTo>
                  <a:lnTo>
                    <a:pt x="526003" y="4063980"/>
                  </a:lnTo>
                  <a:cubicBezTo>
                    <a:pt x="526003" y="4512883"/>
                    <a:pt x="521769" y="4876795"/>
                    <a:pt x="516547" y="4876795"/>
                  </a:cubicBezTo>
                  <a:lnTo>
                    <a:pt x="0" y="4876795"/>
                  </a:lnTo>
                  <a:lnTo>
                    <a:pt x="0" y="48767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16547" y="5"/>
                  </a:lnTo>
                  <a:cubicBezTo>
                    <a:pt x="521769" y="5"/>
                    <a:pt x="526003" y="363917"/>
                    <a:pt x="526003" y="812820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1" tIns="44727" rIns="63777" bIns="44728" numCol="1" spcCol="1270" anchor="ctr" anchorCtr="0">
              <a:noAutofit/>
            </a:bodyPr>
            <a:lstStyle/>
            <a:p>
              <a:pPr marL="57150" lvl="1" indent="72000" algn="just" defTabSz="444500">
                <a:lnSpc>
                  <a:spcPct val="90000"/>
                </a:lnSpc>
                <a:spcBef>
                  <a:spcPct val="0"/>
                </a:spcBef>
                <a:buChar char="•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активизация участия жителей в определении приоритетов расходования средств местных бюджетов и поддержка инициатив жителей в решении вопросов местного значения</a:t>
              </a:r>
              <a:endParaRPr lang="ru-RU" sz="1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043608" y="1092809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</a:t>
              </a:r>
              <a:endParaRPr lang="ru-RU" sz="2400" u="none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869281" y="1750313"/>
              <a:ext cx="4876801" cy="723254"/>
            </a:xfrm>
            <a:custGeom>
              <a:avLst/>
              <a:gdLst>
                <a:gd name="connsiteX0" fmla="*/ 87669 w 526003"/>
                <a:gd name="connsiteY0" fmla="*/ 0 h 4876800"/>
                <a:gd name="connsiteX1" fmla="*/ 438334 w 526003"/>
                <a:gd name="connsiteY1" fmla="*/ 0 h 4876800"/>
                <a:gd name="connsiteX2" fmla="*/ 526003 w 526003"/>
                <a:gd name="connsiteY2" fmla="*/ 87669 h 4876800"/>
                <a:gd name="connsiteX3" fmla="*/ 526003 w 526003"/>
                <a:gd name="connsiteY3" fmla="*/ 4876800 h 4876800"/>
                <a:gd name="connsiteX4" fmla="*/ 526003 w 526003"/>
                <a:gd name="connsiteY4" fmla="*/ 4876800 h 4876800"/>
                <a:gd name="connsiteX5" fmla="*/ 0 w 526003"/>
                <a:gd name="connsiteY5" fmla="*/ 4876800 h 4876800"/>
                <a:gd name="connsiteX6" fmla="*/ 0 w 526003"/>
                <a:gd name="connsiteY6" fmla="*/ 4876800 h 4876800"/>
                <a:gd name="connsiteX7" fmla="*/ 0 w 526003"/>
                <a:gd name="connsiteY7" fmla="*/ 87669 h 4876800"/>
                <a:gd name="connsiteX8" fmla="*/ 87669 w 526003"/>
                <a:gd name="connsiteY8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003" h="4876800">
                  <a:moveTo>
                    <a:pt x="526003" y="812820"/>
                  </a:moveTo>
                  <a:lnTo>
                    <a:pt x="526003" y="4063980"/>
                  </a:lnTo>
                  <a:cubicBezTo>
                    <a:pt x="526003" y="4512883"/>
                    <a:pt x="521769" y="4876795"/>
                    <a:pt x="516547" y="4876795"/>
                  </a:cubicBezTo>
                  <a:lnTo>
                    <a:pt x="0" y="4876795"/>
                  </a:lnTo>
                  <a:lnTo>
                    <a:pt x="0" y="48767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16547" y="5"/>
                  </a:lnTo>
                  <a:cubicBezTo>
                    <a:pt x="521769" y="5"/>
                    <a:pt x="526003" y="363917"/>
                    <a:pt x="526003" y="812820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1" tIns="44727" rIns="63777" bIns="44728" numCol="1" spcCol="1270" anchor="ctr" anchorCtr="0">
              <a:noAutofit/>
            </a:bodyPr>
            <a:lstStyle/>
            <a:p>
              <a:pPr marL="1714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indent="72000" algn="just" defTabSz="4445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эффективности бюджетных расходов;</a:t>
              </a:r>
            </a:p>
            <a:p>
              <a:pPr marL="0" lvl="1" indent="72000" algn="just" defTabSz="4445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открытости деятельности органов местного самоуправления;</a:t>
              </a:r>
            </a:p>
            <a:p>
              <a:pPr marL="0" lvl="1" indent="72000" algn="just" defTabSz="4445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взаимодействия органов местного самоуправления и населения муниципальных образований Пермского края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1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043608" y="1783188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</a:t>
              </a: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043608" y="2473567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043608" y="2473567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 реализации проекта</a:t>
              </a:r>
              <a:endParaRPr lang="ru-RU" sz="2400" u="none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830438" y="3131071"/>
              <a:ext cx="4864250" cy="657504"/>
            </a:xfrm>
            <a:custGeom>
              <a:avLst/>
              <a:gdLst>
                <a:gd name="connsiteX0" fmla="*/ 87669 w 526003"/>
                <a:gd name="connsiteY0" fmla="*/ 0 h 4746589"/>
                <a:gd name="connsiteX1" fmla="*/ 438334 w 526003"/>
                <a:gd name="connsiteY1" fmla="*/ 0 h 4746589"/>
                <a:gd name="connsiteX2" fmla="*/ 526003 w 526003"/>
                <a:gd name="connsiteY2" fmla="*/ 87669 h 4746589"/>
                <a:gd name="connsiteX3" fmla="*/ 526003 w 526003"/>
                <a:gd name="connsiteY3" fmla="*/ 4746589 h 4746589"/>
                <a:gd name="connsiteX4" fmla="*/ 526003 w 526003"/>
                <a:gd name="connsiteY4" fmla="*/ 4746589 h 4746589"/>
                <a:gd name="connsiteX5" fmla="*/ 0 w 526003"/>
                <a:gd name="connsiteY5" fmla="*/ 4746589 h 4746589"/>
                <a:gd name="connsiteX6" fmla="*/ 0 w 526003"/>
                <a:gd name="connsiteY6" fmla="*/ 4746589 h 4746589"/>
                <a:gd name="connsiteX7" fmla="*/ 0 w 526003"/>
                <a:gd name="connsiteY7" fmla="*/ 87669 h 4746589"/>
                <a:gd name="connsiteX8" fmla="*/ 87669 w 526003"/>
                <a:gd name="connsiteY8" fmla="*/ 0 h 474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003" h="4746589">
                  <a:moveTo>
                    <a:pt x="526003" y="791115"/>
                  </a:moveTo>
                  <a:lnTo>
                    <a:pt x="526003" y="3955474"/>
                  </a:lnTo>
                  <a:cubicBezTo>
                    <a:pt x="526003" y="4392393"/>
                    <a:pt x="521653" y="4746589"/>
                    <a:pt x="516288" y="4746589"/>
                  </a:cubicBezTo>
                  <a:lnTo>
                    <a:pt x="0" y="4746589"/>
                  </a:lnTo>
                  <a:lnTo>
                    <a:pt x="0" y="4746589"/>
                  </a:lnTo>
                  <a:lnTo>
                    <a:pt x="0" y="0"/>
                  </a:lnTo>
                  <a:lnTo>
                    <a:pt x="0" y="0"/>
                  </a:lnTo>
                  <a:lnTo>
                    <a:pt x="516288" y="0"/>
                  </a:lnTo>
                  <a:cubicBezTo>
                    <a:pt x="521653" y="0"/>
                    <a:pt x="526003" y="354196"/>
                    <a:pt x="526003" y="79111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1" tIns="44727" rIns="63776" bIns="44727" numCol="1" spcCol="1270" anchor="ctr" anchorCtr="0">
              <a:noAutofit/>
            </a:bodyPr>
            <a:lstStyle/>
            <a:p>
              <a:pPr marL="0" lvl="1" indent="72000" algn="just" defTabSz="4445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0,1 % от налоговых и неналоговых доходов, </a:t>
              </a:r>
            </a:p>
            <a:p>
              <a:pPr marL="0" lvl="1" algn="just" defTabSz="44450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предусмотренных в бюджете Пермского края </a:t>
              </a:r>
            </a:p>
            <a:p>
              <a:pPr marL="0" lvl="1" algn="just" defTabSz="444500">
                <a:lnSpc>
                  <a:spcPct val="90000"/>
                </a:lnSpc>
                <a:spcBef>
                  <a:spcPct val="0"/>
                </a:spcBef>
              </a:pPr>
              <a:r>
                <a:rPr lang="ru-RU" sz="1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(</a:t>
              </a:r>
              <a:r>
                <a:rPr lang="ru-RU" sz="1100" b="1" i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b="1" i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.)</a:t>
              </a:r>
              <a:endParaRPr lang="ru-RU" sz="11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056216" y="3164982"/>
              <a:ext cx="2743200" cy="657504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u="none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средств </a:t>
              </a:r>
              <a:endParaRPr lang="ru-RU" sz="2400" u="none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056216" y="4430765"/>
              <a:ext cx="2743200" cy="759330"/>
            </a:xfrm>
            <a:custGeom>
              <a:avLst/>
              <a:gdLst>
                <a:gd name="connsiteX0" fmla="*/ 0 w 2743200"/>
                <a:gd name="connsiteY0" fmla="*/ 109586 h 657504"/>
                <a:gd name="connsiteX1" fmla="*/ 109586 w 2743200"/>
                <a:gd name="connsiteY1" fmla="*/ 0 h 657504"/>
                <a:gd name="connsiteX2" fmla="*/ 2633614 w 2743200"/>
                <a:gd name="connsiteY2" fmla="*/ 0 h 657504"/>
                <a:gd name="connsiteX3" fmla="*/ 2743200 w 2743200"/>
                <a:gd name="connsiteY3" fmla="*/ 109586 h 657504"/>
                <a:gd name="connsiteX4" fmla="*/ 2743200 w 2743200"/>
                <a:gd name="connsiteY4" fmla="*/ 547918 h 657504"/>
                <a:gd name="connsiteX5" fmla="*/ 2633614 w 2743200"/>
                <a:gd name="connsiteY5" fmla="*/ 657504 h 657504"/>
                <a:gd name="connsiteX6" fmla="*/ 109586 w 2743200"/>
                <a:gd name="connsiteY6" fmla="*/ 657504 h 657504"/>
                <a:gd name="connsiteX7" fmla="*/ 0 w 2743200"/>
                <a:gd name="connsiteY7" fmla="*/ 547918 h 657504"/>
                <a:gd name="connsiteX8" fmla="*/ 0 w 2743200"/>
                <a:gd name="connsiteY8" fmla="*/ 109586 h 6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0" h="657504">
                  <a:moveTo>
                    <a:pt x="0" y="109586"/>
                  </a:moveTo>
                  <a:cubicBezTo>
                    <a:pt x="0" y="49063"/>
                    <a:pt x="49063" y="0"/>
                    <a:pt x="109586" y="0"/>
                  </a:cubicBezTo>
                  <a:lnTo>
                    <a:pt x="2633614" y="0"/>
                  </a:lnTo>
                  <a:cubicBezTo>
                    <a:pt x="2694137" y="0"/>
                    <a:pt x="2743200" y="49063"/>
                    <a:pt x="2743200" y="109586"/>
                  </a:cubicBezTo>
                  <a:lnTo>
                    <a:pt x="2743200" y="547918"/>
                  </a:lnTo>
                  <a:cubicBezTo>
                    <a:pt x="2743200" y="608441"/>
                    <a:pt x="2694137" y="657504"/>
                    <a:pt x="2633614" y="657504"/>
                  </a:cubicBezTo>
                  <a:lnTo>
                    <a:pt x="109586" y="657504"/>
                  </a:lnTo>
                  <a:cubicBezTo>
                    <a:pt x="49063" y="657504"/>
                    <a:pt x="0" y="608441"/>
                    <a:pt x="0" y="547918"/>
                  </a:cubicBezTo>
                  <a:lnTo>
                    <a:pt x="0" y="1095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197" tIns="51147" rIns="70197" bIns="51147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Участники проекта</a:t>
              </a:r>
            </a:p>
          </p:txBody>
        </p:sp>
      </p:grpSp>
      <p:sp>
        <p:nvSpPr>
          <p:cNvPr id="39" name="Полилиния 38"/>
          <p:cNvSpPr/>
          <p:nvPr/>
        </p:nvSpPr>
        <p:spPr>
          <a:xfrm>
            <a:off x="3850859" y="2470503"/>
            <a:ext cx="4876801" cy="526004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</a:t>
            </a:r>
            <a:endPara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3835232" y="4465080"/>
            <a:ext cx="4892428" cy="759330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 (МО) Пермского края: муниципальный район, городской округ, городское/ сельское поселение;</a:t>
            </a:r>
          </a:p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жители, индивидуальные предприниматели, юридические лица, общественные организации, осуществляющие свою деятельность на территории МО</a:t>
            </a:r>
            <a:endPara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1081564" y="5301208"/>
            <a:ext cx="2743200" cy="657504"/>
          </a:xfrm>
          <a:custGeom>
            <a:avLst/>
            <a:gdLst>
              <a:gd name="connsiteX0" fmla="*/ 0 w 2743200"/>
              <a:gd name="connsiteY0" fmla="*/ 109586 h 657504"/>
              <a:gd name="connsiteX1" fmla="*/ 109586 w 2743200"/>
              <a:gd name="connsiteY1" fmla="*/ 0 h 657504"/>
              <a:gd name="connsiteX2" fmla="*/ 2633614 w 2743200"/>
              <a:gd name="connsiteY2" fmla="*/ 0 h 657504"/>
              <a:gd name="connsiteX3" fmla="*/ 2743200 w 2743200"/>
              <a:gd name="connsiteY3" fmla="*/ 109586 h 657504"/>
              <a:gd name="connsiteX4" fmla="*/ 2743200 w 2743200"/>
              <a:gd name="connsiteY4" fmla="*/ 547918 h 657504"/>
              <a:gd name="connsiteX5" fmla="*/ 2633614 w 2743200"/>
              <a:gd name="connsiteY5" fmla="*/ 657504 h 657504"/>
              <a:gd name="connsiteX6" fmla="*/ 109586 w 2743200"/>
              <a:gd name="connsiteY6" fmla="*/ 657504 h 657504"/>
              <a:gd name="connsiteX7" fmla="*/ 0 w 2743200"/>
              <a:gd name="connsiteY7" fmla="*/ 547918 h 657504"/>
              <a:gd name="connsiteX8" fmla="*/ 0 w 2743200"/>
              <a:gd name="connsiteY8" fmla="*/ 109586 h 65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657504">
                <a:moveTo>
                  <a:pt x="0" y="109586"/>
                </a:moveTo>
                <a:cubicBezTo>
                  <a:pt x="0" y="49063"/>
                  <a:pt x="49063" y="0"/>
                  <a:pt x="109586" y="0"/>
                </a:cubicBezTo>
                <a:lnTo>
                  <a:pt x="2633614" y="0"/>
                </a:lnTo>
                <a:cubicBezTo>
                  <a:pt x="2694137" y="0"/>
                  <a:pt x="2743200" y="49063"/>
                  <a:pt x="2743200" y="109586"/>
                </a:cubicBezTo>
                <a:lnTo>
                  <a:pt x="2743200" y="547918"/>
                </a:lnTo>
                <a:cubicBezTo>
                  <a:pt x="2743200" y="608441"/>
                  <a:pt x="2694137" y="657504"/>
                  <a:pt x="2633614" y="657504"/>
                </a:cubicBezTo>
                <a:lnTo>
                  <a:pt x="109586" y="657504"/>
                </a:lnTo>
                <a:cubicBezTo>
                  <a:pt x="49063" y="657504"/>
                  <a:pt x="0" y="608441"/>
                  <a:pt x="0" y="547918"/>
                </a:cubicBezTo>
                <a:lnTo>
                  <a:pt x="0" y="1095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97" tIns="51147" rIns="70197" bIns="5114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реализации</a:t>
            </a:r>
            <a:endPara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3860186" y="5413108"/>
            <a:ext cx="4926682" cy="526004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 (согласно ФЗ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№131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1515372"/>
              </p:ext>
            </p:extLst>
          </p:nvPr>
        </p:nvGraphicFramePr>
        <p:xfrm>
          <a:off x="6660231" y="3071379"/>
          <a:ext cx="2016158" cy="573644"/>
        </p:xfrm>
        <a:graphic>
          <a:graphicData uri="http://schemas.openxmlformats.org/drawingml/2006/table">
            <a:tbl>
              <a:tblPr>
                <a:solidFill>
                  <a:schemeClr val="tx1"/>
                </a:solidFill>
                <a:tableStyleId>{5C22544A-7EE6-4342-B048-85BDC9FD1C3A}</a:tableStyleId>
              </a:tblPr>
              <a:tblGrid>
                <a:gridCol w="647725"/>
                <a:gridCol w="647725"/>
                <a:gridCol w="720708"/>
              </a:tblGrid>
              <a:tr h="286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6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91 351,8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97 130,0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101 576,4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6" name="Полилиния 45"/>
          <p:cNvSpPr/>
          <p:nvPr/>
        </p:nvSpPr>
        <p:spPr>
          <a:xfrm>
            <a:off x="1068824" y="6065029"/>
            <a:ext cx="2743200" cy="657504"/>
          </a:xfrm>
          <a:custGeom>
            <a:avLst/>
            <a:gdLst>
              <a:gd name="connsiteX0" fmla="*/ 0 w 2743200"/>
              <a:gd name="connsiteY0" fmla="*/ 109586 h 657504"/>
              <a:gd name="connsiteX1" fmla="*/ 109586 w 2743200"/>
              <a:gd name="connsiteY1" fmla="*/ 0 h 657504"/>
              <a:gd name="connsiteX2" fmla="*/ 2633614 w 2743200"/>
              <a:gd name="connsiteY2" fmla="*/ 0 h 657504"/>
              <a:gd name="connsiteX3" fmla="*/ 2743200 w 2743200"/>
              <a:gd name="connsiteY3" fmla="*/ 109586 h 657504"/>
              <a:gd name="connsiteX4" fmla="*/ 2743200 w 2743200"/>
              <a:gd name="connsiteY4" fmla="*/ 547918 h 657504"/>
              <a:gd name="connsiteX5" fmla="*/ 2633614 w 2743200"/>
              <a:gd name="connsiteY5" fmla="*/ 657504 h 657504"/>
              <a:gd name="connsiteX6" fmla="*/ 109586 w 2743200"/>
              <a:gd name="connsiteY6" fmla="*/ 657504 h 657504"/>
              <a:gd name="connsiteX7" fmla="*/ 0 w 2743200"/>
              <a:gd name="connsiteY7" fmla="*/ 547918 h 657504"/>
              <a:gd name="connsiteX8" fmla="*/ 0 w 2743200"/>
              <a:gd name="connsiteY8" fmla="*/ 109586 h 65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657504">
                <a:moveTo>
                  <a:pt x="0" y="109586"/>
                </a:moveTo>
                <a:cubicBezTo>
                  <a:pt x="0" y="49063"/>
                  <a:pt x="49063" y="0"/>
                  <a:pt x="109586" y="0"/>
                </a:cubicBezTo>
                <a:lnTo>
                  <a:pt x="2633614" y="0"/>
                </a:lnTo>
                <a:cubicBezTo>
                  <a:pt x="2694137" y="0"/>
                  <a:pt x="2743200" y="49063"/>
                  <a:pt x="2743200" y="109586"/>
                </a:cubicBezTo>
                <a:lnTo>
                  <a:pt x="2743200" y="547918"/>
                </a:lnTo>
                <a:cubicBezTo>
                  <a:pt x="2743200" y="608441"/>
                  <a:pt x="2694137" y="657504"/>
                  <a:pt x="2633614" y="657504"/>
                </a:cubicBezTo>
                <a:lnTo>
                  <a:pt x="109586" y="657504"/>
                </a:lnTo>
                <a:cubicBezTo>
                  <a:pt x="49063" y="657504"/>
                  <a:pt x="0" y="608441"/>
                  <a:pt x="0" y="547918"/>
                </a:cubicBezTo>
                <a:lnTo>
                  <a:pt x="0" y="1095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97" tIns="51147" rIns="70197" bIns="5114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поданных заявок</a:t>
            </a:r>
            <a:endPara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3860186" y="6137302"/>
            <a:ext cx="4926682" cy="585232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4-х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от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муниципального образования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1081564" y="3722611"/>
            <a:ext cx="2743200" cy="657504"/>
          </a:xfrm>
          <a:custGeom>
            <a:avLst/>
            <a:gdLst>
              <a:gd name="connsiteX0" fmla="*/ 0 w 2743200"/>
              <a:gd name="connsiteY0" fmla="*/ 109586 h 657504"/>
              <a:gd name="connsiteX1" fmla="*/ 109586 w 2743200"/>
              <a:gd name="connsiteY1" fmla="*/ 0 h 657504"/>
              <a:gd name="connsiteX2" fmla="*/ 2633614 w 2743200"/>
              <a:gd name="connsiteY2" fmla="*/ 0 h 657504"/>
              <a:gd name="connsiteX3" fmla="*/ 2743200 w 2743200"/>
              <a:gd name="connsiteY3" fmla="*/ 109586 h 657504"/>
              <a:gd name="connsiteX4" fmla="*/ 2743200 w 2743200"/>
              <a:gd name="connsiteY4" fmla="*/ 547918 h 657504"/>
              <a:gd name="connsiteX5" fmla="*/ 2633614 w 2743200"/>
              <a:gd name="connsiteY5" fmla="*/ 657504 h 657504"/>
              <a:gd name="connsiteX6" fmla="*/ 109586 w 2743200"/>
              <a:gd name="connsiteY6" fmla="*/ 657504 h 657504"/>
              <a:gd name="connsiteX7" fmla="*/ 0 w 2743200"/>
              <a:gd name="connsiteY7" fmla="*/ 547918 h 657504"/>
              <a:gd name="connsiteX8" fmla="*/ 0 w 2743200"/>
              <a:gd name="connsiteY8" fmla="*/ 109586 h 65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657504">
                <a:moveTo>
                  <a:pt x="0" y="109586"/>
                </a:moveTo>
                <a:cubicBezTo>
                  <a:pt x="0" y="49063"/>
                  <a:pt x="49063" y="0"/>
                  <a:pt x="109586" y="0"/>
                </a:cubicBezTo>
                <a:lnTo>
                  <a:pt x="2633614" y="0"/>
                </a:lnTo>
                <a:cubicBezTo>
                  <a:pt x="2694137" y="0"/>
                  <a:pt x="2743200" y="49063"/>
                  <a:pt x="2743200" y="109586"/>
                </a:cubicBezTo>
                <a:lnTo>
                  <a:pt x="2743200" y="547918"/>
                </a:lnTo>
                <a:cubicBezTo>
                  <a:pt x="2743200" y="608441"/>
                  <a:pt x="2694137" y="657504"/>
                  <a:pt x="2633614" y="657504"/>
                </a:cubicBezTo>
                <a:lnTo>
                  <a:pt x="109586" y="657504"/>
                </a:lnTo>
                <a:cubicBezTo>
                  <a:pt x="49063" y="657504"/>
                  <a:pt x="0" y="608441"/>
                  <a:pt x="0" y="547918"/>
                </a:cubicBezTo>
                <a:lnTo>
                  <a:pt x="0" y="1095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197" tIns="51147" rIns="70197" bIns="5114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u="non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оплату работы </a:t>
            </a:r>
            <a:br>
              <a:rPr lang="ru-RU" sz="1200" b="1" u="non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u="non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экспертиз и привлечению специалистов</a:t>
            </a:r>
            <a:endParaRPr lang="ru-RU" sz="1200" u="none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860186" y="3814236"/>
            <a:ext cx="4876801" cy="526004"/>
          </a:xfrm>
          <a:custGeom>
            <a:avLst/>
            <a:gdLst>
              <a:gd name="connsiteX0" fmla="*/ 87669 w 526003"/>
              <a:gd name="connsiteY0" fmla="*/ 0 h 4876800"/>
              <a:gd name="connsiteX1" fmla="*/ 438334 w 526003"/>
              <a:gd name="connsiteY1" fmla="*/ 0 h 4876800"/>
              <a:gd name="connsiteX2" fmla="*/ 526003 w 526003"/>
              <a:gd name="connsiteY2" fmla="*/ 87669 h 4876800"/>
              <a:gd name="connsiteX3" fmla="*/ 526003 w 526003"/>
              <a:gd name="connsiteY3" fmla="*/ 4876800 h 4876800"/>
              <a:gd name="connsiteX4" fmla="*/ 526003 w 526003"/>
              <a:gd name="connsiteY4" fmla="*/ 4876800 h 4876800"/>
              <a:gd name="connsiteX5" fmla="*/ 0 w 526003"/>
              <a:gd name="connsiteY5" fmla="*/ 4876800 h 4876800"/>
              <a:gd name="connsiteX6" fmla="*/ 0 w 526003"/>
              <a:gd name="connsiteY6" fmla="*/ 4876800 h 4876800"/>
              <a:gd name="connsiteX7" fmla="*/ 0 w 526003"/>
              <a:gd name="connsiteY7" fmla="*/ 87669 h 4876800"/>
              <a:gd name="connsiteX8" fmla="*/ 87669 w 526003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03" h="4876800">
                <a:moveTo>
                  <a:pt x="526003" y="812820"/>
                </a:moveTo>
                <a:lnTo>
                  <a:pt x="526003" y="4063980"/>
                </a:lnTo>
                <a:cubicBezTo>
                  <a:pt x="526003" y="4512883"/>
                  <a:pt x="521769" y="4876795"/>
                  <a:pt x="516547" y="4876795"/>
                </a:cubicBezTo>
                <a:lnTo>
                  <a:pt x="0" y="4876795"/>
                </a:lnTo>
                <a:lnTo>
                  <a:pt x="0" y="4876795"/>
                </a:lnTo>
                <a:lnTo>
                  <a:pt x="0" y="5"/>
                </a:lnTo>
                <a:lnTo>
                  <a:pt x="0" y="5"/>
                </a:lnTo>
                <a:lnTo>
                  <a:pt x="516547" y="5"/>
                </a:lnTo>
                <a:cubicBezTo>
                  <a:pt x="521769" y="5"/>
                  <a:pt x="526003" y="363917"/>
                  <a:pt x="526003" y="81282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1" tIns="44727" rIns="63777" bIns="44728" numCol="1" spcCol="1270" anchor="ctr" anchorCtr="0">
            <a:noAutofit/>
          </a:bodyPr>
          <a:lstStyle/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6% от объема средств на реализацию </a:t>
            </a:r>
          </a:p>
          <a:p>
            <a:pPr marL="0" lvl="1" indent="72000" algn="just" defTabSz="4445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1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инициативного бюджетирования;</a:t>
            </a:r>
          </a:p>
          <a:p>
            <a:pPr marL="0" lvl="1" algn="just" defTabSz="444500">
              <a:lnSpc>
                <a:spcPct val="90000"/>
              </a:lnSpc>
              <a:spcBef>
                <a:spcPct val="0"/>
              </a:spcBef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(</a:t>
            </a:r>
            <a:r>
              <a:rPr lang="ru-RU" sz="1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6410494"/>
              </p:ext>
            </p:extLst>
          </p:nvPr>
        </p:nvGraphicFramePr>
        <p:xfrm>
          <a:off x="6804248" y="3814236"/>
          <a:ext cx="1847554" cy="539408"/>
        </p:xfrm>
        <a:graphic>
          <a:graphicData uri="http://schemas.openxmlformats.org/drawingml/2006/table">
            <a:tbl>
              <a:tblPr>
                <a:solidFill>
                  <a:schemeClr val="tx1"/>
                </a:solidFill>
                <a:tableStyleId>{5C22544A-7EE6-4342-B048-85BDC9FD1C3A}</a:tableStyleId>
              </a:tblPr>
              <a:tblGrid>
                <a:gridCol w="593558"/>
                <a:gridCol w="593558"/>
                <a:gridCol w="660438"/>
              </a:tblGrid>
              <a:tr h="269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69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5 481,1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5 827,8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6 094,58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37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0052035"/>
              </p:ext>
            </p:extLst>
          </p:nvPr>
        </p:nvGraphicFramePr>
        <p:xfrm>
          <a:off x="1187624" y="1124744"/>
          <a:ext cx="771537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435608" y="274638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1" dirty="0" smtClean="0">
                <a:effectLst/>
              </a:rPr>
              <a:t>Порядок реализации проекта в 2017 году</a:t>
            </a:r>
            <a:endParaRPr lang="ru-RU" b="1" dirty="0">
              <a:effectLst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0" y="1772816"/>
            <a:ext cx="1008112" cy="4464496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Срок реализации проекта : 12 месяцев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22" y="29704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5373216"/>
            <a:ext cx="178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12 месяцев </a:t>
            </a:r>
            <a:br>
              <a:rPr lang="ru-RU" sz="1600" b="1" dirty="0" smtClean="0"/>
            </a:br>
            <a:r>
              <a:rPr lang="ru-RU" sz="1000" b="1" dirty="0" smtClean="0"/>
              <a:t>с момента подписания Соглашения</a:t>
            </a:r>
            <a:endParaRPr lang="ru-RU" sz="1000" b="1" dirty="0"/>
          </a:p>
        </p:txBody>
      </p:sp>
      <p:sp>
        <p:nvSpPr>
          <p:cNvPr id="7" name="Арка 6"/>
          <p:cNvSpPr/>
          <p:nvPr/>
        </p:nvSpPr>
        <p:spPr>
          <a:xfrm>
            <a:off x="6516216" y="5095453"/>
            <a:ext cx="1180292" cy="50405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1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3372074"/>
              </p:ext>
            </p:extLst>
          </p:nvPr>
        </p:nvGraphicFramePr>
        <p:xfrm>
          <a:off x="1331640" y="1052736"/>
          <a:ext cx="76020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35608" y="274638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1" dirty="0" smtClean="0">
                <a:effectLst/>
              </a:rPr>
              <a:t>Предоставление субсидии</a:t>
            </a:r>
            <a:endParaRPr lang="ru-RU" b="1" dirty="0">
              <a:effectLst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379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96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202630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1" dirty="0" smtClean="0">
                <a:effectLst/>
              </a:rPr>
              <a:t>Методика распределения средств на 2017 год</a:t>
            </a:r>
            <a:endParaRPr lang="ru-RU" b="1" dirty="0">
              <a:effectLst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50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75656" y="922090"/>
            <a:ext cx="740165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Объем средств: 85 870,69 </a:t>
            </a:r>
            <a:r>
              <a:rPr lang="ru-RU" sz="1400" dirty="0" err="1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solidFill>
                <a:srgbClr val="00B05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65916" y="5512110"/>
            <a:ext cx="1701109" cy="73032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Georgia" panose="02040502050405020303" pitchFamily="18" charset="0"/>
              </a:rPr>
              <a:t>Городские округа</a:t>
            </a:r>
            <a:endParaRPr lang="ru-RU" sz="1100" b="1" dirty="0">
              <a:solidFill>
                <a:srgbClr val="99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27609" y="1628801"/>
            <a:ext cx="1640135" cy="57606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Georgia" panose="02040502050405020303" pitchFamily="18" charset="0"/>
              </a:rPr>
              <a:t>Городские </a:t>
            </a:r>
            <a:br>
              <a:rPr lang="ru-RU" sz="1100" b="1" dirty="0" smtClean="0">
                <a:latin typeface="Georgia" panose="02040502050405020303" pitchFamily="18" charset="0"/>
              </a:rPr>
            </a:br>
            <a:r>
              <a:rPr lang="ru-RU" sz="1100" b="1" dirty="0" smtClean="0">
                <a:latin typeface="Georgia" panose="02040502050405020303" pitchFamily="18" charset="0"/>
              </a:rPr>
              <a:t>поселения</a:t>
            </a:r>
            <a:endParaRPr lang="ru-RU" sz="1100" b="1" dirty="0">
              <a:solidFill>
                <a:srgbClr val="99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1267" y="1628801"/>
            <a:ext cx="6296042" cy="1229297"/>
          </a:xfrm>
          <a:prstGeom prst="rect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не более 4-х заявок (проектов);</a:t>
            </a:r>
          </a:p>
          <a:p>
            <a:pPr lvl="0"/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Максимальная сумма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софинансирования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из бюджета Пермского края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не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более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2,0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млн.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руб. на все 4 заявки (проекта). 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32154" y="4725144"/>
            <a:ext cx="6296042" cy="1368192"/>
          </a:xfrm>
          <a:prstGeom prst="rect">
            <a:avLst/>
          </a:prstGeom>
          <a:ln>
            <a:solidFill>
              <a:srgbClr val="0099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не более 4-х заявок (проектов);</a:t>
            </a:r>
          </a:p>
          <a:p>
            <a:pPr lvl="0"/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Максимальная сумма </a:t>
            </a:r>
            <a:r>
              <a:rPr lang="ru-RU" sz="12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софинансирования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из бюджета Пермского края 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не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более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4,0 </a:t>
            </a:r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млн.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руб. на все 4 заявки (проекта). 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lvl="0"/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609490" y="2359199"/>
            <a:ext cx="1676371" cy="68149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Georgia" panose="02040502050405020303" pitchFamily="18" charset="0"/>
              </a:rPr>
              <a:t> Сельские поселения</a:t>
            </a:r>
            <a:endParaRPr lang="ru-RU" sz="1100" b="1" dirty="0">
              <a:solidFill>
                <a:srgbClr val="99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65915" y="4558103"/>
            <a:ext cx="1701109" cy="66816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Georgia" panose="02040502050405020303" pitchFamily="18" charset="0"/>
              </a:rPr>
              <a:t>Муниципальные районы</a:t>
            </a:r>
            <a:endParaRPr lang="ru-RU" sz="1100" b="1" dirty="0">
              <a:solidFill>
                <a:srgbClr val="99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855898941"/>
              </p:ext>
            </p:extLst>
          </p:nvPr>
        </p:nvGraphicFramePr>
        <p:xfrm>
          <a:off x="2699792" y="3006144"/>
          <a:ext cx="1368152" cy="107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Овал 20"/>
          <p:cNvSpPr/>
          <p:nvPr/>
        </p:nvSpPr>
        <p:spPr>
          <a:xfrm>
            <a:off x="1823521" y="2956819"/>
            <a:ext cx="1417265" cy="1302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848078" y="320360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 численностью </a:t>
            </a:r>
            <a:r>
              <a:rPr lang="ru-RU" sz="1600" dirty="0" smtClean="0"/>
              <a:t>до 1000 </a:t>
            </a:r>
            <a:r>
              <a:rPr lang="ru-RU" sz="1200" dirty="0"/>
              <a:t>человек</a:t>
            </a:r>
          </a:p>
        </p:txBody>
      </p:sp>
      <p:sp>
        <p:nvSpPr>
          <p:cNvPr id="23" name="Овал 22"/>
          <p:cNvSpPr/>
          <p:nvPr/>
        </p:nvSpPr>
        <p:spPr>
          <a:xfrm>
            <a:off x="3328539" y="2991974"/>
            <a:ext cx="1475800" cy="1267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932040" y="3041500"/>
            <a:ext cx="1368152" cy="1217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444208" y="3051025"/>
            <a:ext cx="1368152" cy="120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382363" y="321122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 численностью от</a:t>
            </a:r>
            <a:r>
              <a:rPr lang="ru-RU" sz="1600" dirty="0" smtClean="0"/>
              <a:t> 1000 </a:t>
            </a:r>
            <a:r>
              <a:rPr lang="ru-RU" sz="1200" dirty="0"/>
              <a:t>до</a:t>
            </a:r>
            <a:r>
              <a:rPr lang="ru-RU" sz="1600" dirty="0" smtClean="0"/>
              <a:t> </a:t>
            </a:r>
            <a:endParaRPr lang="ru-RU" sz="1200" dirty="0"/>
          </a:p>
          <a:p>
            <a:pPr algn="ctr"/>
            <a:r>
              <a:rPr lang="ru-RU" sz="1600" dirty="0" smtClean="0"/>
              <a:t>2 000 </a:t>
            </a:r>
            <a:r>
              <a:rPr lang="ru-RU" sz="1200" dirty="0"/>
              <a:t>человек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27451" y="3243667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 численностью от </a:t>
            </a:r>
            <a:r>
              <a:rPr lang="ru-RU" sz="1600" dirty="0"/>
              <a:t>2 000 </a:t>
            </a:r>
            <a:r>
              <a:rPr lang="ru-RU" sz="1200" dirty="0" smtClean="0"/>
              <a:t>до </a:t>
            </a:r>
            <a:r>
              <a:rPr lang="ru-RU" sz="1600" dirty="0"/>
              <a:t>5000</a:t>
            </a:r>
            <a:r>
              <a:rPr lang="ru-RU" sz="1600" dirty="0" smtClean="0"/>
              <a:t> </a:t>
            </a:r>
            <a:r>
              <a:rPr lang="ru-RU" sz="1200" dirty="0"/>
              <a:t>человек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62836" y="3301057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 численностью свыше </a:t>
            </a:r>
            <a:r>
              <a:rPr lang="ru-RU" sz="1600" dirty="0"/>
              <a:t>5</a:t>
            </a:r>
            <a:r>
              <a:rPr lang="ru-RU" sz="1600" dirty="0" smtClean="0"/>
              <a:t>000 </a:t>
            </a:r>
            <a:r>
              <a:rPr lang="ru-RU" sz="1200" dirty="0"/>
              <a:t>человек</a:t>
            </a:r>
          </a:p>
        </p:txBody>
      </p:sp>
      <p:sp>
        <p:nvSpPr>
          <p:cNvPr id="32" name="Полилиния 31"/>
          <p:cNvSpPr/>
          <p:nvPr/>
        </p:nvSpPr>
        <p:spPr>
          <a:xfrm rot="19480283">
            <a:off x="2686712" y="1169881"/>
            <a:ext cx="4798508" cy="3498100"/>
          </a:xfrm>
          <a:custGeom>
            <a:avLst/>
            <a:gdLst>
              <a:gd name="connsiteX0" fmla="*/ 1847 w 510291"/>
              <a:gd name="connsiteY0" fmla="*/ 1015 h 374517"/>
              <a:gd name="connsiteX1" fmla="*/ 497147 w 510291"/>
              <a:gd name="connsiteY1" fmla="*/ 362965 h 374517"/>
              <a:gd name="connsiteX2" fmla="*/ 335222 w 510291"/>
              <a:gd name="connsiteY2" fmla="*/ 258190 h 374517"/>
              <a:gd name="connsiteX3" fmla="*/ 1847 w 510291"/>
              <a:gd name="connsiteY3" fmla="*/ 1015 h 3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291" h="374517">
                <a:moveTo>
                  <a:pt x="1847" y="1015"/>
                </a:moveTo>
                <a:cubicBezTo>
                  <a:pt x="28835" y="18478"/>
                  <a:pt x="441585" y="320103"/>
                  <a:pt x="497147" y="362965"/>
                </a:cubicBezTo>
                <a:cubicBezTo>
                  <a:pt x="552710" y="405828"/>
                  <a:pt x="419359" y="320102"/>
                  <a:pt x="335222" y="258190"/>
                </a:cubicBezTo>
                <a:cubicBezTo>
                  <a:pt x="251085" y="196278"/>
                  <a:pt x="-25141" y="-16448"/>
                  <a:pt x="1847" y="101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0069620"/>
              </p:ext>
            </p:extLst>
          </p:nvPr>
        </p:nvGraphicFramePr>
        <p:xfrm>
          <a:off x="1115616" y="1052736"/>
          <a:ext cx="7890080" cy="575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77"/>
                <a:gridCol w="7308703"/>
              </a:tblGrid>
              <a:tr h="5304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критерия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84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Освещение информации о проекте в СМИ и/или размещение полиграфической продукции: листовки, объявления: приглашение к участию местных жителей (до собрания граждан)</a:t>
                      </a:r>
                    </a:p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СМИ: местное телевидение, интернет, периодические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издания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680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мероприятий, посвященных предварительному обсуждению проекта (опросные листы, анкеты, предварительные собрания, подомовой обход, в группе в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соц.сетях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тд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84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 участия населения в определении проблемы, заявленной в проекте (%-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ое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соотношение кол-ва подписей в поддержку проекта к кол-ву зарегистрированных граждан в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 в кот-м реализуется проект) (опросные листы, анкеты и </a:t>
                      </a:r>
                      <a:r>
                        <a:rPr kumimoji="0" lang="ru-RU" sz="11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тд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видео и/или аудиозаписи с собрания жителей на котором решается вопрос по участию в проекте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финансирования проекта за счет бюджета муниципального образования Пермского края 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финансирования проекта за счет средств физических лиц (населения) в денежной форме 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финансирования проекта за счет поступлений от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юрид.лиц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индив.предпринимателей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денежной форме, 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исключением поступлений от предприятий и организаций </a:t>
                      </a: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муниц.формы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собственности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128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предусматривает мероприятия, связанные с обустройством территории населенного пункта.  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населения, получающих выгоду от реализации проекта (прямых </a:t>
                      </a:r>
                      <a:r>
                        <a:rPr kumimoji="0" lang="ru-RU" sz="11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благополучателей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sz="11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«Срок жизни» результатов проекта (до года, от 1 до 5 лет, свыше 5 лет)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населения (неоплачиваемый труд, материалы и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в реализации проекта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итогам реализации проекта предусмотрено мероприятие: Торжественное открытие с установлением таблички и освещением в СМИ.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(Информация на табличке: проект инициативного бюджетирования, название проекта, год) (да/нет)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Проектом предусмотрено дальнейшее его содержание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Качественное значение реализации проекта (направленность на достижение конкретной цели, актуальность (острота) проблемы, оригинальность, территориальность, комплексность)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9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проекта в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монопрофильном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образовании (моногорода) (да/нет)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435608" y="274638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200" b="1" dirty="0" smtClean="0">
                <a:effectLst/>
              </a:rPr>
              <a:t>Оценка проекта. Социально-экономический эффект</a:t>
            </a:r>
            <a:endParaRPr lang="ru-RU" b="1" dirty="0"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4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436" y="189347"/>
            <a:ext cx="7441418" cy="634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/>
              </a:rPr>
              <a:t>Особенности реализации мероприятия </a:t>
            </a:r>
            <a:r>
              <a:rPr lang="en-US" sz="1800" b="1" dirty="0">
                <a:effectLst/>
              </a:rPr>
              <a:t>“</a:t>
            </a:r>
            <a:r>
              <a:rPr lang="ru-RU" sz="1800" b="1" dirty="0">
                <a:effectLst/>
              </a:rPr>
              <a:t>Предоставление субсидий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1800" b="1" dirty="0" smtClean="0">
                <a:effectLst/>
              </a:rPr>
              <a:t>на </a:t>
            </a:r>
            <a:r>
              <a:rPr lang="ru-RU" sz="1800" b="1" dirty="0" err="1">
                <a:effectLst/>
              </a:rPr>
              <a:t>софинансирование</a:t>
            </a:r>
            <a:r>
              <a:rPr lang="ru-RU" sz="1800" b="1" dirty="0">
                <a:effectLst/>
              </a:rPr>
              <a:t> проектов инициативного бюджетирования</a:t>
            </a:r>
            <a:r>
              <a:rPr lang="en-US" sz="1800" b="1" dirty="0">
                <a:effectLst/>
              </a:rPr>
              <a:t>”</a:t>
            </a:r>
            <a:r>
              <a:rPr lang="ru-RU" sz="1800" b="1" dirty="0">
                <a:effectLst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8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5364088" y="2636912"/>
            <a:ext cx="3375992" cy="166456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indent="0">
              <a:lnSpc>
                <a:spcPct val="90000"/>
              </a:lnSpc>
              <a:spcBef>
                <a:spcPts val="1200"/>
              </a:spcBef>
              <a:buClr>
                <a:srgbClr val="404040"/>
              </a:buClr>
              <a:buFont typeface="Verdana"/>
              <a:buNone/>
            </a:pP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01688"/>
            <a:ext cx="381642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338511"/>
            <a:ext cx="7488832" cy="865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/>
              <a:t>Субсидии </a:t>
            </a:r>
            <a:r>
              <a:rPr lang="ru-RU" sz="1400" b="1" dirty="0"/>
              <a:t>предоставляются </a:t>
            </a:r>
            <a:r>
              <a:rPr lang="ru-RU" sz="1400" b="1" dirty="0" smtClean="0"/>
              <a:t> </a:t>
            </a:r>
            <a:r>
              <a:rPr lang="ru-RU" sz="1400" dirty="0" smtClean="0"/>
              <a:t>Муниципальным </a:t>
            </a:r>
            <a:r>
              <a:rPr lang="ru-RU" sz="1400" dirty="0"/>
              <a:t>образованиям на реализацию проектов, </a:t>
            </a:r>
            <a:r>
              <a:rPr lang="ru-RU" sz="1400" dirty="0" smtClean="0"/>
              <a:t>направленных </a:t>
            </a:r>
            <a:r>
              <a:rPr lang="ru-RU" sz="1400" b="1" dirty="0" smtClean="0"/>
              <a:t>на </a:t>
            </a:r>
            <a:r>
              <a:rPr lang="ru-RU" sz="1400" b="1" dirty="0"/>
              <a:t>решение вопросов местного значения.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2564904"/>
            <a:ext cx="74888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050" dirty="0" smtClean="0"/>
          </a:p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400" dirty="0" smtClean="0"/>
              <a:t>Проект </a:t>
            </a:r>
            <a:r>
              <a:rPr lang="ru-RU" sz="1400" b="1" dirty="0" smtClean="0"/>
              <a:t>не должен быть направлен </a:t>
            </a:r>
            <a:r>
              <a:rPr lang="ru-RU" sz="1400" dirty="0" smtClean="0"/>
              <a:t>на</a:t>
            </a:r>
            <a:r>
              <a:rPr lang="ru-RU" sz="1400" b="1" dirty="0" smtClean="0"/>
              <a:t> </a:t>
            </a:r>
            <a:r>
              <a:rPr lang="ru-RU" sz="1400" dirty="0" smtClean="0"/>
              <a:t>капитальное строительство, строительство, реконструкцию </a:t>
            </a:r>
            <a:r>
              <a:rPr lang="ru-RU" sz="1400" dirty="0"/>
              <a:t>и </a:t>
            </a:r>
            <a:r>
              <a:rPr lang="ru-RU" sz="1400" dirty="0" smtClean="0"/>
              <a:t>капитальный ремонт объектов подлежащих </a:t>
            </a:r>
            <a:r>
              <a:rPr lang="ru-RU" sz="1400" dirty="0"/>
              <a:t>проверке достоверности определения сметной стоимости в краевом государственном автономном учреждение «Управление государственной экспертизы Пермского края</a:t>
            </a:r>
            <a:r>
              <a:rPr lang="ru-RU" sz="1400" dirty="0" smtClean="0"/>
              <a:t>».</a:t>
            </a:r>
            <a:endParaRPr lang="ru-RU" sz="1400" dirty="0"/>
          </a:p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0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55962" y="3717031"/>
            <a:ext cx="7508526" cy="8640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!!!</a:t>
            </a:r>
            <a:r>
              <a:rPr lang="ru-RU" sz="1200" b="1" dirty="0" smtClean="0">
                <a:solidFill>
                  <a:srgbClr val="FF0000"/>
                </a:solidFill>
              </a:rPr>
              <a:t>  </a:t>
            </a:r>
            <a:r>
              <a:rPr lang="ru-RU" sz="1400" dirty="0" smtClean="0"/>
              <a:t>Если </a:t>
            </a:r>
            <a:r>
              <a:rPr lang="ru-RU" sz="1400" dirty="0"/>
              <a:t>проект направлен на обустройство источников </a:t>
            </a:r>
            <a:r>
              <a:rPr lang="ru-RU" sz="1400" b="1" dirty="0"/>
              <a:t>не централизованного </a:t>
            </a:r>
            <a:r>
              <a:rPr lang="ru-RU" sz="1400" b="1" dirty="0" smtClean="0"/>
              <a:t>водоснабжения </a:t>
            </a:r>
            <a:r>
              <a:rPr lang="ru-RU" sz="1400" dirty="0"/>
              <a:t>(родник, ключ, скважина, колодец), то </a:t>
            </a:r>
            <a:r>
              <a:rPr lang="ru-RU" sz="1400" b="1" dirty="0"/>
              <a:t>дополнительно </a:t>
            </a:r>
            <a:r>
              <a:rPr lang="ru-RU" sz="1400" dirty="0" smtClean="0"/>
              <a:t>прилагается </a:t>
            </a:r>
            <a:r>
              <a:rPr lang="ru-RU" sz="1400" b="1" dirty="0" smtClean="0"/>
              <a:t>документ, подтверждающий </a:t>
            </a:r>
            <a:r>
              <a:rPr lang="ru-RU" sz="1400" b="1" dirty="0"/>
              <a:t>качество воды</a:t>
            </a:r>
            <a:r>
              <a:rPr lang="ru-RU" sz="1400" dirty="0"/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49302" y="4869160"/>
            <a:ext cx="7515186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u="sng" dirty="0" smtClean="0"/>
              <a:t>Обязательно </a:t>
            </a:r>
            <a:r>
              <a:rPr lang="ru-RU" sz="1400" b="1" u="sng" dirty="0"/>
              <a:t>прилагаются: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400" dirty="0"/>
              <a:t>документы, удостоверяющие право муниципальной собственности на имущество, объект(ы) (в том числе земельные участки), </a:t>
            </a:r>
            <a:r>
              <a:rPr lang="ru-RU" sz="1400" dirty="0" smtClean="0"/>
              <a:t>на которых будут </a:t>
            </a:r>
            <a:r>
              <a:rPr lang="ru-RU" sz="1400" dirty="0"/>
              <a:t>проводиться работы в рамках проекта </a:t>
            </a:r>
            <a:r>
              <a:rPr lang="ru-RU" sz="1400" dirty="0" smtClean="0"/>
              <a:t>или </a:t>
            </a:r>
            <a:r>
              <a:rPr lang="ru-RU" sz="1400" dirty="0"/>
              <a:t>документы, подтверждающие оформление в муниципальную собственность результатов проекта в течение 6 месяцев;</a:t>
            </a:r>
          </a:p>
        </p:txBody>
      </p:sp>
    </p:spTree>
    <p:extLst>
      <p:ext uri="{BB962C8B-B14F-4D97-AF65-F5344CB8AC3E}">
        <p14:creationId xmlns:p14="http://schemas.microsoft.com/office/powerpoint/2010/main" xmlns="" val="16228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436" y="189347"/>
            <a:ext cx="7498080" cy="634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/>
              </a:rPr>
              <a:t>Этапы реализации проектов инициативного бюджетирования (ИБ) </a:t>
            </a:r>
            <a:br>
              <a:rPr lang="ru-RU" sz="1800" b="1" dirty="0" smtClean="0">
                <a:effectLst/>
              </a:rPr>
            </a:br>
            <a:r>
              <a:rPr lang="ru-RU" sz="1800" b="1" dirty="0" smtClean="0">
                <a:effectLst/>
              </a:rPr>
              <a:t>в Пермском крае</a:t>
            </a:r>
            <a:endParaRPr lang="ru-RU" sz="1800" b="1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88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75656" y="836712"/>
            <a:ext cx="655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5364088" y="2636912"/>
            <a:ext cx="3375992" cy="166456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1" indent="0">
              <a:lnSpc>
                <a:spcPct val="90000"/>
              </a:lnSpc>
              <a:spcBef>
                <a:spcPts val="1200"/>
              </a:spcBef>
              <a:buClr>
                <a:srgbClr val="404040"/>
              </a:buClr>
              <a:buFont typeface="Verdana"/>
              <a:buNone/>
            </a:pP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01688"/>
            <a:ext cx="381642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200" b="1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6957"/>
            <a:ext cx="7200800" cy="45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90872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ИБ Вы можете получить на сайте Министерства территориального развития Пермского края: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://minter.permkrai.ru/activities/initsiativnoe-byudzhetirovanie/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9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0533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b="1" dirty="0" smtClean="0"/>
          </a:p>
          <a:p>
            <a:pPr marL="82296" indent="0" algn="ctr">
              <a:buNone/>
            </a:pPr>
            <a:endParaRPr lang="ru-RU" b="1" dirty="0"/>
          </a:p>
          <a:p>
            <a:pPr marL="82296" indent="0" algn="ctr">
              <a:buNone/>
            </a:pPr>
            <a:endParaRPr lang="ru-RU" b="1" dirty="0" smtClean="0"/>
          </a:p>
          <a:p>
            <a:pPr marL="82296" indent="0" algn="ctr">
              <a:buNone/>
            </a:pPr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3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754"/>
            <a:ext cx="3168352" cy="15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325261" cy="17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18115"/>
            <a:ext cx="2132039" cy="14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SCF03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185879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36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30869</TotalTime>
  <Words>1024</Words>
  <Application>Microsoft Office PowerPoint</Application>
  <PresentationFormat>Экран (4:3)</PresentationFormat>
  <Paragraphs>152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Реализация проектов инициативного бюджетирования  в Пермском крае</vt:lpstr>
      <vt:lpstr>Идеология мероприятия “Предоставление субсидий на софинансирование проектов инициативного бюджетирования”    </vt:lpstr>
      <vt:lpstr>Слайд 3</vt:lpstr>
      <vt:lpstr>Слайд 4</vt:lpstr>
      <vt:lpstr>Слайд 5</vt:lpstr>
      <vt:lpstr>Слайд 6</vt:lpstr>
      <vt:lpstr>Особенности реализации мероприятия “Предоставление субсидий  на софинансирование проектов инициативного бюджетирования” </vt:lpstr>
      <vt:lpstr>Этапы реализации проектов инициативного бюджетирования (ИБ)  в Пермском крае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мероприятиях Министерства территориального развития Пермского края,  направленных на развитие и поддержку территориального общественного самоуправления  на 2015-2017гг.</dc:title>
  <dc:creator>Худякова Элина Александровна</dc:creator>
  <cp:lastModifiedBy>borodina</cp:lastModifiedBy>
  <cp:revision>852</cp:revision>
  <cp:lastPrinted>2016-11-15T13:24:46Z</cp:lastPrinted>
  <dcterms:created xsi:type="dcterms:W3CDTF">2015-01-27T04:32:58Z</dcterms:created>
  <dcterms:modified xsi:type="dcterms:W3CDTF">2017-02-03T05:39:25Z</dcterms:modified>
</cp:coreProperties>
</file>