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3" r:id="rId3"/>
    <p:sldId id="300" r:id="rId4"/>
    <p:sldId id="306" r:id="rId5"/>
    <p:sldId id="305" r:id="rId6"/>
    <p:sldId id="283" r:id="rId7"/>
    <p:sldId id="304" r:id="rId8"/>
    <p:sldId id="269" r:id="rId9"/>
    <p:sldId id="288" r:id="rId10"/>
    <p:sldId id="307" r:id="rId11"/>
    <p:sldId id="308" r:id="rId12"/>
    <p:sldId id="285" r:id="rId13"/>
    <p:sldId id="301" r:id="rId14"/>
    <p:sldId id="302" r:id="rId15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FDE9"/>
    <a:srgbClr val="1E5C47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YandexDisk\&#1059;&#1069;&#1055;\&#1040;&#1085;&#1076;&#1088;&#1077;&#1077;&#1074;%20&#1044;&#1053;\&#1057;&#1086;&#1073;&#1072;&#1082;&#1080;\&#1043;&#1086;&#1089;&#1074;&#1077;&#1090;&#1080;&#1085;&#1089;&#1087;&#1077;&#1082;&#1094;&#1080;&#1103;\&#1057;&#1086;&#1074;&#1077;&#1096;&#1072;&#1085;&#1080;&#1077;%20&#1054;&#1052;&#1057;&#1059;\&#1051;&#1041;&#105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\YandexDisk\&#1059;&#1069;&#1055;\&#1040;&#1085;&#1076;&#1088;&#1077;&#1077;&#1074;%20&#1044;&#1053;\&#1057;&#1086;&#1073;&#1072;&#1082;&#1080;\&#1043;&#1086;&#1089;&#1074;&#1077;&#1090;&#1080;&#1085;&#1089;&#1087;&#1077;&#1082;&#1094;&#1080;&#1103;\&#1057;&#1086;&#1074;&#1077;&#1096;&#1072;&#1085;&#1080;&#1077;%20&#1054;&#1052;&#1057;&#1059;\&#1051;&#1041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3"/>
          <c:order val="0"/>
          <c:tx>
            <c:strRef>
              <c:f>'2021 ЛБО'!$C$4</c:f>
              <c:strCache>
                <c:ptCount val="1"/>
                <c:pt idx="0">
                  <c:v>Средства бюджета Пермского края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35-4187-A190-9F3C7F394538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35-4187-A190-9F3C7F394538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35-4187-A190-9F3C7F394538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35-4187-A190-9F3C7F394538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35-4187-A190-9F3C7F394538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835-4187-A190-9F3C7F394538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835-4187-A190-9F3C7F394538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835-4187-A190-9F3C7F394538}"/>
              </c:ext>
            </c:extLst>
          </c:dPt>
          <c:dLbls>
            <c:dLbl>
              <c:idx val="2"/>
              <c:layout>
                <c:manualLayout>
                  <c:x val="-9.6300372707393347E-2"/>
                  <c:y val="9.0237237949992097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35-4187-A190-9F3C7F394538}"/>
                </c:ext>
              </c:extLst>
            </c:dLbl>
            <c:dLbl>
              <c:idx val="6"/>
              <c:layout>
                <c:manualLayout>
                  <c:x val="7.1676519572496114E-2"/>
                  <c:y val="0.13336081344497075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35-4187-A190-9F3C7F394538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'2021 ЛБО'!$A$5:$A$13</c:f>
              <c:strCache>
                <c:ptCount val="8"/>
                <c:pt idx="0">
                  <c:v>ФОТ (ЗП+страховые взносы)</c:v>
                </c:pt>
                <c:pt idx="1">
                  <c:v>Налоги (земля, имущество, транспорт), пени, штрафы</c:v>
                </c:pt>
                <c:pt idx="2">
                  <c:v>Коммунальные услуги</c:v>
                </c:pt>
                <c:pt idx="3">
                  <c:v>Корма для животных</c:v>
                </c:pt>
                <c:pt idx="4">
                  <c:v>Ветеринарные препараты</c:v>
                </c:pt>
                <c:pt idx="5">
                  <c:v>ГСМ</c:v>
                </c:pt>
                <c:pt idx="6">
                  <c:v>Основные средства</c:v>
                </c:pt>
                <c:pt idx="7">
                  <c:v>Прочие расходы (материально-техническая база) </c:v>
                </c:pt>
              </c:strCache>
              <c:extLst xmlns:c16r2="http://schemas.microsoft.com/office/drawing/2015/06/chart"/>
            </c:strRef>
          </c:cat>
          <c:val>
            <c:numRef>
              <c:f>'2021 ЛБО'!$C$5:$C$13</c:f>
              <c:numCache>
                <c:formatCode>#,##0.0</c:formatCode>
                <c:ptCount val="8"/>
                <c:pt idx="0">
                  <c:v>2601.8000000000002</c:v>
                </c:pt>
                <c:pt idx="1">
                  <c:v>0</c:v>
                </c:pt>
                <c:pt idx="2">
                  <c:v>713</c:v>
                </c:pt>
                <c:pt idx="3">
                  <c:v>7955.2</c:v>
                </c:pt>
                <c:pt idx="4">
                  <c:v>6501.1</c:v>
                </c:pt>
                <c:pt idx="5">
                  <c:v>565.1</c:v>
                </c:pt>
                <c:pt idx="6">
                  <c:v>264</c:v>
                </c:pt>
                <c:pt idx="7">
                  <c:v>1563.8000000000009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835-4187-A190-9F3C7F394538}"/>
            </c:ext>
          </c:extLst>
        </c:ser>
        <c:ser>
          <c:idx val="1"/>
          <c:order val="1"/>
          <c:tx>
            <c:strRef>
              <c:f>'2021 ЛБО'!$C$4</c:f>
              <c:strCache>
                <c:ptCount val="1"/>
                <c:pt idx="0">
                  <c:v>Средства бюджета Пермского края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835-4187-A190-9F3C7F394538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F835-4187-A190-9F3C7F394538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F835-4187-A190-9F3C7F394538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F835-4187-A190-9F3C7F394538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F835-4187-A190-9F3C7F394538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F835-4187-A190-9F3C7F394538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F835-4187-A190-9F3C7F394538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F835-4187-A190-9F3C7F39453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'2021 ЛБО'!$A$5:$A$13</c:f>
              <c:strCache>
                <c:ptCount val="8"/>
                <c:pt idx="0">
                  <c:v>ФОТ (ЗП+страховые взносы)</c:v>
                </c:pt>
                <c:pt idx="1">
                  <c:v>Налоги (земля, имущество, транспорт), пени, штрафы</c:v>
                </c:pt>
                <c:pt idx="2">
                  <c:v>Коммунальные услуги</c:v>
                </c:pt>
                <c:pt idx="3">
                  <c:v>Корма для животных</c:v>
                </c:pt>
                <c:pt idx="4">
                  <c:v>Ветеринарные препараты</c:v>
                </c:pt>
                <c:pt idx="5">
                  <c:v>ГСМ</c:v>
                </c:pt>
                <c:pt idx="6">
                  <c:v>Основные средства</c:v>
                </c:pt>
                <c:pt idx="7">
                  <c:v>Прочие расходы (материально-техническая база) </c:v>
                </c:pt>
              </c:strCache>
              <c:extLst xmlns:c16r2="http://schemas.microsoft.com/office/drawing/2015/06/chart"/>
            </c:strRef>
          </c:cat>
          <c:val>
            <c:numRef>
              <c:f>'2021 ЛБО'!$C$5:$C$13</c:f>
              <c:numCache>
                <c:formatCode>#,##0.0</c:formatCode>
                <c:ptCount val="8"/>
                <c:pt idx="0">
                  <c:v>2601.8000000000002</c:v>
                </c:pt>
                <c:pt idx="1">
                  <c:v>0</c:v>
                </c:pt>
                <c:pt idx="2">
                  <c:v>713</c:v>
                </c:pt>
                <c:pt idx="3">
                  <c:v>7955.2</c:v>
                </c:pt>
                <c:pt idx="4">
                  <c:v>6501.1</c:v>
                </c:pt>
                <c:pt idx="5">
                  <c:v>565.1</c:v>
                </c:pt>
                <c:pt idx="6">
                  <c:v>264</c:v>
                </c:pt>
                <c:pt idx="7">
                  <c:v>1563.8000000000009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F835-4187-A190-9F3C7F394538}"/>
            </c:ext>
          </c:extLst>
        </c:ser>
        <c:dLbls>
          <c:showPercent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'2021 ЛБО'!$B$4</c15:sqref>
                        </c15:formulaRef>
                      </c:ext>
                    </c:extLst>
                    <c:strCache>
                      <c:ptCount val="1"/>
                      <c:pt idx="0">
                        <c:v>Средства бюджета города Перми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3-F835-4187-A190-9F3C7F39453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5-F835-4187-A190-9F3C7F39453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7-F835-4187-A190-9F3C7F39453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9-F835-4187-A190-9F3C7F39453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B-F835-4187-A190-9F3C7F39453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D-F835-4187-A190-9F3C7F39453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F-F835-4187-A190-9F3C7F39453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31-F835-4187-A190-9F3C7F394538}"/>
                    </c:ext>
                  </c:extLst>
                </c:dPt>
                <c:dLbls>
                  <c:spPr>
                    <a:pattFill prst="pct75">
                      <a:fgClr>
                        <a:sysClr val="windowText" lastClr="000000">
                          <a:lumMod val="75000"/>
                          <a:lumOff val="25000"/>
                        </a:sysClr>
                      </a:fgClr>
                      <a:bgClr>
                        <a:sysClr val="windowText" lastClr="000000">
                          <a:lumMod val="65000"/>
                          <a:lumOff val="35000"/>
                        </a:sys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'2021 ЛБО'!$A$5:$A$13</c15:sqref>
                        </c15:formulaRef>
                      </c:ext>
                    </c:extLst>
                    <c:strCache>
                      <c:ptCount val="8"/>
                      <c:pt idx="0">
                        <c:v>ФОТ (ЗП+страховые взносы)</c:v>
                      </c:pt>
                      <c:pt idx="1">
                        <c:v>Налоги (земля, имущество, транспорт), пени, штрафы</c:v>
                      </c:pt>
                      <c:pt idx="2">
                        <c:v>Коммунальные услуги</c:v>
                      </c:pt>
                      <c:pt idx="3">
                        <c:v>Корма для животных</c:v>
                      </c:pt>
                      <c:pt idx="4">
                        <c:v>Ветеринарные препараты</c:v>
                      </c:pt>
                      <c:pt idx="5">
                        <c:v>ГСМ</c:v>
                      </c:pt>
                      <c:pt idx="6">
                        <c:v>Основные средства</c:v>
                      </c:pt>
                      <c:pt idx="7">
                        <c:v>Прочие расходы (материально-техническая база)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'2021 ЛБО'!$B$5:$B$13</c15:sqref>
                        </c15:formulaRef>
                      </c:ext>
                    </c:extLst>
                    <c:numCache>
                      <c:formatCode>#,##0.0</c:formatCode>
                      <c:ptCount val="8"/>
                      <c:pt idx="0">
                        <c:v>18433.900000000001</c:v>
                      </c:pt>
                      <c:pt idx="1">
                        <c:v>1670.8</c:v>
                      </c:pt>
                      <c:pt idx="2">
                        <c:v>830</c:v>
                      </c:pt>
                      <c:pt idx="3">
                        <c:v>214.1</c:v>
                      </c:pt>
                      <c:pt idx="4">
                        <c:v>2553</c:v>
                      </c:pt>
                      <c:pt idx="5">
                        <c:v>229.8</c:v>
                      </c:pt>
                      <c:pt idx="6">
                        <c:v>1761</c:v>
                      </c:pt>
                      <c:pt idx="7">
                        <c:v>3936.3000000000011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2-F835-4187-A190-9F3C7F394538}"/>
                  </c:ext>
                </c:extLst>
              </c15:ser>
            </c15:filteredPieSeries>
            <c15:filteredPie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'2021 ЛБО'!$B$4</c15:sqref>
                        </c15:formulaRef>
                      </c:ext>
                    </c:extLst>
                    <c:strCache>
                      <c:ptCount val="1"/>
                      <c:pt idx="0">
                        <c:v>Средства бюджета города Перми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F835-4187-A190-9F3C7F39453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F835-4187-A190-9F3C7F39453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F835-4187-A190-9F3C7F39453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A-F835-4187-A190-9F3C7F39453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C-F835-4187-A190-9F3C7F39453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E-F835-4187-A190-9F3C7F39453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0-F835-4187-A190-9F3C7F39453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2-F835-4187-A190-9F3C7F394538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'2021 ЛБО'!$A$5:$A$13</c15:sqref>
                        </c15:formulaRef>
                      </c:ext>
                    </c:extLst>
                    <c:strCache>
                      <c:ptCount val="8"/>
                      <c:pt idx="0">
                        <c:v>ФОТ (ЗП+страховые взносы)</c:v>
                      </c:pt>
                      <c:pt idx="1">
                        <c:v>Налоги (земля, имущество, транспорт), пени, штрафы</c:v>
                      </c:pt>
                      <c:pt idx="2">
                        <c:v>Коммунальные услуги</c:v>
                      </c:pt>
                      <c:pt idx="3">
                        <c:v>Корма для животных</c:v>
                      </c:pt>
                      <c:pt idx="4">
                        <c:v>Ветеринарные препараты</c:v>
                      </c:pt>
                      <c:pt idx="5">
                        <c:v>ГСМ</c:v>
                      </c:pt>
                      <c:pt idx="6">
                        <c:v>Основные средства</c:v>
                      </c:pt>
                      <c:pt idx="7">
                        <c:v>Прочие расходы (материально-техническая база)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'2021 ЛБО'!$B$5:$B$13</c15:sqref>
                        </c15:formulaRef>
                      </c:ext>
                    </c:extLst>
                    <c:numCache>
                      <c:formatCode>#,##0.0</c:formatCode>
                      <c:ptCount val="8"/>
                      <c:pt idx="0">
                        <c:v>18433.900000000001</c:v>
                      </c:pt>
                      <c:pt idx="1">
                        <c:v>1670.8</c:v>
                      </c:pt>
                      <c:pt idx="2">
                        <c:v>830</c:v>
                      </c:pt>
                      <c:pt idx="3">
                        <c:v>214.1</c:v>
                      </c:pt>
                      <c:pt idx="4">
                        <c:v>2553</c:v>
                      </c:pt>
                      <c:pt idx="5">
                        <c:v>229.8</c:v>
                      </c:pt>
                      <c:pt idx="6">
                        <c:v>1761</c:v>
                      </c:pt>
                      <c:pt idx="7">
                        <c:v>3936.3000000000011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F835-4187-A190-9F3C7F39453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83410407461629"/>
          <c:y val="0.11071902952760011"/>
          <c:w val="0.33351366075261879"/>
          <c:h val="0.87436255336344237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2"/>
          <c:order val="0"/>
          <c:tx>
            <c:strRef>
              <c:f>'2021 ЛБО'!$B$4</c:f>
              <c:strCache>
                <c:ptCount val="1"/>
                <c:pt idx="0">
                  <c:v>Средства бюджета города Перми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93-4B43-B0FA-5A41F461B0D0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3-4B43-B0FA-5A41F461B0D0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93-4B43-B0FA-5A41F461B0D0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93-4B43-B0FA-5A41F461B0D0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693-4B43-B0FA-5A41F461B0D0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693-4B43-B0FA-5A41F461B0D0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693-4B43-B0FA-5A41F461B0D0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693-4B43-B0FA-5A41F461B0D0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693-4B43-B0FA-5A41F461B0D0}"/>
              </c:ext>
            </c:extLst>
          </c:dPt>
          <c:dLbls>
            <c:dLbl>
              <c:idx val="3"/>
              <c:layout>
                <c:manualLayout>
                  <c:x val="0.11535661101601513"/>
                  <c:y val="-4.8335538475523021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93-4B43-B0FA-5A41F461B0D0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'2021 ЛБО'!$A$5:$A$13</c:f>
              <c:strCache>
                <c:ptCount val="9"/>
                <c:pt idx="0">
                  <c:v>ФОТ (ЗП+страховые взносы)</c:v>
                </c:pt>
                <c:pt idx="1">
                  <c:v>Налоги (земля, имущество, транспорт), пени, штрафы</c:v>
                </c:pt>
                <c:pt idx="2">
                  <c:v>Коммунальные услуги</c:v>
                </c:pt>
                <c:pt idx="3">
                  <c:v>Корма для животных</c:v>
                </c:pt>
                <c:pt idx="4">
                  <c:v>Ветеринарные препараты</c:v>
                </c:pt>
                <c:pt idx="5">
                  <c:v>ГСМ</c:v>
                </c:pt>
                <c:pt idx="6">
                  <c:v>Основные средства</c:v>
                </c:pt>
                <c:pt idx="7">
                  <c:v>Прочие расходы (материально-техническая база) </c:v>
                </c:pt>
                <c:pt idx="8">
                  <c:v>Инвест проект</c:v>
                </c:pt>
              </c:strCache>
            </c:strRef>
          </c:cat>
          <c:val>
            <c:numRef>
              <c:f>'2021 ЛБО'!$B$5:$B$13</c:f>
              <c:numCache>
                <c:formatCode>#,##0.0</c:formatCode>
                <c:ptCount val="9"/>
                <c:pt idx="0">
                  <c:v>18433.900000000001</c:v>
                </c:pt>
                <c:pt idx="1">
                  <c:v>1670.8</c:v>
                </c:pt>
                <c:pt idx="2">
                  <c:v>830</c:v>
                </c:pt>
                <c:pt idx="3">
                  <c:v>214.1</c:v>
                </c:pt>
                <c:pt idx="4">
                  <c:v>2553</c:v>
                </c:pt>
                <c:pt idx="5">
                  <c:v>229.8</c:v>
                </c:pt>
                <c:pt idx="6">
                  <c:v>1761</c:v>
                </c:pt>
                <c:pt idx="7">
                  <c:v>3936.3000000000011</c:v>
                </c:pt>
                <c:pt idx="8">
                  <c:v>637.70000000000005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693-4B43-B0FA-5A41F461B0D0}"/>
            </c:ext>
          </c:extLst>
        </c:ser>
        <c:ser>
          <c:idx val="3"/>
          <c:order val="1"/>
          <c:tx>
            <c:strRef>
              <c:f>'2021 ЛБО'!$C$4</c:f>
              <c:strCache>
                <c:ptCount val="1"/>
                <c:pt idx="0">
                  <c:v>Средства бюджета Пермского края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693-4B43-B0FA-5A41F461B0D0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693-4B43-B0FA-5A41F461B0D0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693-4B43-B0FA-5A41F461B0D0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693-4B43-B0FA-5A41F461B0D0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693-4B43-B0FA-5A41F461B0D0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693-4B43-B0FA-5A41F461B0D0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693-4B43-B0FA-5A41F461B0D0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693-4B43-B0FA-5A41F461B0D0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693-4B43-B0FA-5A41F461B0D0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'2021 ЛБО'!$A$5:$A$13</c:f>
              <c:strCache>
                <c:ptCount val="9"/>
                <c:pt idx="0">
                  <c:v>ФОТ (ЗП+страховые взносы)</c:v>
                </c:pt>
                <c:pt idx="1">
                  <c:v>Налоги (земля, имущество, транспорт), пени, штрафы</c:v>
                </c:pt>
                <c:pt idx="2">
                  <c:v>Коммунальные услуги</c:v>
                </c:pt>
                <c:pt idx="3">
                  <c:v>Корма для животных</c:v>
                </c:pt>
                <c:pt idx="4">
                  <c:v>Ветеринарные препараты</c:v>
                </c:pt>
                <c:pt idx="5">
                  <c:v>ГСМ</c:v>
                </c:pt>
                <c:pt idx="6">
                  <c:v>Основные средства</c:v>
                </c:pt>
                <c:pt idx="7">
                  <c:v>Прочие расходы (материально-техническая база) </c:v>
                </c:pt>
                <c:pt idx="8">
                  <c:v>Инвест проект</c:v>
                </c:pt>
              </c:strCache>
            </c:strRef>
          </c:cat>
          <c:val>
            <c:numRef>
              <c:f>'2021 ЛБО'!$C$5:$C$13</c:f>
              <c:numCache>
                <c:formatCode>#,##0.0</c:formatCode>
                <c:ptCount val="9"/>
                <c:pt idx="0">
                  <c:v>2601.8000000000002</c:v>
                </c:pt>
                <c:pt idx="1">
                  <c:v>0</c:v>
                </c:pt>
                <c:pt idx="2">
                  <c:v>713</c:v>
                </c:pt>
                <c:pt idx="3">
                  <c:v>7955.2</c:v>
                </c:pt>
                <c:pt idx="4">
                  <c:v>6501.1</c:v>
                </c:pt>
                <c:pt idx="5">
                  <c:v>565.1</c:v>
                </c:pt>
                <c:pt idx="6">
                  <c:v>264</c:v>
                </c:pt>
                <c:pt idx="7">
                  <c:v>1563.8000000000009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E693-4B43-B0FA-5A41F461B0D0}"/>
            </c:ext>
          </c:extLst>
        </c:ser>
        <c:ser>
          <c:idx val="0"/>
          <c:order val="2"/>
          <c:tx>
            <c:strRef>
              <c:f>'2021 ЛБО'!$B$4</c:f>
              <c:strCache>
                <c:ptCount val="1"/>
                <c:pt idx="0">
                  <c:v>Средства бюджета города Перми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693-4B43-B0FA-5A41F461B0D0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693-4B43-B0FA-5A41F461B0D0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693-4B43-B0FA-5A41F461B0D0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E693-4B43-B0FA-5A41F461B0D0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E693-4B43-B0FA-5A41F461B0D0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693-4B43-B0FA-5A41F461B0D0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E693-4B43-B0FA-5A41F461B0D0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E693-4B43-B0FA-5A41F461B0D0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693-4B43-B0FA-5A41F461B0D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'2021 ЛБО'!$A$5:$A$13</c:f>
              <c:strCache>
                <c:ptCount val="9"/>
                <c:pt idx="0">
                  <c:v>ФОТ (ЗП+страховые взносы)</c:v>
                </c:pt>
                <c:pt idx="1">
                  <c:v>Налоги (земля, имущество, транспорт), пени, штрафы</c:v>
                </c:pt>
                <c:pt idx="2">
                  <c:v>Коммунальные услуги</c:v>
                </c:pt>
                <c:pt idx="3">
                  <c:v>Корма для животных</c:v>
                </c:pt>
                <c:pt idx="4">
                  <c:v>Ветеринарные препараты</c:v>
                </c:pt>
                <c:pt idx="5">
                  <c:v>ГСМ</c:v>
                </c:pt>
                <c:pt idx="6">
                  <c:v>Основные средства</c:v>
                </c:pt>
                <c:pt idx="7">
                  <c:v>Прочие расходы (материально-техническая база) </c:v>
                </c:pt>
                <c:pt idx="8">
                  <c:v>Инвест проект</c:v>
                </c:pt>
              </c:strCache>
            </c:strRef>
          </c:cat>
          <c:val>
            <c:numRef>
              <c:f>'2021 ЛБО'!$B$5:$B$13</c:f>
              <c:numCache>
                <c:formatCode>#,##0.0</c:formatCode>
                <c:ptCount val="9"/>
                <c:pt idx="0">
                  <c:v>18433.900000000001</c:v>
                </c:pt>
                <c:pt idx="1">
                  <c:v>1670.8</c:v>
                </c:pt>
                <c:pt idx="2">
                  <c:v>830</c:v>
                </c:pt>
                <c:pt idx="3">
                  <c:v>214.1</c:v>
                </c:pt>
                <c:pt idx="4">
                  <c:v>2553</c:v>
                </c:pt>
                <c:pt idx="5">
                  <c:v>229.8</c:v>
                </c:pt>
                <c:pt idx="6">
                  <c:v>1761</c:v>
                </c:pt>
                <c:pt idx="7">
                  <c:v>3936.3000000000011</c:v>
                </c:pt>
                <c:pt idx="8">
                  <c:v>637.70000000000005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E693-4B43-B0FA-5A41F461B0D0}"/>
            </c:ext>
          </c:extLst>
        </c:ser>
        <c:ser>
          <c:idx val="1"/>
          <c:order val="3"/>
          <c:tx>
            <c:strRef>
              <c:f>'2021 ЛБО'!$C$4</c:f>
              <c:strCache>
                <c:ptCount val="1"/>
                <c:pt idx="0">
                  <c:v>Средства бюджета Пермского края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E693-4B43-B0FA-5A41F461B0D0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E693-4B43-B0FA-5A41F461B0D0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E693-4B43-B0FA-5A41F461B0D0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E693-4B43-B0FA-5A41F461B0D0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2-E693-4B43-B0FA-5A41F461B0D0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4-E693-4B43-B0FA-5A41F461B0D0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E693-4B43-B0FA-5A41F461B0D0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8-E693-4B43-B0FA-5A41F461B0D0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A-E693-4B43-B0FA-5A41F461B0D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'2021 ЛБО'!$A$5:$A$13</c:f>
              <c:strCache>
                <c:ptCount val="9"/>
                <c:pt idx="0">
                  <c:v>ФОТ (ЗП+страховые взносы)</c:v>
                </c:pt>
                <c:pt idx="1">
                  <c:v>Налоги (земля, имущество, транспорт), пени, штрафы</c:v>
                </c:pt>
                <c:pt idx="2">
                  <c:v>Коммунальные услуги</c:v>
                </c:pt>
                <c:pt idx="3">
                  <c:v>Корма для животных</c:v>
                </c:pt>
                <c:pt idx="4">
                  <c:v>Ветеринарные препараты</c:v>
                </c:pt>
                <c:pt idx="5">
                  <c:v>ГСМ</c:v>
                </c:pt>
                <c:pt idx="6">
                  <c:v>Основные средства</c:v>
                </c:pt>
                <c:pt idx="7">
                  <c:v>Прочие расходы (материально-техническая база) </c:v>
                </c:pt>
                <c:pt idx="8">
                  <c:v>Инвест проект</c:v>
                </c:pt>
              </c:strCache>
            </c:strRef>
          </c:cat>
          <c:val>
            <c:numRef>
              <c:f>'2021 ЛБО'!$C$5:$C$13</c:f>
              <c:numCache>
                <c:formatCode>#,##0.0</c:formatCode>
                <c:ptCount val="9"/>
                <c:pt idx="0">
                  <c:v>2601.8000000000002</c:v>
                </c:pt>
                <c:pt idx="1">
                  <c:v>0</c:v>
                </c:pt>
                <c:pt idx="2">
                  <c:v>713</c:v>
                </c:pt>
                <c:pt idx="3">
                  <c:v>7955.2</c:v>
                </c:pt>
                <c:pt idx="4">
                  <c:v>6501.1</c:v>
                </c:pt>
                <c:pt idx="5">
                  <c:v>565.1</c:v>
                </c:pt>
                <c:pt idx="6">
                  <c:v>264</c:v>
                </c:pt>
                <c:pt idx="7">
                  <c:v>1563.8000000000009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B-E693-4B43-B0FA-5A41F461B0D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93325561538814"/>
          <c:y val="0.1107190295276001"/>
          <c:w val="0.37741449283916867"/>
          <c:h val="0.87436255336344237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719D1-BC98-48E4-ADB9-0DE8C46F0FDF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32477-9F1F-4E6E-BCBE-8C7F999159F5}">
      <dgm:prSet phldrT="[Текст]"/>
      <dgm:spPr/>
      <dgm:t>
        <a:bodyPr/>
        <a:lstStyle/>
        <a:p>
          <a:r>
            <a:rPr lang="ru-RU" dirty="0"/>
            <a:t>Продвижение муниципального приюта через сайт управления и в социальных сетях учреждения</a:t>
          </a:r>
        </a:p>
      </dgm:t>
    </dgm:pt>
    <dgm:pt modelId="{9B8EF1B9-FC52-4515-BFD9-69EC5BF1C970}" type="parTrans" cxnId="{E0A06E89-761F-49FE-8A75-F9B963DDF5EA}">
      <dgm:prSet/>
      <dgm:spPr/>
      <dgm:t>
        <a:bodyPr/>
        <a:lstStyle/>
        <a:p>
          <a:endParaRPr lang="ru-RU"/>
        </a:p>
      </dgm:t>
    </dgm:pt>
    <dgm:pt modelId="{5D0AB9AA-D0BC-44A2-8227-E2B7F31087D9}" type="sibTrans" cxnId="{E0A06E89-761F-49FE-8A75-F9B963DDF5EA}">
      <dgm:prSet/>
      <dgm:spPr/>
      <dgm:t>
        <a:bodyPr/>
        <a:lstStyle/>
        <a:p>
          <a:endParaRPr lang="ru-RU"/>
        </a:p>
      </dgm:t>
    </dgm:pt>
    <dgm:pt modelId="{14BC04E1-4F09-4FB4-ADDC-4BB565662D13}">
      <dgm:prSet phldrT="[Текст]"/>
      <dgm:spPr/>
      <dgm:t>
        <a:bodyPr/>
        <a:lstStyle/>
        <a:p>
          <a:r>
            <a:rPr lang="ru-RU" dirty="0"/>
            <a:t>Создание и трансляция телевизионных сюжетов на городских телеканалах</a:t>
          </a:r>
        </a:p>
      </dgm:t>
    </dgm:pt>
    <dgm:pt modelId="{6978A482-DA0D-4B2A-92D0-CE25A040B3B9}" type="parTrans" cxnId="{D15B53A0-3261-4DDE-A50C-CEC36069FD50}">
      <dgm:prSet/>
      <dgm:spPr/>
      <dgm:t>
        <a:bodyPr/>
        <a:lstStyle/>
        <a:p>
          <a:endParaRPr lang="ru-RU"/>
        </a:p>
      </dgm:t>
    </dgm:pt>
    <dgm:pt modelId="{956D60D9-646B-4A24-A99D-3D06EC18A987}" type="sibTrans" cxnId="{D15B53A0-3261-4DDE-A50C-CEC36069FD50}">
      <dgm:prSet/>
      <dgm:spPr/>
      <dgm:t>
        <a:bodyPr/>
        <a:lstStyle/>
        <a:p>
          <a:endParaRPr lang="ru-RU"/>
        </a:p>
      </dgm:t>
    </dgm:pt>
    <dgm:pt modelId="{8C3B06C6-00A4-4CB0-B768-CB4BAAB7BE3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Проведение рекламно-</a:t>
          </a:r>
          <a:r>
            <a:rPr lang="ru-RU" dirty="0" err="1">
              <a:solidFill>
                <a:schemeClr val="tx1"/>
              </a:solidFill>
            </a:rPr>
            <a:t>популяризационной</a:t>
          </a:r>
          <a:r>
            <a:rPr lang="ru-RU" dirty="0">
              <a:solidFill>
                <a:schemeClr val="tx1"/>
              </a:solidFill>
            </a:rPr>
            <a:t> кампании в формате размещения таргетированной рекламы </a:t>
          </a:r>
          <a:r>
            <a:rPr lang="ru-RU" dirty="0" err="1">
              <a:solidFill>
                <a:schemeClr val="tx1"/>
              </a:solidFill>
            </a:rPr>
            <a:t>инфографических</a:t>
          </a:r>
          <a:r>
            <a:rPr lang="ru-RU" dirty="0">
              <a:solidFill>
                <a:schemeClr val="tx1"/>
              </a:solidFill>
            </a:rPr>
            <a:t> материалов</a:t>
          </a:r>
          <a:endParaRPr lang="ru-RU" dirty="0"/>
        </a:p>
      </dgm:t>
    </dgm:pt>
    <dgm:pt modelId="{9EC519D4-77BD-4658-AD90-0A7BF40390BA}" type="parTrans" cxnId="{4867D169-D980-40E9-84AC-3180516820EB}">
      <dgm:prSet/>
      <dgm:spPr/>
      <dgm:t>
        <a:bodyPr/>
        <a:lstStyle/>
        <a:p>
          <a:endParaRPr lang="ru-RU"/>
        </a:p>
      </dgm:t>
    </dgm:pt>
    <dgm:pt modelId="{5E08122B-00B0-415E-BA60-5CF8E124364B}" type="sibTrans" cxnId="{4867D169-D980-40E9-84AC-3180516820EB}">
      <dgm:prSet/>
      <dgm:spPr/>
      <dgm:t>
        <a:bodyPr/>
        <a:lstStyle/>
        <a:p>
          <a:endParaRPr lang="ru-RU"/>
        </a:p>
      </dgm:t>
    </dgm:pt>
    <dgm:pt modelId="{75BD25B2-6A3B-4726-ACC2-4779A95B52D6}">
      <dgm:prSet phldrT="[Текст]" custT="1"/>
      <dgm:spPr/>
      <dgm:t>
        <a:bodyPr/>
        <a:lstStyle/>
        <a:p>
          <a:r>
            <a:rPr lang="ru-RU" sz="1400" dirty="0"/>
            <a:t>Мероприятия</a:t>
          </a:r>
          <a:endParaRPr lang="ru-RU" sz="1300" dirty="0"/>
        </a:p>
      </dgm:t>
    </dgm:pt>
    <dgm:pt modelId="{CFA5AD80-63FF-480F-8304-6110A039B15E}" type="sibTrans" cxnId="{1B034B8C-B634-4EC3-A716-30FCAFD1097C}">
      <dgm:prSet/>
      <dgm:spPr/>
      <dgm:t>
        <a:bodyPr/>
        <a:lstStyle/>
        <a:p>
          <a:endParaRPr lang="ru-RU"/>
        </a:p>
      </dgm:t>
    </dgm:pt>
    <dgm:pt modelId="{4785669C-CEBF-422A-8A7C-87A4274C3215}" type="parTrans" cxnId="{1B034B8C-B634-4EC3-A716-30FCAFD1097C}">
      <dgm:prSet/>
      <dgm:spPr/>
      <dgm:t>
        <a:bodyPr/>
        <a:lstStyle/>
        <a:p>
          <a:endParaRPr lang="ru-RU"/>
        </a:p>
      </dgm:t>
    </dgm:pt>
    <dgm:pt modelId="{38CD9B0A-FB11-4585-938C-EA5A61EE520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Размещение наружной рекламы на билбордах </a:t>
          </a:r>
          <a:endParaRPr lang="ru-RU" dirty="0"/>
        </a:p>
      </dgm:t>
    </dgm:pt>
    <dgm:pt modelId="{82AA93C2-6C77-4F74-AE92-D70311D3992A}" type="parTrans" cxnId="{115F37F2-A909-4D52-877B-E20747BD55C7}">
      <dgm:prSet/>
      <dgm:spPr/>
      <dgm:t>
        <a:bodyPr/>
        <a:lstStyle/>
        <a:p>
          <a:endParaRPr lang="ru-RU"/>
        </a:p>
      </dgm:t>
    </dgm:pt>
    <dgm:pt modelId="{5049A9CD-53E7-477D-BD61-8E518191BDE6}" type="sibTrans" cxnId="{115F37F2-A909-4D52-877B-E20747BD55C7}">
      <dgm:prSet/>
      <dgm:spPr/>
      <dgm:t>
        <a:bodyPr/>
        <a:lstStyle/>
        <a:p>
          <a:endParaRPr lang="ru-RU"/>
        </a:p>
      </dgm:t>
    </dgm:pt>
    <dgm:pt modelId="{E59D0DFF-D3AE-492E-A5BA-FB7DC5B93920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Трансляция рекламных </a:t>
          </a:r>
          <a:r>
            <a:rPr lang="en-US" dirty="0">
              <a:solidFill>
                <a:schemeClr val="tx1"/>
              </a:solidFill>
            </a:rPr>
            <a:t>flash</a:t>
          </a:r>
          <a:r>
            <a:rPr lang="ru-RU" dirty="0">
              <a:solidFill>
                <a:schemeClr val="tx1"/>
              </a:solidFill>
            </a:rPr>
            <a:t>-роликов на информационных </a:t>
          </a:r>
          <a:r>
            <a:rPr lang="ru-RU" dirty="0" err="1">
              <a:solidFill>
                <a:schemeClr val="tx1"/>
              </a:solidFill>
            </a:rPr>
            <a:t>видеопанелях</a:t>
          </a:r>
          <a:r>
            <a:rPr lang="ru-RU" dirty="0">
              <a:solidFill>
                <a:schemeClr val="tx1"/>
              </a:solidFill>
            </a:rPr>
            <a:t> общественного транспорта и на радиостанциях</a:t>
          </a:r>
          <a:endParaRPr lang="ru-RU" dirty="0"/>
        </a:p>
      </dgm:t>
    </dgm:pt>
    <dgm:pt modelId="{CA4F50E7-DD6F-4CD1-867E-CB7A455A405B}" type="parTrans" cxnId="{2E3ECBA0-154B-44AE-A53B-0CC07BAE1ED9}">
      <dgm:prSet/>
      <dgm:spPr/>
      <dgm:t>
        <a:bodyPr/>
        <a:lstStyle/>
        <a:p>
          <a:endParaRPr lang="ru-RU"/>
        </a:p>
      </dgm:t>
    </dgm:pt>
    <dgm:pt modelId="{61E1CA7D-1CDD-4629-A2E7-541ACE61FF68}" type="sibTrans" cxnId="{2E3ECBA0-154B-44AE-A53B-0CC07BAE1ED9}">
      <dgm:prSet/>
      <dgm:spPr/>
      <dgm:t>
        <a:bodyPr/>
        <a:lstStyle/>
        <a:p>
          <a:endParaRPr lang="ru-RU"/>
        </a:p>
      </dgm:t>
    </dgm:pt>
    <dgm:pt modelId="{E03F98B7-A2F9-4BAD-9CF8-B0E7C81ABB42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Проведение в режиме онлайн-трансляции Дня открытых дверей</a:t>
          </a:r>
          <a:endParaRPr lang="ru-RU" dirty="0"/>
        </a:p>
      </dgm:t>
    </dgm:pt>
    <dgm:pt modelId="{93165CA8-E091-4FDD-931C-094A23335ADC}" type="parTrans" cxnId="{EE450071-DC27-4F1A-8C3A-117119C9947D}">
      <dgm:prSet/>
      <dgm:spPr/>
      <dgm:t>
        <a:bodyPr/>
        <a:lstStyle/>
        <a:p>
          <a:endParaRPr lang="ru-RU"/>
        </a:p>
      </dgm:t>
    </dgm:pt>
    <dgm:pt modelId="{65C33683-30B8-45F6-BE73-DF0366FF9E38}" type="sibTrans" cxnId="{EE450071-DC27-4F1A-8C3A-117119C9947D}">
      <dgm:prSet/>
      <dgm:spPr/>
      <dgm:t>
        <a:bodyPr/>
        <a:lstStyle/>
        <a:p>
          <a:endParaRPr lang="ru-RU"/>
        </a:p>
      </dgm:t>
    </dgm:pt>
    <dgm:pt modelId="{0B7CAE3A-BB03-48AD-A034-DE9B0AAB5D3A}">
      <dgm:prSet/>
      <dgm:spPr/>
      <dgm:t>
        <a:bodyPr/>
        <a:lstStyle/>
        <a:p>
          <a:r>
            <a:rPr lang="ru-RU" dirty="0"/>
            <a:t>Участие в выставках </a:t>
          </a:r>
        </a:p>
      </dgm:t>
    </dgm:pt>
    <dgm:pt modelId="{592B0564-1AB1-404A-A388-5533767BAC2D}" type="parTrans" cxnId="{D8750314-FF96-4080-A866-029CAC776D45}">
      <dgm:prSet/>
      <dgm:spPr/>
      <dgm:t>
        <a:bodyPr/>
        <a:lstStyle/>
        <a:p>
          <a:endParaRPr lang="ru-RU"/>
        </a:p>
      </dgm:t>
    </dgm:pt>
    <dgm:pt modelId="{6992CFE3-D261-401A-BF07-E7E890B8F7FC}" type="sibTrans" cxnId="{D8750314-FF96-4080-A866-029CAC776D45}">
      <dgm:prSet/>
      <dgm:spPr/>
      <dgm:t>
        <a:bodyPr/>
        <a:lstStyle/>
        <a:p>
          <a:endParaRPr lang="ru-RU"/>
        </a:p>
      </dgm:t>
    </dgm:pt>
    <dgm:pt modelId="{4A94EC87-F290-4151-98FB-E601DFDD5DD1}" type="pres">
      <dgm:prSet presAssocID="{FAE719D1-BC98-48E4-ADB9-0DE8C46F0FD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C2C1D0-41B8-4343-880B-F363656A4D0C}" type="pres">
      <dgm:prSet presAssocID="{75BD25B2-6A3B-4726-ACC2-4779A95B52D6}" presName="thickLine" presStyleLbl="alignNode1" presStyleIdx="0" presStyleCnt="1"/>
      <dgm:spPr/>
    </dgm:pt>
    <dgm:pt modelId="{4A7F38B6-5403-4B8E-8024-D9A451E198EB}" type="pres">
      <dgm:prSet presAssocID="{75BD25B2-6A3B-4726-ACC2-4779A95B52D6}" presName="horz1" presStyleCnt="0"/>
      <dgm:spPr/>
    </dgm:pt>
    <dgm:pt modelId="{3AAFF205-7937-460F-A86C-70F6C472E10F}" type="pres">
      <dgm:prSet presAssocID="{75BD25B2-6A3B-4726-ACC2-4779A95B52D6}" presName="tx1" presStyleLbl="revTx" presStyleIdx="0" presStyleCnt="8" custScaleX="79661" custScaleY="100098"/>
      <dgm:spPr/>
      <dgm:t>
        <a:bodyPr/>
        <a:lstStyle/>
        <a:p>
          <a:endParaRPr lang="ru-RU"/>
        </a:p>
      </dgm:t>
    </dgm:pt>
    <dgm:pt modelId="{48E39808-EF2B-42FD-AB5B-5F85324D4B9F}" type="pres">
      <dgm:prSet presAssocID="{75BD25B2-6A3B-4726-ACC2-4779A95B52D6}" presName="vert1" presStyleCnt="0"/>
      <dgm:spPr/>
    </dgm:pt>
    <dgm:pt modelId="{0EDC1C0D-B4B4-4D23-B4C0-780B32583BA0}" type="pres">
      <dgm:prSet presAssocID="{8D132477-9F1F-4E6E-BCBE-8C7F999159F5}" presName="vertSpace2a" presStyleCnt="0"/>
      <dgm:spPr/>
    </dgm:pt>
    <dgm:pt modelId="{9FA17316-EE06-40E3-996C-18BF0262C3FA}" type="pres">
      <dgm:prSet presAssocID="{8D132477-9F1F-4E6E-BCBE-8C7F999159F5}" presName="horz2" presStyleCnt="0"/>
      <dgm:spPr/>
    </dgm:pt>
    <dgm:pt modelId="{B580B321-A0BE-4EC7-9F99-67BDCEC53508}" type="pres">
      <dgm:prSet presAssocID="{8D132477-9F1F-4E6E-BCBE-8C7F999159F5}" presName="horzSpace2" presStyleCnt="0"/>
      <dgm:spPr/>
    </dgm:pt>
    <dgm:pt modelId="{CDFB86A7-1905-423B-8286-A62E0B04C4E4}" type="pres">
      <dgm:prSet presAssocID="{8D132477-9F1F-4E6E-BCBE-8C7F999159F5}" presName="tx2" presStyleLbl="revTx" presStyleIdx="1" presStyleCnt="8"/>
      <dgm:spPr/>
      <dgm:t>
        <a:bodyPr/>
        <a:lstStyle/>
        <a:p>
          <a:endParaRPr lang="ru-RU"/>
        </a:p>
      </dgm:t>
    </dgm:pt>
    <dgm:pt modelId="{4746E33F-9A6E-405A-89D7-A765893CD4AA}" type="pres">
      <dgm:prSet presAssocID="{8D132477-9F1F-4E6E-BCBE-8C7F999159F5}" presName="vert2" presStyleCnt="0"/>
      <dgm:spPr/>
    </dgm:pt>
    <dgm:pt modelId="{79F1FBCB-3D72-4CB3-B41E-5568647DE96D}" type="pres">
      <dgm:prSet presAssocID="{8D132477-9F1F-4E6E-BCBE-8C7F999159F5}" presName="thinLine2b" presStyleLbl="callout" presStyleIdx="0" presStyleCnt="7"/>
      <dgm:spPr/>
    </dgm:pt>
    <dgm:pt modelId="{E42BC54F-5E58-43A7-ADA9-8D56F2005DBF}" type="pres">
      <dgm:prSet presAssocID="{8D132477-9F1F-4E6E-BCBE-8C7F999159F5}" presName="vertSpace2b" presStyleCnt="0"/>
      <dgm:spPr/>
    </dgm:pt>
    <dgm:pt modelId="{C02CEC9B-C482-4B22-ABBF-2D35A0265437}" type="pres">
      <dgm:prSet presAssocID="{14BC04E1-4F09-4FB4-ADDC-4BB565662D13}" presName="horz2" presStyleCnt="0"/>
      <dgm:spPr/>
    </dgm:pt>
    <dgm:pt modelId="{F5965E81-A96E-48CB-8270-2649C958F062}" type="pres">
      <dgm:prSet presAssocID="{14BC04E1-4F09-4FB4-ADDC-4BB565662D13}" presName="horzSpace2" presStyleCnt="0"/>
      <dgm:spPr/>
    </dgm:pt>
    <dgm:pt modelId="{85A69E6B-9F04-4E4B-B9E0-C5B1070E05D8}" type="pres">
      <dgm:prSet presAssocID="{14BC04E1-4F09-4FB4-ADDC-4BB565662D13}" presName="tx2" presStyleLbl="revTx" presStyleIdx="2" presStyleCnt="8"/>
      <dgm:spPr/>
      <dgm:t>
        <a:bodyPr/>
        <a:lstStyle/>
        <a:p>
          <a:endParaRPr lang="ru-RU"/>
        </a:p>
      </dgm:t>
    </dgm:pt>
    <dgm:pt modelId="{51552905-B942-4441-9687-0A9D917C6A80}" type="pres">
      <dgm:prSet presAssocID="{14BC04E1-4F09-4FB4-ADDC-4BB565662D13}" presName="vert2" presStyleCnt="0"/>
      <dgm:spPr/>
    </dgm:pt>
    <dgm:pt modelId="{032E7CF4-C431-4650-8159-D700C2AB5C5D}" type="pres">
      <dgm:prSet presAssocID="{14BC04E1-4F09-4FB4-ADDC-4BB565662D13}" presName="thinLine2b" presStyleLbl="callout" presStyleIdx="1" presStyleCnt="7"/>
      <dgm:spPr/>
    </dgm:pt>
    <dgm:pt modelId="{34D18F12-DF23-45DD-9C5A-B51843B1A12F}" type="pres">
      <dgm:prSet presAssocID="{14BC04E1-4F09-4FB4-ADDC-4BB565662D13}" presName="vertSpace2b" presStyleCnt="0"/>
      <dgm:spPr/>
    </dgm:pt>
    <dgm:pt modelId="{7D982791-DF38-426C-AA96-E7A6730E3CE1}" type="pres">
      <dgm:prSet presAssocID="{8C3B06C6-00A4-4CB0-B768-CB4BAAB7BE3F}" presName="horz2" presStyleCnt="0"/>
      <dgm:spPr/>
    </dgm:pt>
    <dgm:pt modelId="{0B3DE170-0612-4D8E-8D49-582151B4E5DC}" type="pres">
      <dgm:prSet presAssocID="{8C3B06C6-00A4-4CB0-B768-CB4BAAB7BE3F}" presName="horzSpace2" presStyleCnt="0"/>
      <dgm:spPr/>
    </dgm:pt>
    <dgm:pt modelId="{CAE8251D-DEC8-45D3-928A-5D8B1367A872}" type="pres">
      <dgm:prSet presAssocID="{8C3B06C6-00A4-4CB0-B768-CB4BAAB7BE3F}" presName="tx2" presStyleLbl="revTx" presStyleIdx="3" presStyleCnt="8"/>
      <dgm:spPr/>
      <dgm:t>
        <a:bodyPr/>
        <a:lstStyle/>
        <a:p>
          <a:endParaRPr lang="ru-RU"/>
        </a:p>
      </dgm:t>
    </dgm:pt>
    <dgm:pt modelId="{83590F2F-23C5-4BBC-8F12-119CCCA39517}" type="pres">
      <dgm:prSet presAssocID="{8C3B06C6-00A4-4CB0-B768-CB4BAAB7BE3F}" presName="vert2" presStyleCnt="0"/>
      <dgm:spPr/>
    </dgm:pt>
    <dgm:pt modelId="{39927672-A73B-4DA1-8A09-1FD9DB86839F}" type="pres">
      <dgm:prSet presAssocID="{8C3B06C6-00A4-4CB0-B768-CB4BAAB7BE3F}" presName="thinLine2b" presStyleLbl="callout" presStyleIdx="2" presStyleCnt="7"/>
      <dgm:spPr/>
    </dgm:pt>
    <dgm:pt modelId="{AC78ABA1-CAC2-45C9-B42A-FEA5DE62D332}" type="pres">
      <dgm:prSet presAssocID="{8C3B06C6-00A4-4CB0-B768-CB4BAAB7BE3F}" presName="vertSpace2b" presStyleCnt="0"/>
      <dgm:spPr/>
    </dgm:pt>
    <dgm:pt modelId="{875CC39E-58DC-47D9-9766-FE02CEC44FBB}" type="pres">
      <dgm:prSet presAssocID="{38CD9B0A-FB11-4585-938C-EA5A61EE5203}" presName="horz2" presStyleCnt="0"/>
      <dgm:spPr/>
    </dgm:pt>
    <dgm:pt modelId="{BF53EE32-F3B0-426D-85E9-D34489DAA826}" type="pres">
      <dgm:prSet presAssocID="{38CD9B0A-FB11-4585-938C-EA5A61EE5203}" presName="horzSpace2" presStyleCnt="0"/>
      <dgm:spPr/>
    </dgm:pt>
    <dgm:pt modelId="{4F32D093-6F3E-43DB-8259-FF7B2D2F90B0}" type="pres">
      <dgm:prSet presAssocID="{38CD9B0A-FB11-4585-938C-EA5A61EE5203}" presName="tx2" presStyleLbl="revTx" presStyleIdx="4" presStyleCnt="8"/>
      <dgm:spPr/>
      <dgm:t>
        <a:bodyPr/>
        <a:lstStyle/>
        <a:p>
          <a:endParaRPr lang="ru-RU"/>
        </a:p>
      </dgm:t>
    </dgm:pt>
    <dgm:pt modelId="{E9C06EBC-26A4-4315-A932-558E6A760327}" type="pres">
      <dgm:prSet presAssocID="{38CD9B0A-FB11-4585-938C-EA5A61EE5203}" presName="vert2" presStyleCnt="0"/>
      <dgm:spPr/>
    </dgm:pt>
    <dgm:pt modelId="{E8C4A0EA-E576-4A3A-BF64-EB3253F50624}" type="pres">
      <dgm:prSet presAssocID="{38CD9B0A-FB11-4585-938C-EA5A61EE5203}" presName="thinLine2b" presStyleLbl="callout" presStyleIdx="3" presStyleCnt="7"/>
      <dgm:spPr/>
    </dgm:pt>
    <dgm:pt modelId="{8EB273E3-4E99-476F-A13A-D8F46B439521}" type="pres">
      <dgm:prSet presAssocID="{38CD9B0A-FB11-4585-938C-EA5A61EE5203}" presName="vertSpace2b" presStyleCnt="0"/>
      <dgm:spPr/>
    </dgm:pt>
    <dgm:pt modelId="{55E3127D-7C2D-4E16-86F4-2E896D608E37}" type="pres">
      <dgm:prSet presAssocID="{E59D0DFF-D3AE-492E-A5BA-FB7DC5B93920}" presName="horz2" presStyleCnt="0"/>
      <dgm:spPr/>
    </dgm:pt>
    <dgm:pt modelId="{68B571C6-F177-430E-8EAC-9741BE49DB4C}" type="pres">
      <dgm:prSet presAssocID="{E59D0DFF-D3AE-492E-A5BA-FB7DC5B93920}" presName="horzSpace2" presStyleCnt="0"/>
      <dgm:spPr/>
    </dgm:pt>
    <dgm:pt modelId="{CBE51696-E417-4052-8852-25CEBA68AE2A}" type="pres">
      <dgm:prSet presAssocID="{E59D0DFF-D3AE-492E-A5BA-FB7DC5B93920}" presName="tx2" presStyleLbl="revTx" presStyleIdx="5" presStyleCnt="8"/>
      <dgm:spPr/>
      <dgm:t>
        <a:bodyPr/>
        <a:lstStyle/>
        <a:p>
          <a:endParaRPr lang="ru-RU"/>
        </a:p>
      </dgm:t>
    </dgm:pt>
    <dgm:pt modelId="{ECB0FA25-4076-453A-A518-7952DFF15AD5}" type="pres">
      <dgm:prSet presAssocID="{E59D0DFF-D3AE-492E-A5BA-FB7DC5B93920}" presName="vert2" presStyleCnt="0"/>
      <dgm:spPr/>
    </dgm:pt>
    <dgm:pt modelId="{858D62C8-A9CF-4C87-BE41-4E9583542F4E}" type="pres">
      <dgm:prSet presAssocID="{E59D0DFF-D3AE-492E-A5BA-FB7DC5B93920}" presName="thinLine2b" presStyleLbl="callout" presStyleIdx="4" presStyleCnt="7"/>
      <dgm:spPr/>
    </dgm:pt>
    <dgm:pt modelId="{C8F7D955-6F7D-4D70-BC2A-4614C02643BC}" type="pres">
      <dgm:prSet presAssocID="{E59D0DFF-D3AE-492E-A5BA-FB7DC5B93920}" presName="vertSpace2b" presStyleCnt="0"/>
      <dgm:spPr/>
    </dgm:pt>
    <dgm:pt modelId="{A5B6A6A2-7326-41BB-9942-C2185BC86954}" type="pres">
      <dgm:prSet presAssocID="{E03F98B7-A2F9-4BAD-9CF8-B0E7C81ABB42}" presName="horz2" presStyleCnt="0"/>
      <dgm:spPr/>
    </dgm:pt>
    <dgm:pt modelId="{9B6EBE57-5695-427D-BBDA-1BEA7D06A0C0}" type="pres">
      <dgm:prSet presAssocID="{E03F98B7-A2F9-4BAD-9CF8-B0E7C81ABB42}" presName="horzSpace2" presStyleCnt="0"/>
      <dgm:spPr/>
    </dgm:pt>
    <dgm:pt modelId="{2254C821-84DC-44E6-8463-280C51C1F8B2}" type="pres">
      <dgm:prSet presAssocID="{E03F98B7-A2F9-4BAD-9CF8-B0E7C81ABB42}" presName="tx2" presStyleLbl="revTx" presStyleIdx="6" presStyleCnt="8"/>
      <dgm:spPr/>
      <dgm:t>
        <a:bodyPr/>
        <a:lstStyle/>
        <a:p>
          <a:endParaRPr lang="ru-RU"/>
        </a:p>
      </dgm:t>
    </dgm:pt>
    <dgm:pt modelId="{FE72F28A-26D7-403B-9BD5-C1D18FB3D91D}" type="pres">
      <dgm:prSet presAssocID="{E03F98B7-A2F9-4BAD-9CF8-B0E7C81ABB42}" presName="vert2" presStyleCnt="0"/>
      <dgm:spPr/>
    </dgm:pt>
    <dgm:pt modelId="{9E3A68FC-6294-49C9-9872-5C7E355265E7}" type="pres">
      <dgm:prSet presAssocID="{E03F98B7-A2F9-4BAD-9CF8-B0E7C81ABB42}" presName="thinLine2b" presStyleLbl="callout" presStyleIdx="5" presStyleCnt="7"/>
      <dgm:spPr/>
    </dgm:pt>
    <dgm:pt modelId="{30F35CA3-682A-4F7D-A8BB-4D244325A5D7}" type="pres">
      <dgm:prSet presAssocID="{E03F98B7-A2F9-4BAD-9CF8-B0E7C81ABB42}" presName="vertSpace2b" presStyleCnt="0"/>
      <dgm:spPr/>
    </dgm:pt>
    <dgm:pt modelId="{E55CDFC7-72BA-4C25-B659-82514BF6A71D}" type="pres">
      <dgm:prSet presAssocID="{0B7CAE3A-BB03-48AD-A034-DE9B0AAB5D3A}" presName="horz2" presStyleCnt="0"/>
      <dgm:spPr/>
    </dgm:pt>
    <dgm:pt modelId="{9ACAE6A5-EC3C-426E-88C2-BBC05CB3D85A}" type="pres">
      <dgm:prSet presAssocID="{0B7CAE3A-BB03-48AD-A034-DE9B0AAB5D3A}" presName="horzSpace2" presStyleCnt="0"/>
      <dgm:spPr/>
    </dgm:pt>
    <dgm:pt modelId="{A23A98B7-8EF4-4F96-84BB-813C75AD07F4}" type="pres">
      <dgm:prSet presAssocID="{0B7CAE3A-BB03-48AD-A034-DE9B0AAB5D3A}" presName="tx2" presStyleLbl="revTx" presStyleIdx="7" presStyleCnt="8"/>
      <dgm:spPr/>
      <dgm:t>
        <a:bodyPr/>
        <a:lstStyle/>
        <a:p>
          <a:endParaRPr lang="ru-RU"/>
        </a:p>
      </dgm:t>
    </dgm:pt>
    <dgm:pt modelId="{D0CE1286-0104-454C-B655-3B89411B00AC}" type="pres">
      <dgm:prSet presAssocID="{0B7CAE3A-BB03-48AD-A034-DE9B0AAB5D3A}" presName="vert2" presStyleCnt="0"/>
      <dgm:spPr/>
    </dgm:pt>
    <dgm:pt modelId="{0BC2513A-D1FD-4B50-A496-0B8FA87F55AF}" type="pres">
      <dgm:prSet presAssocID="{0B7CAE3A-BB03-48AD-A034-DE9B0AAB5D3A}" presName="thinLine2b" presStyleLbl="callout" presStyleIdx="6" presStyleCnt="7"/>
      <dgm:spPr/>
    </dgm:pt>
    <dgm:pt modelId="{D9B53182-B63C-44F6-8914-BE8D4921FA51}" type="pres">
      <dgm:prSet presAssocID="{0B7CAE3A-BB03-48AD-A034-DE9B0AAB5D3A}" presName="vertSpace2b" presStyleCnt="0"/>
      <dgm:spPr/>
    </dgm:pt>
  </dgm:ptLst>
  <dgm:cxnLst>
    <dgm:cxn modelId="{2E3ECBA0-154B-44AE-A53B-0CC07BAE1ED9}" srcId="{75BD25B2-6A3B-4726-ACC2-4779A95B52D6}" destId="{E59D0DFF-D3AE-492E-A5BA-FB7DC5B93920}" srcOrd="4" destOrd="0" parTransId="{CA4F50E7-DD6F-4CD1-867E-CB7A455A405B}" sibTransId="{61E1CA7D-1CDD-4629-A2E7-541ACE61FF68}"/>
    <dgm:cxn modelId="{0E4CC862-9107-4AA6-93BF-423D905E6E48}" type="presOf" srcId="{75BD25B2-6A3B-4726-ACC2-4779A95B52D6}" destId="{3AAFF205-7937-460F-A86C-70F6C472E10F}" srcOrd="0" destOrd="0" presId="urn:microsoft.com/office/officeart/2008/layout/LinedList"/>
    <dgm:cxn modelId="{AAAE2F4B-2F03-44FF-A9B9-26F059F7AAAE}" type="presOf" srcId="{0B7CAE3A-BB03-48AD-A034-DE9B0AAB5D3A}" destId="{A23A98B7-8EF4-4F96-84BB-813C75AD07F4}" srcOrd="0" destOrd="0" presId="urn:microsoft.com/office/officeart/2008/layout/LinedList"/>
    <dgm:cxn modelId="{633952D0-05C9-4155-B0A2-561855DEB79D}" type="presOf" srcId="{E59D0DFF-D3AE-492E-A5BA-FB7DC5B93920}" destId="{CBE51696-E417-4052-8852-25CEBA68AE2A}" srcOrd="0" destOrd="0" presId="urn:microsoft.com/office/officeart/2008/layout/LinedList"/>
    <dgm:cxn modelId="{4CA93400-9A40-4C72-90D5-C112A6FFEE9B}" type="presOf" srcId="{FAE719D1-BC98-48E4-ADB9-0DE8C46F0FDF}" destId="{4A94EC87-F290-4151-98FB-E601DFDD5DD1}" srcOrd="0" destOrd="0" presId="urn:microsoft.com/office/officeart/2008/layout/LinedList"/>
    <dgm:cxn modelId="{D8750314-FF96-4080-A866-029CAC776D45}" srcId="{75BD25B2-6A3B-4726-ACC2-4779A95B52D6}" destId="{0B7CAE3A-BB03-48AD-A034-DE9B0AAB5D3A}" srcOrd="6" destOrd="0" parTransId="{592B0564-1AB1-404A-A388-5533767BAC2D}" sibTransId="{6992CFE3-D261-401A-BF07-E7E890B8F7FC}"/>
    <dgm:cxn modelId="{115F37F2-A909-4D52-877B-E20747BD55C7}" srcId="{75BD25B2-6A3B-4726-ACC2-4779A95B52D6}" destId="{38CD9B0A-FB11-4585-938C-EA5A61EE5203}" srcOrd="3" destOrd="0" parTransId="{82AA93C2-6C77-4F74-AE92-D70311D3992A}" sibTransId="{5049A9CD-53E7-477D-BD61-8E518191BDE6}"/>
    <dgm:cxn modelId="{CDAF77C7-FA16-4141-A28C-D8F2C2AD5E5E}" type="presOf" srcId="{8D132477-9F1F-4E6E-BCBE-8C7F999159F5}" destId="{CDFB86A7-1905-423B-8286-A62E0B04C4E4}" srcOrd="0" destOrd="0" presId="urn:microsoft.com/office/officeart/2008/layout/LinedList"/>
    <dgm:cxn modelId="{4867D169-D980-40E9-84AC-3180516820EB}" srcId="{75BD25B2-6A3B-4726-ACC2-4779A95B52D6}" destId="{8C3B06C6-00A4-4CB0-B768-CB4BAAB7BE3F}" srcOrd="2" destOrd="0" parTransId="{9EC519D4-77BD-4658-AD90-0A7BF40390BA}" sibTransId="{5E08122B-00B0-415E-BA60-5CF8E124364B}"/>
    <dgm:cxn modelId="{EE450071-DC27-4F1A-8C3A-117119C9947D}" srcId="{75BD25B2-6A3B-4726-ACC2-4779A95B52D6}" destId="{E03F98B7-A2F9-4BAD-9CF8-B0E7C81ABB42}" srcOrd="5" destOrd="0" parTransId="{93165CA8-E091-4FDD-931C-094A23335ADC}" sibTransId="{65C33683-30B8-45F6-BE73-DF0366FF9E38}"/>
    <dgm:cxn modelId="{935E846A-4CBC-4582-81E8-2482A8384449}" type="presOf" srcId="{38CD9B0A-FB11-4585-938C-EA5A61EE5203}" destId="{4F32D093-6F3E-43DB-8259-FF7B2D2F90B0}" srcOrd="0" destOrd="0" presId="urn:microsoft.com/office/officeart/2008/layout/LinedList"/>
    <dgm:cxn modelId="{E0A06E89-761F-49FE-8A75-F9B963DDF5EA}" srcId="{75BD25B2-6A3B-4726-ACC2-4779A95B52D6}" destId="{8D132477-9F1F-4E6E-BCBE-8C7F999159F5}" srcOrd="0" destOrd="0" parTransId="{9B8EF1B9-FC52-4515-BFD9-69EC5BF1C970}" sibTransId="{5D0AB9AA-D0BC-44A2-8227-E2B7F31087D9}"/>
    <dgm:cxn modelId="{1B034B8C-B634-4EC3-A716-30FCAFD1097C}" srcId="{FAE719D1-BC98-48E4-ADB9-0DE8C46F0FDF}" destId="{75BD25B2-6A3B-4726-ACC2-4779A95B52D6}" srcOrd="0" destOrd="0" parTransId="{4785669C-CEBF-422A-8A7C-87A4274C3215}" sibTransId="{CFA5AD80-63FF-480F-8304-6110A039B15E}"/>
    <dgm:cxn modelId="{CF1CB5E8-C7EA-4B03-8569-CFF36EEB7E9B}" type="presOf" srcId="{14BC04E1-4F09-4FB4-ADDC-4BB565662D13}" destId="{85A69E6B-9F04-4E4B-B9E0-C5B1070E05D8}" srcOrd="0" destOrd="0" presId="urn:microsoft.com/office/officeart/2008/layout/LinedList"/>
    <dgm:cxn modelId="{D15B53A0-3261-4DDE-A50C-CEC36069FD50}" srcId="{75BD25B2-6A3B-4726-ACC2-4779A95B52D6}" destId="{14BC04E1-4F09-4FB4-ADDC-4BB565662D13}" srcOrd="1" destOrd="0" parTransId="{6978A482-DA0D-4B2A-92D0-CE25A040B3B9}" sibTransId="{956D60D9-646B-4A24-A99D-3D06EC18A987}"/>
    <dgm:cxn modelId="{53069DBD-86FD-4EFA-8F7C-4FE561C9685C}" type="presOf" srcId="{8C3B06C6-00A4-4CB0-B768-CB4BAAB7BE3F}" destId="{CAE8251D-DEC8-45D3-928A-5D8B1367A872}" srcOrd="0" destOrd="0" presId="urn:microsoft.com/office/officeart/2008/layout/LinedList"/>
    <dgm:cxn modelId="{2899BEA7-5F00-42C7-8065-CA422803291A}" type="presOf" srcId="{E03F98B7-A2F9-4BAD-9CF8-B0E7C81ABB42}" destId="{2254C821-84DC-44E6-8463-280C51C1F8B2}" srcOrd="0" destOrd="0" presId="urn:microsoft.com/office/officeart/2008/layout/LinedList"/>
    <dgm:cxn modelId="{49D084A6-0B50-438A-8652-BF1ADFE3C52E}" type="presParOf" srcId="{4A94EC87-F290-4151-98FB-E601DFDD5DD1}" destId="{09C2C1D0-41B8-4343-880B-F363656A4D0C}" srcOrd="0" destOrd="0" presId="urn:microsoft.com/office/officeart/2008/layout/LinedList"/>
    <dgm:cxn modelId="{6F0EF627-406D-42F1-8857-411029EC1EDA}" type="presParOf" srcId="{4A94EC87-F290-4151-98FB-E601DFDD5DD1}" destId="{4A7F38B6-5403-4B8E-8024-D9A451E198EB}" srcOrd="1" destOrd="0" presId="urn:microsoft.com/office/officeart/2008/layout/LinedList"/>
    <dgm:cxn modelId="{417CDBEE-8892-4104-8BA1-9FFA4D44A871}" type="presParOf" srcId="{4A7F38B6-5403-4B8E-8024-D9A451E198EB}" destId="{3AAFF205-7937-460F-A86C-70F6C472E10F}" srcOrd="0" destOrd="0" presId="urn:microsoft.com/office/officeart/2008/layout/LinedList"/>
    <dgm:cxn modelId="{EA9A783C-1876-40AC-82F3-E9C9637F2A4B}" type="presParOf" srcId="{4A7F38B6-5403-4B8E-8024-D9A451E198EB}" destId="{48E39808-EF2B-42FD-AB5B-5F85324D4B9F}" srcOrd="1" destOrd="0" presId="urn:microsoft.com/office/officeart/2008/layout/LinedList"/>
    <dgm:cxn modelId="{87A0B0CA-29CE-40B6-8F1F-AFC8D0F7394B}" type="presParOf" srcId="{48E39808-EF2B-42FD-AB5B-5F85324D4B9F}" destId="{0EDC1C0D-B4B4-4D23-B4C0-780B32583BA0}" srcOrd="0" destOrd="0" presId="urn:microsoft.com/office/officeart/2008/layout/LinedList"/>
    <dgm:cxn modelId="{C9EE20DE-CB10-49F5-AAF6-43A1F753DFC5}" type="presParOf" srcId="{48E39808-EF2B-42FD-AB5B-5F85324D4B9F}" destId="{9FA17316-EE06-40E3-996C-18BF0262C3FA}" srcOrd="1" destOrd="0" presId="urn:microsoft.com/office/officeart/2008/layout/LinedList"/>
    <dgm:cxn modelId="{ACB189E3-4FB8-45C2-9F29-46EBBDE277EE}" type="presParOf" srcId="{9FA17316-EE06-40E3-996C-18BF0262C3FA}" destId="{B580B321-A0BE-4EC7-9F99-67BDCEC53508}" srcOrd="0" destOrd="0" presId="urn:microsoft.com/office/officeart/2008/layout/LinedList"/>
    <dgm:cxn modelId="{D69E8E4F-7655-486A-9478-A4FD528AFC78}" type="presParOf" srcId="{9FA17316-EE06-40E3-996C-18BF0262C3FA}" destId="{CDFB86A7-1905-423B-8286-A62E0B04C4E4}" srcOrd="1" destOrd="0" presId="urn:microsoft.com/office/officeart/2008/layout/LinedList"/>
    <dgm:cxn modelId="{23116BCB-4007-4957-AF4D-10F88729CF5C}" type="presParOf" srcId="{9FA17316-EE06-40E3-996C-18BF0262C3FA}" destId="{4746E33F-9A6E-405A-89D7-A765893CD4AA}" srcOrd="2" destOrd="0" presId="urn:microsoft.com/office/officeart/2008/layout/LinedList"/>
    <dgm:cxn modelId="{F9902CA8-6AD3-4346-A970-5A40743F158B}" type="presParOf" srcId="{48E39808-EF2B-42FD-AB5B-5F85324D4B9F}" destId="{79F1FBCB-3D72-4CB3-B41E-5568647DE96D}" srcOrd="2" destOrd="0" presId="urn:microsoft.com/office/officeart/2008/layout/LinedList"/>
    <dgm:cxn modelId="{75C553C5-EF3B-4BA1-8396-B27BD0ACD216}" type="presParOf" srcId="{48E39808-EF2B-42FD-AB5B-5F85324D4B9F}" destId="{E42BC54F-5E58-43A7-ADA9-8D56F2005DBF}" srcOrd="3" destOrd="0" presId="urn:microsoft.com/office/officeart/2008/layout/LinedList"/>
    <dgm:cxn modelId="{4CBAD0AD-EF59-4E30-94C4-B59398C7A331}" type="presParOf" srcId="{48E39808-EF2B-42FD-AB5B-5F85324D4B9F}" destId="{C02CEC9B-C482-4B22-ABBF-2D35A0265437}" srcOrd="4" destOrd="0" presId="urn:microsoft.com/office/officeart/2008/layout/LinedList"/>
    <dgm:cxn modelId="{B93F2102-1912-47D0-A99D-7D5852AE6165}" type="presParOf" srcId="{C02CEC9B-C482-4B22-ABBF-2D35A0265437}" destId="{F5965E81-A96E-48CB-8270-2649C958F062}" srcOrd="0" destOrd="0" presId="urn:microsoft.com/office/officeart/2008/layout/LinedList"/>
    <dgm:cxn modelId="{4C27941C-6C55-4B18-A8F8-5BAC6BEDB007}" type="presParOf" srcId="{C02CEC9B-C482-4B22-ABBF-2D35A0265437}" destId="{85A69E6B-9F04-4E4B-B9E0-C5B1070E05D8}" srcOrd="1" destOrd="0" presId="urn:microsoft.com/office/officeart/2008/layout/LinedList"/>
    <dgm:cxn modelId="{47140D26-CB85-406A-9F56-11701E66BCE4}" type="presParOf" srcId="{C02CEC9B-C482-4B22-ABBF-2D35A0265437}" destId="{51552905-B942-4441-9687-0A9D917C6A80}" srcOrd="2" destOrd="0" presId="urn:microsoft.com/office/officeart/2008/layout/LinedList"/>
    <dgm:cxn modelId="{AF2EACE7-1C57-4735-9818-AC48A72E91FE}" type="presParOf" srcId="{48E39808-EF2B-42FD-AB5B-5F85324D4B9F}" destId="{032E7CF4-C431-4650-8159-D700C2AB5C5D}" srcOrd="5" destOrd="0" presId="urn:microsoft.com/office/officeart/2008/layout/LinedList"/>
    <dgm:cxn modelId="{123C9A81-B9A5-4D34-899F-EA1409254427}" type="presParOf" srcId="{48E39808-EF2B-42FD-AB5B-5F85324D4B9F}" destId="{34D18F12-DF23-45DD-9C5A-B51843B1A12F}" srcOrd="6" destOrd="0" presId="urn:microsoft.com/office/officeart/2008/layout/LinedList"/>
    <dgm:cxn modelId="{E5E894E0-D237-414F-AD35-88B49BF621FB}" type="presParOf" srcId="{48E39808-EF2B-42FD-AB5B-5F85324D4B9F}" destId="{7D982791-DF38-426C-AA96-E7A6730E3CE1}" srcOrd="7" destOrd="0" presId="urn:microsoft.com/office/officeart/2008/layout/LinedList"/>
    <dgm:cxn modelId="{35B8526E-A0B1-4A44-B173-326E872E6AD7}" type="presParOf" srcId="{7D982791-DF38-426C-AA96-E7A6730E3CE1}" destId="{0B3DE170-0612-4D8E-8D49-582151B4E5DC}" srcOrd="0" destOrd="0" presId="urn:microsoft.com/office/officeart/2008/layout/LinedList"/>
    <dgm:cxn modelId="{F6F97284-D975-4A33-A890-A7F8F2D8CF6F}" type="presParOf" srcId="{7D982791-DF38-426C-AA96-E7A6730E3CE1}" destId="{CAE8251D-DEC8-45D3-928A-5D8B1367A872}" srcOrd="1" destOrd="0" presId="urn:microsoft.com/office/officeart/2008/layout/LinedList"/>
    <dgm:cxn modelId="{9AE4D971-DA5C-4E83-8C52-252184E43EAE}" type="presParOf" srcId="{7D982791-DF38-426C-AA96-E7A6730E3CE1}" destId="{83590F2F-23C5-4BBC-8F12-119CCCA39517}" srcOrd="2" destOrd="0" presId="urn:microsoft.com/office/officeart/2008/layout/LinedList"/>
    <dgm:cxn modelId="{00E101A1-34DF-4659-89E2-A4A666140B6D}" type="presParOf" srcId="{48E39808-EF2B-42FD-AB5B-5F85324D4B9F}" destId="{39927672-A73B-4DA1-8A09-1FD9DB86839F}" srcOrd="8" destOrd="0" presId="urn:microsoft.com/office/officeart/2008/layout/LinedList"/>
    <dgm:cxn modelId="{38C1F715-D0D5-40F7-900E-74C3AB33C493}" type="presParOf" srcId="{48E39808-EF2B-42FD-AB5B-5F85324D4B9F}" destId="{AC78ABA1-CAC2-45C9-B42A-FEA5DE62D332}" srcOrd="9" destOrd="0" presId="urn:microsoft.com/office/officeart/2008/layout/LinedList"/>
    <dgm:cxn modelId="{DD410FE2-5F78-4943-8085-D9A0CA7CE058}" type="presParOf" srcId="{48E39808-EF2B-42FD-AB5B-5F85324D4B9F}" destId="{875CC39E-58DC-47D9-9766-FE02CEC44FBB}" srcOrd="10" destOrd="0" presId="urn:microsoft.com/office/officeart/2008/layout/LinedList"/>
    <dgm:cxn modelId="{9CFC8880-7797-46B2-8F5B-1A94CABE99AA}" type="presParOf" srcId="{875CC39E-58DC-47D9-9766-FE02CEC44FBB}" destId="{BF53EE32-F3B0-426D-85E9-D34489DAA826}" srcOrd="0" destOrd="0" presId="urn:microsoft.com/office/officeart/2008/layout/LinedList"/>
    <dgm:cxn modelId="{ABDCCAA9-411D-4E00-BBA7-AD61E58A9D1F}" type="presParOf" srcId="{875CC39E-58DC-47D9-9766-FE02CEC44FBB}" destId="{4F32D093-6F3E-43DB-8259-FF7B2D2F90B0}" srcOrd="1" destOrd="0" presId="urn:microsoft.com/office/officeart/2008/layout/LinedList"/>
    <dgm:cxn modelId="{41C9D9FB-EFBC-4895-9061-E4C3154FD62D}" type="presParOf" srcId="{875CC39E-58DC-47D9-9766-FE02CEC44FBB}" destId="{E9C06EBC-26A4-4315-A932-558E6A760327}" srcOrd="2" destOrd="0" presId="urn:microsoft.com/office/officeart/2008/layout/LinedList"/>
    <dgm:cxn modelId="{21681CFF-3799-41C1-AB57-63BDA6CD5746}" type="presParOf" srcId="{48E39808-EF2B-42FD-AB5B-5F85324D4B9F}" destId="{E8C4A0EA-E576-4A3A-BF64-EB3253F50624}" srcOrd="11" destOrd="0" presId="urn:microsoft.com/office/officeart/2008/layout/LinedList"/>
    <dgm:cxn modelId="{69A24021-DB5D-4528-B3EA-E7880D9DC06A}" type="presParOf" srcId="{48E39808-EF2B-42FD-AB5B-5F85324D4B9F}" destId="{8EB273E3-4E99-476F-A13A-D8F46B439521}" srcOrd="12" destOrd="0" presId="urn:microsoft.com/office/officeart/2008/layout/LinedList"/>
    <dgm:cxn modelId="{3F9A2ABB-B326-42CE-9DCD-1AE9B7B11253}" type="presParOf" srcId="{48E39808-EF2B-42FD-AB5B-5F85324D4B9F}" destId="{55E3127D-7C2D-4E16-86F4-2E896D608E37}" srcOrd="13" destOrd="0" presId="urn:microsoft.com/office/officeart/2008/layout/LinedList"/>
    <dgm:cxn modelId="{F286154D-C2F1-4056-BB0A-B21BF21B2CF5}" type="presParOf" srcId="{55E3127D-7C2D-4E16-86F4-2E896D608E37}" destId="{68B571C6-F177-430E-8EAC-9741BE49DB4C}" srcOrd="0" destOrd="0" presId="urn:microsoft.com/office/officeart/2008/layout/LinedList"/>
    <dgm:cxn modelId="{E80765FB-B3D3-4761-9735-2BD021C91D8A}" type="presParOf" srcId="{55E3127D-7C2D-4E16-86F4-2E896D608E37}" destId="{CBE51696-E417-4052-8852-25CEBA68AE2A}" srcOrd="1" destOrd="0" presId="urn:microsoft.com/office/officeart/2008/layout/LinedList"/>
    <dgm:cxn modelId="{4D495915-2C2C-4D69-8CEF-BE09C05ABF32}" type="presParOf" srcId="{55E3127D-7C2D-4E16-86F4-2E896D608E37}" destId="{ECB0FA25-4076-453A-A518-7952DFF15AD5}" srcOrd="2" destOrd="0" presId="urn:microsoft.com/office/officeart/2008/layout/LinedList"/>
    <dgm:cxn modelId="{38786B72-A6F1-485C-8533-E241EF54696F}" type="presParOf" srcId="{48E39808-EF2B-42FD-AB5B-5F85324D4B9F}" destId="{858D62C8-A9CF-4C87-BE41-4E9583542F4E}" srcOrd="14" destOrd="0" presId="urn:microsoft.com/office/officeart/2008/layout/LinedList"/>
    <dgm:cxn modelId="{90E8F99F-0C27-4436-835A-E6F2C36A2E95}" type="presParOf" srcId="{48E39808-EF2B-42FD-AB5B-5F85324D4B9F}" destId="{C8F7D955-6F7D-4D70-BC2A-4614C02643BC}" srcOrd="15" destOrd="0" presId="urn:microsoft.com/office/officeart/2008/layout/LinedList"/>
    <dgm:cxn modelId="{B9D65D33-9568-4105-8F78-3148D7F6A397}" type="presParOf" srcId="{48E39808-EF2B-42FD-AB5B-5F85324D4B9F}" destId="{A5B6A6A2-7326-41BB-9942-C2185BC86954}" srcOrd="16" destOrd="0" presId="urn:microsoft.com/office/officeart/2008/layout/LinedList"/>
    <dgm:cxn modelId="{D27EEA6B-7A95-428E-A4F4-4C3A19B7B9A8}" type="presParOf" srcId="{A5B6A6A2-7326-41BB-9942-C2185BC86954}" destId="{9B6EBE57-5695-427D-BBDA-1BEA7D06A0C0}" srcOrd="0" destOrd="0" presId="urn:microsoft.com/office/officeart/2008/layout/LinedList"/>
    <dgm:cxn modelId="{5641D683-8F67-4988-A1D6-6202050811A7}" type="presParOf" srcId="{A5B6A6A2-7326-41BB-9942-C2185BC86954}" destId="{2254C821-84DC-44E6-8463-280C51C1F8B2}" srcOrd="1" destOrd="0" presId="urn:microsoft.com/office/officeart/2008/layout/LinedList"/>
    <dgm:cxn modelId="{CA03E9C1-4627-4EE9-830C-F3C2D5486E03}" type="presParOf" srcId="{A5B6A6A2-7326-41BB-9942-C2185BC86954}" destId="{FE72F28A-26D7-403B-9BD5-C1D18FB3D91D}" srcOrd="2" destOrd="0" presId="urn:microsoft.com/office/officeart/2008/layout/LinedList"/>
    <dgm:cxn modelId="{32E5CE97-ABC5-425D-ACBA-CD48B6B12068}" type="presParOf" srcId="{48E39808-EF2B-42FD-AB5B-5F85324D4B9F}" destId="{9E3A68FC-6294-49C9-9872-5C7E355265E7}" srcOrd="17" destOrd="0" presId="urn:microsoft.com/office/officeart/2008/layout/LinedList"/>
    <dgm:cxn modelId="{88D5A5CB-4B2F-48E8-8E09-387B03CACEFC}" type="presParOf" srcId="{48E39808-EF2B-42FD-AB5B-5F85324D4B9F}" destId="{30F35CA3-682A-4F7D-A8BB-4D244325A5D7}" srcOrd="18" destOrd="0" presId="urn:microsoft.com/office/officeart/2008/layout/LinedList"/>
    <dgm:cxn modelId="{F4D12B8A-8D52-4B81-9743-99F483F4FEC7}" type="presParOf" srcId="{48E39808-EF2B-42FD-AB5B-5F85324D4B9F}" destId="{E55CDFC7-72BA-4C25-B659-82514BF6A71D}" srcOrd="19" destOrd="0" presId="urn:microsoft.com/office/officeart/2008/layout/LinedList"/>
    <dgm:cxn modelId="{8B97D5CB-D493-423C-939F-F7F829246776}" type="presParOf" srcId="{E55CDFC7-72BA-4C25-B659-82514BF6A71D}" destId="{9ACAE6A5-EC3C-426E-88C2-BBC05CB3D85A}" srcOrd="0" destOrd="0" presId="urn:microsoft.com/office/officeart/2008/layout/LinedList"/>
    <dgm:cxn modelId="{FD2616D6-7343-473B-99CE-5400D4A0AFA5}" type="presParOf" srcId="{E55CDFC7-72BA-4C25-B659-82514BF6A71D}" destId="{A23A98B7-8EF4-4F96-84BB-813C75AD07F4}" srcOrd="1" destOrd="0" presId="urn:microsoft.com/office/officeart/2008/layout/LinedList"/>
    <dgm:cxn modelId="{CF523FBD-3C40-4169-BBF5-1D02611C5DB0}" type="presParOf" srcId="{E55CDFC7-72BA-4C25-B659-82514BF6A71D}" destId="{D0CE1286-0104-454C-B655-3B89411B00AC}" srcOrd="2" destOrd="0" presId="urn:microsoft.com/office/officeart/2008/layout/LinedList"/>
    <dgm:cxn modelId="{06903991-1CDB-4150-9750-E32CE8A871E4}" type="presParOf" srcId="{48E39808-EF2B-42FD-AB5B-5F85324D4B9F}" destId="{0BC2513A-D1FD-4B50-A496-0B8FA87F55AF}" srcOrd="20" destOrd="0" presId="urn:microsoft.com/office/officeart/2008/layout/LinedList"/>
    <dgm:cxn modelId="{ED3155DE-7A00-49A8-9FE1-E4F1812D5AAB}" type="presParOf" srcId="{48E39808-EF2B-42FD-AB5B-5F85324D4B9F}" destId="{D9B53182-B63C-44F6-8914-BE8D4921FA51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719D1-BC98-48E4-ADB9-0DE8C46F0FDF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32477-9F1F-4E6E-BCBE-8C7F999159F5}">
      <dgm:prSet phldrT="[Текст]" custT="1"/>
      <dgm:spPr/>
      <dgm:t>
        <a:bodyPr/>
        <a:lstStyle/>
        <a:p>
          <a:r>
            <a:rPr lang="ru-RU" sz="1600" dirty="0"/>
            <a:t>Консультативный совет при замглавы администрации г. Перми</a:t>
          </a:r>
        </a:p>
      </dgm:t>
    </dgm:pt>
    <dgm:pt modelId="{9B8EF1B9-FC52-4515-BFD9-69EC5BF1C970}" type="parTrans" cxnId="{E0A06E89-761F-49FE-8A75-F9B963DDF5EA}">
      <dgm:prSet/>
      <dgm:spPr/>
      <dgm:t>
        <a:bodyPr/>
        <a:lstStyle/>
        <a:p>
          <a:endParaRPr lang="ru-RU" sz="1600"/>
        </a:p>
      </dgm:t>
    </dgm:pt>
    <dgm:pt modelId="{5D0AB9AA-D0BC-44A2-8227-E2B7F31087D9}" type="sibTrans" cxnId="{E0A06E89-761F-49FE-8A75-F9B963DDF5EA}">
      <dgm:prSet/>
      <dgm:spPr/>
      <dgm:t>
        <a:bodyPr/>
        <a:lstStyle/>
        <a:p>
          <a:endParaRPr lang="ru-RU" sz="1600"/>
        </a:p>
      </dgm:t>
    </dgm:pt>
    <dgm:pt modelId="{14BC04E1-4F09-4FB4-ADDC-4BB565662D13}">
      <dgm:prSet phldrT="[Текст]" custT="1"/>
      <dgm:spPr/>
      <dgm:t>
        <a:bodyPr/>
        <a:lstStyle/>
        <a:p>
          <a:r>
            <a:rPr lang="ru-RU" sz="1600" dirty="0"/>
            <a:t>Рабочая группа при замглавы администрации г. Перми</a:t>
          </a:r>
        </a:p>
      </dgm:t>
    </dgm:pt>
    <dgm:pt modelId="{6978A482-DA0D-4B2A-92D0-CE25A040B3B9}" type="parTrans" cxnId="{D15B53A0-3261-4DDE-A50C-CEC36069FD50}">
      <dgm:prSet/>
      <dgm:spPr/>
      <dgm:t>
        <a:bodyPr/>
        <a:lstStyle/>
        <a:p>
          <a:endParaRPr lang="ru-RU" sz="1600"/>
        </a:p>
      </dgm:t>
    </dgm:pt>
    <dgm:pt modelId="{956D60D9-646B-4A24-A99D-3D06EC18A987}" type="sibTrans" cxnId="{D15B53A0-3261-4DDE-A50C-CEC36069FD50}">
      <dgm:prSet/>
      <dgm:spPr/>
      <dgm:t>
        <a:bodyPr/>
        <a:lstStyle/>
        <a:p>
          <a:endParaRPr lang="ru-RU" sz="1600"/>
        </a:p>
      </dgm:t>
    </dgm:pt>
    <dgm:pt modelId="{8C3B06C6-00A4-4CB0-B768-CB4BAAB7BE3F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Рабочие встречи на площадке управления по экологии и природопользованию</a:t>
          </a:r>
          <a:endParaRPr lang="ru-RU" sz="1600" dirty="0"/>
        </a:p>
      </dgm:t>
    </dgm:pt>
    <dgm:pt modelId="{9EC519D4-77BD-4658-AD90-0A7BF40390BA}" type="parTrans" cxnId="{4867D169-D980-40E9-84AC-3180516820EB}">
      <dgm:prSet/>
      <dgm:spPr/>
      <dgm:t>
        <a:bodyPr/>
        <a:lstStyle/>
        <a:p>
          <a:endParaRPr lang="ru-RU" sz="1600"/>
        </a:p>
      </dgm:t>
    </dgm:pt>
    <dgm:pt modelId="{5E08122B-00B0-415E-BA60-5CF8E124364B}" type="sibTrans" cxnId="{4867D169-D980-40E9-84AC-3180516820EB}">
      <dgm:prSet/>
      <dgm:spPr/>
      <dgm:t>
        <a:bodyPr/>
        <a:lstStyle/>
        <a:p>
          <a:endParaRPr lang="ru-RU" sz="1600"/>
        </a:p>
      </dgm:t>
    </dgm:pt>
    <dgm:pt modelId="{75BD25B2-6A3B-4726-ACC2-4779A95B52D6}">
      <dgm:prSet phldrT="[Текст]" custT="1"/>
      <dgm:spPr/>
      <dgm:t>
        <a:bodyPr/>
        <a:lstStyle/>
        <a:p>
          <a:r>
            <a:rPr lang="ru-RU" sz="1400" dirty="0"/>
            <a:t>Советы</a:t>
          </a:r>
        </a:p>
      </dgm:t>
    </dgm:pt>
    <dgm:pt modelId="{CFA5AD80-63FF-480F-8304-6110A039B15E}" type="sibTrans" cxnId="{1B034B8C-B634-4EC3-A716-30FCAFD1097C}">
      <dgm:prSet/>
      <dgm:spPr/>
      <dgm:t>
        <a:bodyPr/>
        <a:lstStyle/>
        <a:p>
          <a:endParaRPr lang="ru-RU" sz="1600"/>
        </a:p>
      </dgm:t>
    </dgm:pt>
    <dgm:pt modelId="{4785669C-CEBF-422A-8A7C-87A4274C3215}" type="parTrans" cxnId="{1B034B8C-B634-4EC3-A716-30FCAFD1097C}">
      <dgm:prSet/>
      <dgm:spPr/>
      <dgm:t>
        <a:bodyPr/>
        <a:lstStyle/>
        <a:p>
          <a:endParaRPr lang="ru-RU" sz="1600"/>
        </a:p>
      </dgm:t>
    </dgm:pt>
    <dgm:pt modelId="{38CD9B0A-FB11-4585-938C-EA5A61EE5203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Совет трудового коллектива и общественных помощников при МКУ</a:t>
          </a:r>
          <a:endParaRPr lang="ru-RU" sz="1600" dirty="0"/>
        </a:p>
      </dgm:t>
    </dgm:pt>
    <dgm:pt modelId="{82AA93C2-6C77-4F74-AE92-D70311D3992A}" type="parTrans" cxnId="{115F37F2-A909-4D52-877B-E20747BD55C7}">
      <dgm:prSet/>
      <dgm:spPr/>
      <dgm:t>
        <a:bodyPr/>
        <a:lstStyle/>
        <a:p>
          <a:endParaRPr lang="ru-RU" sz="1600"/>
        </a:p>
      </dgm:t>
    </dgm:pt>
    <dgm:pt modelId="{5049A9CD-53E7-477D-BD61-8E518191BDE6}" type="sibTrans" cxnId="{115F37F2-A909-4D52-877B-E20747BD55C7}">
      <dgm:prSet/>
      <dgm:spPr/>
      <dgm:t>
        <a:bodyPr/>
        <a:lstStyle/>
        <a:p>
          <a:endParaRPr lang="ru-RU" sz="1600"/>
        </a:p>
      </dgm:t>
    </dgm:pt>
    <dgm:pt modelId="{4A94EC87-F290-4151-98FB-E601DFDD5DD1}" type="pres">
      <dgm:prSet presAssocID="{FAE719D1-BC98-48E4-ADB9-0DE8C46F0FD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C2C1D0-41B8-4343-880B-F363656A4D0C}" type="pres">
      <dgm:prSet presAssocID="{75BD25B2-6A3B-4726-ACC2-4779A95B52D6}" presName="thickLine" presStyleLbl="alignNode1" presStyleIdx="0" presStyleCnt="1"/>
      <dgm:spPr/>
    </dgm:pt>
    <dgm:pt modelId="{4A7F38B6-5403-4B8E-8024-D9A451E198EB}" type="pres">
      <dgm:prSet presAssocID="{75BD25B2-6A3B-4726-ACC2-4779A95B52D6}" presName="horz1" presStyleCnt="0"/>
      <dgm:spPr/>
    </dgm:pt>
    <dgm:pt modelId="{3AAFF205-7937-460F-A86C-70F6C472E10F}" type="pres">
      <dgm:prSet presAssocID="{75BD25B2-6A3B-4726-ACC2-4779A95B52D6}" presName="tx1" presStyleLbl="revTx" presStyleIdx="0" presStyleCnt="5" custScaleX="88343"/>
      <dgm:spPr/>
      <dgm:t>
        <a:bodyPr/>
        <a:lstStyle/>
        <a:p>
          <a:endParaRPr lang="ru-RU"/>
        </a:p>
      </dgm:t>
    </dgm:pt>
    <dgm:pt modelId="{48E39808-EF2B-42FD-AB5B-5F85324D4B9F}" type="pres">
      <dgm:prSet presAssocID="{75BD25B2-6A3B-4726-ACC2-4779A95B52D6}" presName="vert1" presStyleCnt="0"/>
      <dgm:spPr/>
    </dgm:pt>
    <dgm:pt modelId="{0EDC1C0D-B4B4-4D23-B4C0-780B32583BA0}" type="pres">
      <dgm:prSet presAssocID="{8D132477-9F1F-4E6E-BCBE-8C7F999159F5}" presName="vertSpace2a" presStyleCnt="0"/>
      <dgm:spPr/>
    </dgm:pt>
    <dgm:pt modelId="{9FA17316-EE06-40E3-996C-18BF0262C3FA}" type="pres">
      <dgm:prSet presAssocID="{8D132477-9F1F-4E6E-BCBE-8C7F999159F5}" presName="horz2" presStyleCnt="0"/>
      <dgm:spPr/>
    </dgm:pt>
    <dgm:pt modelId="{B580B321-A0BE-4EC7-9F99-67BDCEC53508}" type="pres">
      <dgm:prSet presAssocID="{8D132477-9F1F-4E6E-BCBE-8C7F999159F5}" presName="horzSpace2" presStyleCnt="0"/>
      <dgm:spPr/>
    </dgm:pt>
    <dgm:pt modelId="{CDFB86A7-1905-423B-8286-A62E0B04C4E4}" type="pres">
      <dgm:prSet presAssocID="{8D132477-9F1F-4E6E-BCBE-8C7F999159F5}" presName="tx2" presStyleLbl="revTx" presStyleIdx="1" presStyleCnt="5"/>
      <dgm:spPr/>
      <dgm:t>
        <a:bodyPr/>
        <a:lstStyle/>
        <a:p>
          <a:endParaRPr lang="ru-RU"/>
        </a:p>
      </dgm:t>
    </dgm:pt>
    <dgm:pt modelId="{4746E33F-9A6E-405A-89D7-A765893CD4AA}" type="pres">
      <dgm:prSet presAssocID="{8D132477-9F1F-4E6E-BCBE-8C7F999159F5}" presName="vert2" presStyleCnt="0"/>
      <dgm:spPr/>
    </dgm:pt>
    <dgm:pt modelId="{79F1FBCB-3D72-4CB3-B41E-5568647DE96D}" type="pres">
      <dgm:prSet presAssocID="{8D132477-9F1F-4E6E-BCBE-8C7F999159F5}" presName="thinLine2b" presStyleLbl="callout" presStyleIdx="0" presStyleCnt="4"/>
      <dgm:spPr/>
    </dgm:pt>
    <dgm:pt modelId="{E42BC54F-5E58-43A7-ADA9-8D56F2005DBF}" type="pres">
      <dgm:prSet presAssocID="{8D132477-9F1F-4E6E-BCBE-8C7F999159F5}" presName="vertSpace2b" presStyleCnt="0"/>
      <dgm:spPr/>
    </dgm:pt>
    <dgm:pt modelId="{C02CEC9B-C482-4B22-ABBF-2D35A0265437}" type="pres">
      <dgm:prSet presAssocID="{14BC04E1-4F09-4FB4-ADDC-4BB565662D13}" presName="horz2" presStyleCnt="0"/>
      <dgm:spPr/>
    </dgm:pt>
    <dgm:pt modelId="{F5965E81-A96E-48CB-8270-2649C958F062}" type="pres">
      <dgm:prSet presAssocID="{14BC04E1-4F09-4FB4-ADDC-4BB565662D13}" presName="horzSpace2" presStyleCnt="0"/>
      <dgm:spPr/>
    </dgm:pt>
    <dgm:pt modelId="{85A69E6B-9F04-4E4B-B9E0-C5B1070E05D8}" type="pres">
      <dgm:prSet presAssocID="{14BC04E1-4F09-4FB4-ADDC-4BB565662D13}" presName="tx2" presStyleLbl="revTx" presStyleIdx="2" presStyleCnt="5"/>
      <dgm:spPr/>
      <dgm:t>
        <a:bodyPr/>
        <a:lstStyle/>
        <a:p>
          <a:endParaRPr lang="ru-RU"/>
        </a:p>
      </dgm:t>
    </dgm:pt>
    <dgm:pt modelId="{51552905-B942-4441-9687-0A9D917C6A80}" type="pres">
      <dgm:prSet presAssocID="{14BC04E1-4F09-4FB4-ADDC-4BB565662D13}" presName="vert2" presStyleCnt="0"/>
      <dgm:spPr/>
    </dgm:pt>
    <dgm:pt modelId="{032E7CF4-C431-4650-8159-D700C2AB5C5D}" type="pres">
      <dgm:prSet presAssocID="{14BC04E1-4F09-4FB4-ADDC-4BB565662D13}" presName="thinLine2b" presStyleLbl="callout" presStyleIdx="1" presStyleCnt="4"/>
      <dgm:spPr/>
    </dgm:pt>
    <dgm:pt modelId="{34D18F12-DF23-45DD-9C5A-B51843B1A12F}" type="pres">
      <dgm:prSet presAssocID="{14BC04E1-4F09-4FB4-ADDC-4BB565662D13}" presName="vertSpace2b" presStyleCnt="0"/>
      <dgm:spPr/>
    </dgm:pt>
    <dgm:pt modelId="{7D982791-DF38-426C-AA96-E7A6730E3CE1}" type="pres">
      <dgm:prSet presAssocID="{8C3B06C6-00A4-4CB0-B768-CB4BAAB7BE3F}" presName="horz2" presStyleCnt="0"/>
      <dgm:spPr/>
    </dgm:pt>
    <dgm:pt modelId="{0B3DE170-0612-4D8E-8D49-582151B4E5DC}" type="pres">
      <dgm:prSet presAssocID="{8C3B06C6-00A4-4CB0-B768-CB4BAAB7BE3F}" presName="horzSpace2" presStyleCnt="0"/>
      <dgm:spPr/>
    </dgm:pt>
    <dgm:pt modelId="{CAE8251D-DEC8-45D3-928A-5D8B1367A872}" type="pres">
      <dgm:prSet presAssocID="{8C3B06C6-00A4-4CB0-B768-CB4BAAB7BE3F}" presName="tx2" presStyleLbl="revTx" presStyleIdx="3" presStyleCnt="5"/>
      <dgm:spPr/>
      <dgm:t>
        <a:bodyPr/>
        <a:lstStyle/>
        <a:p>
          <a:endParaRPr lang="ru-RU"/>
        </a:p>
      </dgm:t>
    </dgm:pt>
    <dgm:pt modelId="{83590F2F-23C5-4BBC-8F12-119CCCA39517}" type="pres">
      <dgm:prSet presAssocID="{8C3B06C6-00A4-4CB0-B768-CB4BAAB7BE3F}" presName="vert2" presStyleCnt="0"/>
      <dgm:spPr/>
    </dgm:pt>
    <dgm:pt modelId="{39927672-A73B-4DA1-8A09-1FD9DB86839F}" type="pres">
      <dgm:prSet presAssocID="{8C3B06C6-00A4-4CB0-B768-CB4BAAB7BE3F}" presName="thinLine2b" presStyleLbl="callout" presStyleIdx="2" presStyleCnt="4"/>
      <dgm:spPr/>
    </dgm:pt>
    <dgm:pt modelId="{AC78ABA1-CAC2-45C9-B42A-FEA5DE62D332}" type="pres">
      <dgm:prSet presAssocID="{8C3B06C6-00A4-4CB0-B768-CB4BAAB7BE3F}" presName="vertSpace2b" presStyleCnt="0"/>
      <dgm:spPr/>
    </dgm:pt>
    <dgm:pt modelId="{875CC39E-58DC-47D9-9766-FE02CEC44FBB}" type="pres">
      <dgm:prSet presAssocID="{38CD9B0A-FB11-4585-938C-EA5A61EE5203}" presName="horz2" presStyleCnt="0"/>
      <dgm:spPr/>
    </dgm:pt>
    <dgm:pt modelId="{BF53EE32-F3B0-426D-85E9-D34489DAA826}" type="pres">
      <dgm:prSet presAssocID="{38CD9B0A-FB11-4585-938C-EA5A61EE5203}" presName="horzSpace2" presStyleCnt="0"/>
      <dgm:spPr/>
    </dgm:pt>
    <dgm:pt modelId="{4F32D093-6F3E-43DB-8259-FF7B2D2F90B0}" type="pres">
      <dgm:prSet presAssocID="{38CD9B0A-FB11-4585-938C-EA5A61EE5203}" presName="tx2" presStyleLbl="revTx" presStyleIdx="4" presStyleCnt="5"/>
      <dgm:spPr/>
      <dgm:t>
        <a:bodyPr/>
        <a:lstStyle/>
        <a:p>
          <a:endParaRPr lang="ru-RU"/>
        </a:p>
      </dgm:t>
    </dgm:pt>
    <dgm:pt modelId="{E9C06EBC-26A4-4315-A932-558E6A760327}" type="pres">
      <dgm:prSet presAssocID="{38CD9B0A-FB11-4585-938C-EA5A61EE5203}" presName="vert2" presStyleCnt="0"/>
      <dgm:spPr/>
    </dgm:pt>
    <dgm:pt modelId="{E8C4A0EA-E576-4A3A-BF64-EB3253F50624}" type="pres">
      <dgm:prSet presAssocID="{38CD9B0A-FB11-4585-938C-EA5A61EE5203}" presName="thinLine2b" presStyleLbl="callout" presStyleIdx="3" presStyleCnt="4"/>
      <dgm:spPr/>
    </dgm:pt>
    <dgm:pt modelId="{8EB273E3-4E99-476F-A13A-D8F46B439521}" type="pres">
      <dgm:prSet presAssocID="{38CD9B0A-FB11-4585-938C-EA5A61EE5203}" presName="vertSpace2b" presStyleCnt="0"/>
      <dgm:spPr/>
    </dgm:pt>
  </dgm:ptLst>
  <dgm:cxnLst>
    <dgm:cxn modelId="{0E4CC862-9107-4AA6-93BF-423D905E6E48}" type="presOf" srcId="{75BD25B2-6A3B-4726-ACC2-4779A95B52D6}" destId="{3AAFF205-7937-460F-A86C-70F6C472E10F}" srcOrd="0" destOrd="0" presId="urn:microsoft.com/office/officeart/2008/layout/LinedList"/>
    <dgm:cxn modelId="{935E846A-4CBC-4582-81E8-2482A8384449}" type="presOf" srcId="{38CD9B0A-FB11-4585-938C-EA5A61EE5203}" destId="{4F32D093-6F3E-43DB-8259-FF7B2D2F90B0}" srcOrd="0" destOrd="0" presId="urn:microsoft.com/office/officeart/2008/layout/LinedList"/>
    <dgm:cxn modelId="{4CA93400-9A40-4C72-90D5-C112A6FFEE9B}" type="presOf" srcId="{FAE719D1-BC98-48E4-ADB9-0DE8C46F0FDF}" destId="{4A94EC87-F290-4151-98FB-E601DFDD5DD1}" srcOrd="0" destOrd="0" presId="urn:microsoft.com/office/officeart/2008/layout/LinedList"/>
    <dgm:cxn modelId="{1B034B8C-B634-4EC3-A716-30FCAFD1097C}" srcId="{FAE719D1-BC98-48E4-ADB9-0DE8C46F0FDF}" destId="{75BD25B2-6A3B-4726-ACC2-4779A95B52D6}" srcOrd="0" destOrd="0" parTransId="{4785669C-CEBF-422A-8A7C-87A4274C3215}" sibTransId="{CFA5AD80-63FF-480F-8304-6110A039B15E}"/>
    <dgm:cxn modelId="{115F37F2-A909-4D52-877B-E20747BD55C7}" srcId="{75BD25B2-6A3B-4726-ACC2-4779A95B52D6}" destId="{38CD9B0A-FB11-4585-938C-EA5A61EE5203}" srcOrd="3" destOrd="0" parTransId="{82AA93C2-6C77-4F74-AE92-D70311D3992A}" sibTransId="{5049A9CD-53E7-477D-BD61-8E518191BDE6}"/>
    <dgm:cxn modelId="{D15B53A0-3261-4DDE-A50C-CEC36069FD50}" srcId="{75BD25B2-6A3B-4726-ACC2-4779A95B52D6}" destId="{14BC04E1-4F09-4FB4-ADDC-4BB565662D13}" srcOrd="1" destOrd="0" parTransId="{6978A482-DA0D-4B2A-92D0-CE25A040B3B9}" sibTransId="{956D60D9-646B-4A24-A99D-3D06EC18A987}"/>
    <dgm:cxn modelId="{CDAF77C7-FA16-4141-A28C-D8F2C2AD5E5E}" type="presOf" srcId="{8D132477-9F1F-4E6E-BCBE-8C7F999159F5}" destId="{CDFB86A7-1905-423B-8286-A62E0B04C4E4}" srcOrd="0" destOrd="0" presId="urn:microsoft.com/office/officeart/2008/layout/LinedList"/>
    <dgm:cxn modelId="{E0A06E89-761F-49FE-8A75-F9B963DDF5EA}" srcId="{75BD25B2-6A3B-4726-ACC2-4779A95B52D6}" destId="{8D132477-9F1F-4E6E-BCBE-8C7F999159F5}" srcOrd="0" destOrd="0" parTransId="{9B8EF1B9-FC52-4515-BFD9-69EC5BF1C970}" sibTransId="{5D0AB9AA-D0BC-44A2-8227-E2B7F31087D9}"/>
    <dgm:cxn modelId="{4867D169-D980-40E9-84AC-3180516820EB}" srcId="{75BD25B2-6A3B-4726-ACC2-4779A95B52D6}" destId="{8C3B06C6-00A4-4CB0-B768-CB4BAAB7BE3F}" srcOrd="2" destOrd="0" parTransId="{9EC519D4-77BD-4658-AD90-0A7BF40390BA}" sibTransId="{5E08122B-00B0-415E-BA60-5CF8E124364B}"/>
    <dgm:cxn modelId="{CF1CB5E8-C7EA-4B03-8569-CFF36EEB7E9B}" type="presOf" srcId="{14BC04E1-4F09-4FB4-ADDC-4BB565662D13}" destId="{85A69E6B-9F04-4E4B-B9E0-C5B1070E05D8}" srcOrd="0" destOrd="0" presId="urn:microsoft.com/office/officeart/2008/layout/LinedList"/>
    <dgm:cxn modelId="{53069DBD-86FD-4EFA-8F7C-4FE561C9685C}" type="presOf" srcId="{8C3B06C6-00A4-4CB0-B768-CB4BAAB7BE3F}" destId="{CAE8251D-DEC8-45D3-928A-5D8B1367A872}" srcOrd="0" destOrd="0" presId="urn:microsoft.com/office/officeart/2008/layout/LinedList"/>
    <dgm:cxn modelId="{49D084A6-0B50-438A-8652-BF1ADFE3C52E}" type="presParOf" srcId="{4A94EC87-F290-4151-98FB-E601DFDD5DD1}" destId="{09C2C1D0-41B8-4343-880B-F363656A4D0C}" srcOrd="0" destOrd="0" presId="urn:microsoft.com/office/officeart/2008/layout/LinedList"/>
    <dgm:cxn modelId="{6F0EF627-406D-42F1-8857-411029EC1EDA}" type="presParOf" srcId="{4A94EC87-F290-4151-98FB-E601DFDD5DD1}" destId="{4A7F38B6-5403-4B8E-8024-D9A451E198EB}" srcOrd="1" destOrd="0" presId="urn:microsoft.com/office/officeart/2008/layout/LinedList"/>
    <dgm:cxn modelId="{417CDBEE-8892-4104-8BA1-9FFA4D44A871}" type="presParOf" srcId="{4A7F38B6-5403-4B8E-8024-D9A451E198EB}" destId="{3AAFF205-7937-460F-A86C-70F6C472E10F}" srcOrd="0" destOrd="0" presId="urn:microsoft.com/office/officeart/2008/layout/LinedList"/>
    <dgm:cxn modelId="{EA9A783C-1876-40AC-82F3-E9C9637F2A4B}" type="presParOf" srcId="{4A7F38B6-5403-4B8E-8024-D9A451E198EB}" destId="{48E39808-EF2B-42FD-AB5B-5F85324D4B9F}" srcOrd="1" destOrd="0" presId="urn:microsoft.com/office/officeart/2008/layout/LinedList"/>
    <dgm:cxn modelId="{87A0B0CA-29CE-40B6-8F1F-AFC8D0F7394B}" type="presParOf" srcId="{48E39808-EF2B-42FD-AB5B-5F85324D4B9F}" destId="{0EDC1C0D-B4B4-4D23-B4C0-780B32583BA0}" srcOrd="0" destOrd="0" presId="urn:microsoft.com/office/officeart/2008/layout/LinedList"/>
    <dgm:cxn modelId="{C9EE20DE-CB10-49F5-AAF6-43A1F753DFC5}" type="presParOf" srcId="{48E39808-EF2B-42FD-AB5B-5F85324D4B9F}" destId="{9FA17316-EE06-40E3-996C-18BF0262C3FA}" srcOrd="1" destOrd="0" presId="urn:microsoft.com/office/officeart/2008/layout/LinedList"/>
    <dgm:cxn modelId="{ACB189E3-4FB8-45C2-9F29-46EBBDE277EE}" type="presParOf" srcId="{9FA17316-EE06-40E3-996C-18BF0262C3FA}" destId="{B580B321-A0BE-4EC7-9F99-67BDCEC53508}" srcOrd="0" destOrd="0" presId="urn:microsoft.com/office/officeart/2008/layout/LinedList"/>
    <dgm:cxn modelId="{D69E8E4F-7655-486A-9478-A4FD528AFC78}" type="presParOf" srcId="{9FA17316-EE06-40E3-996C-18BF0262C3FA}" destId="{CDFB86A7-1905-423B-8286-A62E0B04C4E4}" srcOrd="1" destOrd="0" presId="urn:microsoft.com/office/officeart/2008/layout/LinedList"/>
    <dgm:cxn modelId="{23116BCB-4007-4957-AF4D-10F88729CF5C}" type="presParOf" srcId="{9FA17316-EE06-40E3-996C-18BF0262C3FA}" destId="{4746E33F-9A6E-405A-89D7-A765893CD4AA}" srcOrd="2" destOrd="0" presId="urn:microsoft.com/office/officeart/2008/layout/LinedList"/>
    <dgm:cxn modelId="{F9902CA8-6AD3-4346-A970-5A40743F158B}" type="presParOf" srcId="{48E39808-EF2B-42FD-AB5B-5F85324D4B9F}" destId="{79F1FBCB-3D72-4CB3-B41E-5568647DE96D}" srcOrd="2" destOrd="0" presId="urn:microsoft.com/office/officeart/2008/layout/LinedList"/>
    <dgm:cxn modelId="{75C553C5-EF3B-4BA1-8396-B27BD0ACD216}" type="presParOf" srcId="{48E39808-EF2B-42FD-AB5B-5F85324D4B9F}" destId="{E42BC54F-5E58-43A7-ADA9-8D56F2005DBF}" srcOrd="3" destOrd="0" presId="urn:microsoft.com/office/officeart/2008/layout/LinedList"/>
    <dgm:cxn modelId="{4CBAD0AD-EF59-4E30-94C4-B59398C7A331}" type="presParOf" srcId="{48E39808-EF2B-42FD-AB5B-5F85324D4B9F}" destId="{C02CEC9B-C482-4B22-ABBF-2D35A0265437}" srcOrd="4" destOrd="0" presId="urn:microsoft.com/office/officeart/2008/layout/LinedList"/>
    <dgm:cxn modelId="{B93F2102-1912-47D0-A99D-7D5852AE6165}" type="presParOf" srcId="{C02CEC9B-C482-4B22-ABBF-2D35A0265437}" destId="{F5965E81-A96E-48CB-8270-2649C958F062}" srcOrd="0" destOrd="0" presId="urn:microsoft.com/office/officeart/2008/layout/LinedList"/>
    <dgm:cxn modelId="{4C27941C-6C55-4B18-A8F8-5BAC6BEDB007}" type="presParOf" srcId="{C02CEC9B-C482-4B22-ABBF-2D35A0265437}" destId="{85A69E6B-9F04-4E4B-B9E0-C5B1070E05D8}" srcOrd="1" destOrd="0" presId="urn:microsoft.com/office/officeart/2008/layout/LinedList"/>
    <dgm:cxn modelId="{47140D26-CB85-406A-9F56-11701E66BCE4}" type="presParOf" srcId="{C02CEC9B-C482-4B22-ABBF-2D35A0265437}" destId="{51552905-B942-4441-9687-0A9D917C6A80}" srcOrd="2" destOrd="0" presId="urn:microsoft.com/office/officeart/2008/layout/LinedList"/>
    <dgm:cxn modelId="{AF2EACE7-1C57-4735-9818-AC48A72E91FE}" type="presParOf" srcId="{48E39808-EF2B-42FD-AB5B-5F85324D4B9F}" destId="{032E7CF4-C431-4650-8159-D700C2AB5C5D}" srcOrd="5" destOrd="0" presId="urn:microsoft.com/office/officeart/2008/layout/LinedList"/>
    <dgm:cxn modelId="{123C9A81-B9A5-4D34-899F-EA1409254427}" type="presParOf" srcId="{48E39808-EF2B-42FD-AB5B-5F85324D4B9F}" destId="{34D18F12-DF23-45DD-9C5A-B51843B1A12F}" srcOrd="6" destOrd="0" presId="urn:microsoft.com/office/officeart/2008/layout/LinedList"/>
    <dgm:cxn modelId="{E5E894E0-D237-414F-AD35-88B49BF621FB}" type="presParOf" srcId="{48E39808-EF2B-42FD-AB5B-5F85324D4B9F}" destId="{7D982791-DF38-426C-AA96-E7A6730E3CE1}" srcOrd="7" destOrd="0" presId="urn:microsoft.com/office/officeart/2008/layout/LinedList"/>
    <dgm:cxn modelId="{35B8526E-A0B1-4A44-B173-326E872E6AD7}" type="presParOf" srcId="{7D982791-DF38-426C-AA96-E7A6730E3CE1}" destId="{0B3DE170-0612-4D8E-8D49-582151B4E5DC}" srcOrd="0" destOrd="0" presId="urn:microsoft.com/office/officeart/2008/layout/LinedList"/>
    <dgm:cxn modelId="{F6F97284-D975-4A33-A890-A7F8F2D8CF6F}" type="presParOf" srcId="{7D982791-DF38-426C-AA96-E7A6730E3CE1}" destId="{CAE8251D-DEC8-45D3-928A-5D8B1367A872}" srcOrd="1" destOrd="0" presId="urn:microsoft.com/office/officeart/2008/layout/LinedList"/>
    <dgm:cxn modelId="{9AE4D971-DA5C-4E83-8C52-252184E43EAE}" type="presParOf" srcId="{7D982791-DF38-426C-AA96-E7A6730E3CE1}" destId="{83590F2F-23C5-4BBC-8F12-119CCCA39517}" srcOrd="2" destOrd="0" presId="urn:microsoft.com/office/officeart/2008/layout/LinedList"/>
    <dgm:cxn modelId="{00E101A1-34DF-4659-89E2-A4A666140B6D}" type="presParOf" srcId="{48E39808-EF2B-42FD-AB5B-5F85324D4B9F}" destId="{39927672-A73B-4DA1-8A09-1FD9DB86839F}" srcOrd="8" destOrd="0" presId="urn:microsoft.com/office/officeart/2008/layout/LinedList"/>
    <dgm:cxn modelId="{38C1F715-D0D5-40F7-900E-74C3AB33C493}" type="presParOf" srcId="{48E39808-EF2B-42FD-AB5B-5F85324D4B9F}" destId="{AC78ABA1-CAC2-45C9-B42A-FEA5DE62D332}" srcOrd="9" destOrd="0" presId="urn:microsoft.com/office/officeart/2008/layout/LinedList"/>
    <dgm:cxn modelId="{DD410FE2-5F78-4943-8085-D9A0CA7CE058}" type="presParOf" srcId="{48E39808-EF2B-42FD-AB5B-5F85324D4B9F}" destId="{875CC39E-58DC-47D9-9766-FE02CEC44FBB}" srcOrd="10" destOrd="0" presId="urn:microsoft.com/office/officeart/2008/layout/LinedList"/>
    <dgm:cxn modelId="{9CFC8880-7797-46B2-8F5B-1A94CABE99AA}" type="presParOf" srcId="{875CC39E-58DC-47D9-9766-FE02CEC44FBB}" destId="{BF53EE32-F3B0-426D-85E9-D34489DAA826}" srcOrd="0" destOrd="0" presId="urn:microsoft.com/office/officeart/2008/layout/LinedList"/>
    <dgm:cxn modelId="{ABDCCAA9-411D-4E00-BBA7-AD61E58A9D1F}" type="presParOf" srcId="{875CC39E-58DC-47D9-9766-FE02CEC44FBB}" destId="{4F32D093-6F3E-43DB-8259-FF7B2D2F90B0}" srcOrd="1" destOrd="0" presId="urn:microsoft.com/office/officeart/2008/layout/LinedList"/>
    <dgm:cxn modelId="{41C9D9FB-EFBC-4895-9061-E4C3154FD62D}" type="presParOf" srcId="{875CC39E-58DC-47D9-9766-FE02CEC44FBB}" destId="{E9C06EBC-26A4-4315-A932-558E6A760327}" srcOrd="2" destOrd="0" presId="urn:microsoft.com/office/officeart/2008/layout/LinedList"/>
    <dgm:cxn modelId="{21681CFF-3799-41C1-AB57-63BDA6CD5746}" type="presParOf" srcId="{48E39808-EF2B-42FD-AB5B-5F85324D4B9F}" destId="{E8C4A0EA-E576-4A3A-BF64-EB3253F50624}" srcOrd="11" destOrd="0" presId="urn:microsoft.com/office/officeart/2008/layout/LinedList"/>
    <dgm:cxn modelId="{69A24021-DB5D-4528-B3EA-E7880D9DC06A}" type="presParOf" srcId="{48E39808-EF2B-42FD-AB5B-5F85324D4B9F}" destId="{8EB273E3-4E99-476F-A13A-D8F46B43952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5C9E2-1708-4F92-9A97-1EAD89B8DA0E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658F1-EF0D-4D0F-AE63-A13B3B48C3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92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37A86-7735-46E4-8272-2A99823CB24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5FB31-BFE5-4959-A68A-DDAEC1866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2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FB31-BFE5-4959-A68A-DDAEC1866DC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45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222553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368378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96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253125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0" y="6732588"/>
            <a:ext cx="12192000" cy="125412"/>
            <a:chOff x="0" y="2573904"/>
            <a:chExt cx="8767278" cy="44695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/>
              <p:cNvSpPr/>
              <p:nvPr/>
            </p:nvSpPr>
            <p:spPr>
              <a:xfrm>
                <a:off x="0" y="2573904"/>
                <a:ext cx="126181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8"/>
              <p:cNvSpPr/>
              <p:nvPr/>
            </p:nvSpPr>
            <p:spPr>
              <a:xfrm>
                <a:off x="1261819" y="2573904"/>
                <a:ext cx="1263341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9"/>
              <p:cNvSpPr/>
              <p:nvPr/>
            </p:nvSpPr>
            <p:spPr>
              <a:xfrm>
                <a:off x="2490151" y="2573904"/>
                <a:ext cx="126181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/>
              <p:cNvSpPr/>
              <p:nvPr/>
            </p:nvSpPr>
            <p:spPr>
              <a:xfrm>
                <a:off x="-365" y="2573904"/>
                <a:ext cx="1263340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2"/>
              <p:cNvSpPr/>
              <p:nvPr/>
            </p:nvSpPr>
            <p:spPr>
              <a:xfrm>
                <a:off x="1262975" y="2573904"/>
                <a:ext cx="126181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3"/>
              <p:cNvSpPr/>
              <p:nvPr/>
            </p:nvSpPr>
            <p:spPr>
              <a:xfrm>
                <a:off x="2489785" y="2573904"/>
                <a:ext cx="126181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3751603" y="2573904"/>
                <a:ext cx="1263340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Flowchart: Off-page Connector 21"/>
          <p:cNvSpPr/>
          <p:nvPr userDrawn="1"/>
        </p:nvSpPr>
        <p:spPr>
          <a:xfrm rot="5400000">
            <a:off x="11731097" y="126472"/>
            <a:ext cx="384175" cy="537633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65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53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03051" y="203201"/>
            <a:ext cx="508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FA5057-09AA-4BBD-818D-BAE77C7B0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1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Grp="1" noChangeArrowheads="1"/>
          </p:cNvSpPr>
          <p:nvPr>
            <p:ph type="title"/>
          </p:nvPr>
        </p:nvSpPr>
        <p:spPr>
          <a:xfrm>
            <a:off x="2178724" y="356629"/>
            <a:ext cx="8021732" cy="471365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/>
            </a:r>
            <a:br>
              <a:rPr lang="ru-RU" sz="1800" dirty="0"/>
            </a:br>
            <a:endParaRPr lang="ru-RU" dirty="0">
              <a:solidFill>
                <a:srgbClr val="1E5C47"/>
              </a:solidFill>
              <a:latin typeface="Arial Narrow" panose="020B0606020202030204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775520" y="1628800"/>
            <a:ext cx="8640960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0" dirty="0">
                <a:latin typeface="Arial Narrow" panose="020B0606020202030204" pitchFamily="34" charset="0"/>
                <a:ea typeface="+mj-ea"/>
                <a:cs typeface="Arial"/>
              </a:rPr>
              <a:t>Опыт работы администрации г. Перми по организации мероприятий при осуществлении деятельности по обращению с животными без владельцев</a:t>
            </a:r>
          </a:p>
        </p:txBody>
      </p:sp>
      <p:pic>
        <p:nvPicPr>
          <p:cNvPr id="4" name="Picture 6" descr="C:\Documents and Settings\User\Рабочий стол\2019\ПРЕЗЕНАТЦИЯ МАТЕРИАЛЛЫ\1200px-Coat_of_Arms_of_Per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87313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z="1400" dirty="0"/>
              <a:t>1</a:t>
            </a:r>
            <a:endParaRPr lang="en-US" sz="1400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90B5B1C6-86E3-46E3-9F88-6999533F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110" y="4293096"/>
            <a:ext cx="864096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kern="0" dirty="0">
                <a:latin typeface="Arial Narrow" panose="020B0606020202030204" pitchFamily="34" charset="0"/>
                <a:ea typeface="+mj-ea"/>
                <a:cs typeface="Arial"/>
              </a:rPr>
              <a:t>Андреев Дмитрий Николаевич </a:t>
            </a:r>
          </a:p>
          <a:p>
            <a:pPr algn="ctr">
              <a:defRPr/>
            </a:pPr>
            <a:r>
              <a:rPr lang="ru-RU" sz="2800" kern="0" dirty="0">
                <a:latin typeface="Arial Narrow" panose="020B0606020202030204" pitchFamily="34" charset="0"/>
                <a:ea typeface="+mj-ea"/>
                <a:cs typeface="Arial"/>
              </a:rPr>
              <a:t>Начальник управления по экологии и природопользованию администрации г. Перми</a:t>
            </a:r>
          </a:p>
        </p:txBody>
      </p:sp>
    </p:spTree>
    <p:extLst>
      <p:ext uri="{BB962C8B-B14F-4D97-AF65-F5344CB8AC3E}">
        <p14:creationId xmlns:p14="http://schemas.microsoft.com/office/powerpoint/2010/main" xmlns="" val="15942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10</a:t>
            </a:fld>
            <a:endParaRPr lang="en-US" sz="1400" dirty="0"/>
          </a:p>
        </p:txBody>
      </p:sp>
      <p:sp>
        <p:nvSpPr>
          <p:cNvPr id="2" name="Round Same Side Corner Rectangle 60">
            <a:extLst>
              <a:ext uri="{FF2B5EF4-FFF2-40B4-BE49-F238E27FC236}">
                <a16:creationId xmlns:a16="http://schemas.microsoft.com/office/drawing/2014/main" xmlns="" id="{3CB54107-0E7D-4013-B7E8-1DE49FF4EA25}"/>
              </a:ext>
            </a:extLst>
          </p:cNvPr>
          <p:cNvSpPr/>
          <p:nvPr/>
        </p:nvSpPr>
        <p:spPr>
          <a:xfrm flipH="1">
            <a:off x="561971" y="84679"/>
            <a:ext cx="7866063" cy="612094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FontAwesome"/>
                <a:cs typeface="Arial" pitchFamily="34" charset="0"/>
              </a:rPr>
              <a:t>Информационное обеспечение</a:t>
            </a:r>
            <a:endParaRPr lang="ru-RU" sz="2000" b="1" dirty="0">
              <a:solidFill>
                <a:srgbClr val="198C8F">
                  <a:lumMod val="75000"/>
                </a:srgbClr>
              </a:solidFill>
              <a:ea typeface="FontAwesome"/>
            </a:endParaRPr>
          </a:p>
        </p:txBody>
      </p:sp>
      <p:pic>
        <p:nvPicPr>
          <p:cNvPr id="4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54517B07-0F22-410D-AC42-5D64AEBC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98285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7167C6-78A0-4F47-BAD9-C70DFB2B0A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08" y="696773"/>
            <a:ext cx="10344472" cy="57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34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11</a:t>
            </a:fld>
            <a:endParaRPr lang="en-US" sz="1400" dirty="0"/>
          </a:p>
        </p:txBody>
      </p:sp>
      <p:sp>
        <p:nvSpPr>
          <p:cNvPr id="2" name="Round Same Side Corner Rectangle 60">
            <a:extLst>
              <a:ext uri="{FF2B5EF4-FFF2-40B4-BE49-F238E27FC236}">
                <a16:creationId xmlns:a16="http://schemas.microsoft.com/office/drawing/2014/main" xmlns="" id="{3CB54107-0E7D-4013-B7E8-1DE49FF4EA25}"/>
              </a:ext>
            </a:extLst>
          </p:cNvPr>
          <p:cNvSpPr/>
          <p:nvPr/>
        </p:nvSpPr>
        <p:spPr>
          <a:xfrm flipH="1">
            <a:off x="561970" y="84679"/>
            <a:ext cx="11078645" cy="612094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FontAwesome"/>
                <a:cs typeface="Arial" pitchFamily="34" charset="0"/>
              </a:rPr>
              <a:t>Программа по поиску новых владельцев</a:t>
            </a:r>
            <a:endParaRPr lang="ru-RU" sz="2000" b="1" dirty="0">
              <a:solidFill>
                <a:srgbClr val="198C8F">
                  <a:lumMod val="75000"/>
                </a:srgbClr>
              </a:solidFill>
              <a:ea typeface="FontAwesome"/>
            </a:endParaRPr>
          </a:p>
        </p:txBody>
      </p:sp>
      <p:pic>
        <p:nvPicPr>
          <p:cNvPr id="4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54517B07-0F22-410D-AC42-5D64AEBC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98285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F84F1AE0-C3A2-4D94-A408-E1359A86A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31309554"/>
              </p:ext>
            </p:extLst>
          </p:nvPr>
        </p:nvGraphicFramePr>
        <p:xfrm>
          <a:off x="119336" y="836712"/>
          <a:ext cx="80648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43D67182-FB14-41D3-BACF-56D8B3D28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64749008"/>
              </p:ext>
            </p:extLst>
          </p:nvPr>
        </p:nvGraphicFramePr>
        <p:xfrm>
          <a:off x="7901960" y="1628800"/>
          <a:ext cx="4290040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ound Same Side Corner Rectangle 60">
            <a:extLst>
              <a:ext uri="{FF2B5EF4-FFF2-40B4-BE49-F238E27FC236}">
                <a16:creationId xmlns:a16="http://schemas.microsoft.com/office/drawing/2014/main" xmlns="" id="{CCFB1B1C-42FE-4C39-887B-AB5F99C5A7EC}"/>
              </a:ext>
            </a:extLst>
          </p:cNvPr>
          <p:cNvSpPr/>
          <p:nvPr/>
        </p:nvSpPr>
        <p:spPr>
          <a:xfrm flipH="1">
            <a:off x="8049807" y="947191"/>
            <a:ext cx="4032448" cy="612094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FontAwesome"/>
                <a:cs typeface="Arial" pitchFamily="34" charset="0"/>
              </a:rPr>
              <a:t>Взаимодействие с общественными организациями</a:t>
            </a:r>
            <a:endParaRPr lang="ru-RU" sz="1600" b="1" dirty="0">
              <a:solidFill>
                <a:srgbClr val="198C8F">
                  <a:lumMod val="75000"/>
                </a:srgbClr>
              </a:solidFill>
              <a:ea typeface="FontAwesom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7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098" y="163934"/>
            <a:ext cx="10412462" cy="59848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Статистика покусов граждан на территории города Перми</a:t>
            </a:r>
            <a:endParaRPr lang="ru-RU" sz="1600" dirty="0">
              <a:solidFill>
                <a:schemeClr val="tx1"/>
              </a:solidFill>
              <a:latin typeface="Arial" pitchFamily="34" charset="0"/>
              <a:ea typeface="FontAwesome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12</a:t>
            </a:fld>
            <a:endParaRPr lang="en-US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4260304"/>
              </p:ext>
            </p:extLst>
          </p:nvPr>
        </p:nvGraphicFramePr>
        <p:xfrm>
          <a:off x="1631504" y="1628800"/>
          <a:ext cx="8856988" cy="2002411"/>
        </p:xfrm>
        <a:graphic>
          <a:graphicData uri="http://schemas.openxmlformats.org/drawingml/2006/table">
            <a:tbl>
              <a:tblPr firstRow="1" firstCol="1" bandRow="1"/>
              <a:tblGrid>
                <a:gridCol w="2312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0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0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0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0808">
                  <a:extLst>
                    <a:ext uri="{9D8B030D-6E8A-4147-A177-3AD203B41FA5}">
                      <a16:colId xmlns:a16="http://schemas.microsoft.com/office/drawing/2014/main" xmlns="" val="2748506900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окусы собаками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г.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г.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г.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домашними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1130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1223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1236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1209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1194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1004*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неизвестными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1287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1295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1305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1176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699*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покусов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2417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2518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2541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2385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2454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1703*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FFFB5E-5AC3-40E0-AE67-3B69760776E9}"/>
              </a:ext>
            </a:extLst>
          </p:cNvPr>
          <p:cNvSpPr txBox="1"/>
          <p:nvPr/>
        </p:nvSpPr>
        <p:spPr>
          <a:xfrm>
            <a:off x="1631505" y="3708694"/>
            <a:ext cx="326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- данные на 01 ноября 2020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924429-C69B-4119-9601-779E2F97CD57}"/>
              </a:ext>
            </a:extLst>
          </p:cNvPr>
          <p:cNvSpPr txBox="1"/>
          <p:nvPr/>
        </p:nvSpPr>
        <p:spPr>
          <a:xfrm>
            <a:off x="1626982" y="4410307"/>
            <a:ext cx="893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прошедшие 10 месяцев 2020 г. было зафиксировано 699 случаев покусов безнадзорными животными, это на </a:t>
            </a:r>
            <a:r>
              <a:rPr lang="ru-RU" b="1" dirty="0"/>
              <a:t>37% меньше </a:t>
            </a:r>
            <a:r>
              <a:rPr lang="ru-RU" dirty="0"/>
              <a:t>показателя за аналогичный период в 2019 году (1101 случаев). При этом число покусов домашними собаками </a:t>
            </a:r>
            <a:r>
              <a:rPr lang="ru-RU" b="1" dirty="0"/>
              <a:t>осталось на прежнем высоком уровне</a:t>
            </a:r>
            <a:r>
              <a:rPr lang="ru-RU" dirty="0"/>
              <a:t>.</a:t>
            </a:r>
          </a:p>
        </p:txBody>
      </p:sp>
      <p:pic>
        <p:nvPicPr>
          <p:cNvPr id="8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607BB352-C6A0-4E5A-A479-C5597511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163934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080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13</a:t>
            </a:fld>
            <a:endParaRPr lang="en-US" sz="1400" dirty="0"/>
          </a:p>
        </p:txBody>
      </p:sp>
      <p:pic>
        <p:nvPicPr>
          <p:cNvPr id="6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46D429AD-0FE2-40E4-90C1-73EDB350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37" y="114821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F83FB118-864A-4018-B038-894E3D9A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2637"/>
            <a:ext cx="8037412" cy="686087"/>
          </a:xfrm>
        </p:spPr>
        <p:txBody>
          <a:bodyPr>
            <a:normAutofit/>
          </a:bodyPr>
          <a:lstStyle/>
          <a:p>
            <a:r>
              <a:rPr lang="ru-RU" dirty="0"/>
              <a:t>Факторы, сдерживающие снижение численности собак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4C1E1D-E8A8-452D-A5AD-2B373BFE733A}"/>
              </a:ext>
            </a:extLst>
          </p:cNvPr>
          <p:cNvSpPr txBox="1"/>
          <p:nvPr/>
        </p:nvSpPr>
        <p:spPr>
          <a:xfrm>
            <a:off x="1055440" y="2945872"/>
            <a:ext cx="1058517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Потеря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домашнего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животного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невнимательности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безответственности его хозяев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9C8792-6470-492C-AE2A-FFEDED36AA10}"/>
              </a:ext>
            </a:extLst>
          </p:cNvPr>
          <p:cNvSpPr txBox="1"/>
          <p:nvPr/>
        </p:nvSpPr>
        <p:spPr>
          <a:xfrm>
            <a:off x="1055440" y="909419"/>
            <a:ext cx="1058517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Сознательный отказ владельца от прав на животное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6BC0305-8F59-4A9A-A52C-7BA738E82FD8}"/>
              </a:ext>
            </a:extLst>
          </p:cNvPr>
          <p:cNvSpPr/>
          <p:nvPr/>
        </p:nvSpPr>
        <p:spPr>
          <a:xfrm>
            <a:off x="1055440" y="3577999"/>
            <a:ext cx="1058517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Нерегулируемый рынок разведения собак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605A62-C139-40FA-ADA3-0EC18DFA9AD5}"/>
              </a:ext>
            </a:extLst>
          </p:cNvPr>
          <p:cNvSpPr txBox="1"/>
          <p:nvPr/>
        </p:nvSpPr>
        <p:spPr>
          <a:xfrm>
            <a:off x="1055440" y="1370144"/>
            <a:ext cx="1058517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Миграция животных из соседних муниципальных образований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2045AF-EFA8-441F-A5B5-A901AD0BBB56}"/>
              </a:ext>
            </a:extLst>
          </p:cNvPr>
          <p:cNvSpPr txBox="1"/>
          <p:nvPr/>
        </p:nvSpPr>
        <p:spPr>
          <a:xfrm>
            <a:off x="1055440" y="1837286"/>
            <a:ext cx="1058517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Выпуск собак в места обитания новыми владельцами (опекунами)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00E09EA-2DE8-4D68-96A9-19B093BDB41C}"/>
              </a:ext>
            </a:extLst>
          </p:cNvPr>
          <p:cNvSpPr txBox="1"/>
          <p:nvPr/>
        </p:nvSpPr>
        <p:spPr>
          <a:xfrm>
            <a:off x="1055440" y="2304428"/>
            <a:ext cx="1058517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Выпуск собак, отловленных в других муниципальных образованиях</a:t>
            </a:r>
          </a:p>
        </p:txBody>
      </p:sp>
      <p:sp>
        <p:nvSpPr>
          <p:cNvPr id="28" name="Скругленный прямоугольник 4">
            <a:extLst>
              <a:ext uri="{FF2B5EF4-FFF2-40B4-BE49-F238E27FC236}">
                <a16:creationId xmlns:a16="http://schemas.microsoft.com/office/drawing/2014/main" xmlns="" id="{233F70D9-C8D5-4863-8457-DE1DD9BE9F1E}"/>
              </a:ext>
            </a:extLst>
          </p:cNvPr>
          <p:cNvSpPr/>
          <p:nvPr/>
        </p:nvSpPr>
        <p:spPr>
          <a:xfrm>
            <a:off x="551384" y="4056238"/>
            <a:ext cx="11089232" cy="2685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20955" rIns="41910" bIns="20955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chemeClr val="tx1"/>
                </a:solidFill>
              </a:rPr>
              <a:t>Необходимые дополнительные мероприятия:</a:t>
            </a:r>
          </a:p>
          <a:p>
            <a:pPr marL="342900" indent="-342900" defTabSz="488950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Подготовка предложений по внесению изменений в федеральное законодательство в части дополнительных мер и требований в отношении владельцев собак, разведения животных, механизмов повышения ответственности и контроля за выполнением требований.</a:t>
            </a:r>
          </a:p>
          <a:p>
            <a:pPr marL="342900" indent="-342900" defTabSz="488950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Повышение контроля со стороны ГВИ ПК за исполнением органами местного самоуправления ПК мероприятий по отлову собак (проверка исполнения муниципальных контрактов, использования субвенций).  </a:t>
            </a:r>
          </a:p>
          <a:p>
            <a:pPr marL="342900" indent="-342900" defTabSz="488950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Строительство межрайонных приютов для собак без владельцев.</a:t>
            </a:r>
          </a:p>
          <a:p>
            <a:pPr marL="342900" indent="-342900" defTabSz="488950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 рамках конкурсов социально значимых проектов обеспечить и реализовать меры поддержки некоммерческим организациям на развитие частных приютов.</a:t>
            </a:r>
          </a:p>
        </p:txBody>
      </p:sp>
      <p:pic>
        <p:nvPicPr>
          <p:cNvPr id="30" name="Рисунок 29" descr="Играть">
            <a:extLst>
              <a:ext uri="{FF2B5EF4-FFF2-40B4-BE49-F238E27FC236}">
                <a16:creationId xmlns:a16="http://schemas.microsoft.com/office/drawing/2014/main" xmlns="" id="{C1CCE692-64B0-4560-82FB-03E85A861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9376" y="908720"/>
            <a:ext cx="400110" cy="400110"/>
          </a:xfrm>
          <a:prstGeom prst="rect">
            <a:avLst/>
          </a:prstGeom>
        </p:spPr>
      </p:pic>
      <p:pic>
        <p:nvPicPr>
          <p:cNvPr id="32" name="Рисунок 31" descr="Играть">
            <a:extLst>
              <a:ext uri="{FF2B5EF4-FFF2-40B4-BE49-F238E27FC236}">
                <a16:creationId xmlns:a16="http://schemas.microsoft.com/office/drawing/2014/main" xmlns="" id="{4CD816EE-BE42-4037-ADF1-4165B66D3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9376" y="1370144"/>
            <a:ext cx="400110" cy="400110"/>
          </a:xfrm>
          <a:prstGeom prst="rect">
            <a:avLst/>
          </a:prstGeom>
        </p:spPr>
      </p:pic>
      <p:pic>
        <p:nvPicPr>
          <p:cNvPr id="34" name="Рисунок 33" descr="Играть">
            <a:extLst>
              <a:ext uri="{FF2B5EF4-FFF2-40B4-BE49-F238E27FC236}">
                <a16:creationId xmlns:a16="http://schemas.microsoft.com/office/drawing/2014/main" xmlns="" id="{C1AE6F57-A89A-4117-8618-8B383A738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9376" y="1831568"/>
            <a:ext cx="400110" cy="400110"/>
          </a:xfrm>
          <a:prstGeom prst="rect">
            <a:avLst/>
          </a:prstGeom>
        </p:spPr>
      </p:pic>
      <p:pic>
        <p:nvPicPr>
          <p:cNvPr id="36" name="Рисунок 35" descr="Играть">
            <a:extLst>
              <a:ext uri="{FF2B5EF4-FFF2-40B4-BE49-F238E27FC236}">
                <a16:creationId xmlns:a16="http://schemas.microsoft.com/office/drawing/2014/main" xmlns="" id="{1EF48566-4B9B-42D8-B424-01275B0C3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9376" y="2304428"/>
            <a:ext cx="400110" cy="400110"/>
          </a:xfrm>
          <a:prstGeom prst="rect">
            <a:avLst/>
          </a:prstGeom>
        </p:spPr>
      </p:pic>
      <p:pic>
        <p:nvPicPr>
          <p:cNvPr id="38" name="Рисунок 37" descr="Играть">
            <a:extLst>
              <a:ext uri="{FF2B5EF4-FFF2-40B4-BE49-F238E27FC236}">
                <a16:creationId xmlns:a16="http://schemas.microsoft.com/office/drawing/2014/main" xmlns="" id="{D9BECFCB-EF66-4C4A-88D7-8039E3EFF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9376" y="2945872"/>
            <a:ext cx="400110" cy="400110"/>
          </a:xfrm>
          <a:prstGeom prst="rect">
            <a:avLst/>
          </a:prstGeom>
        </p:spPr>
      </p:pic>
      <p:pic>
        <p:nvPicPr>
          <p:cNvPr id="40" name="Рисунок 39" descr="Играть">
            <a:extLst>
              <a:ext uri="{FF2B5EF4-FFF2-40B4-BE49-F238E27FC236}">
                <a16:creationId xmlns:a16="http://schemas.microsoft.com/office/drawing/2014/main" xmlns="" id="{C21E701C-8719-4514-8A6D-AF13A3709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9376" y="3560782"/>
            <a:ext cx="40011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36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14</a:t>
            </a:fld>
            <a:endParaRPr lang="en-US" sz="1400" dirty="0"/>
          </a:p>
        </p:txBody>
      </p:sp>
      <p:pic>
        <p:nvPicPr>
          <p:cNvPr id="6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46D429AD-0FE2-40E4-90C1-73EDB350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2101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F83FB118-864A-4018-B038-894E3D9A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59" y="83949"/>
            <a:ext cx="8037412" cy="460239"/>
          </a:xfrm>
        </p:spPr>
        <p:txBody>
          <a:bodyPr>
            <a:normAutofit/>
          </a:bodyPr>
          <a:lstStyle/>
          <a:p>
            <a:r>
              <a:rPr lang="ru-RU" dirty="0"/>
              <a:t>Развитие федерального законодательства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ADC040E-E8EE-4181-AF58-E115D83B633C}"/>
              </a:ext>
            </a:extLst>
          </p:cNvPr>
          <p:cNvGrpSpPr/>
          <p:nvPr/>
        </p:nvGrpSpPr>
        <p:grpSpPr>
          <a:xfrm>
            <a:off x="407368" y="766364"/>
            <a:ext cx="11593288" cy="5902997"/>
            <a:chOff x="140266" y="766363"/>
            <a:chExt cx="8898962" cy="5902997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4F3DC68D-FF73-4054-ADC2-AB89337E19EB}"/>
                </a:ext>
              </a:extLst>
            </p:cNvPr>
            <p:cNvSpPr/>
            <p:nvPr/>
          </p:nvSpPr>
          <p:spPr>
            <a:xfrm>
              <a:off x="140266" y="766363"/>
              <a:ext cx="3243815" cy="487447"/>
            </a:xfrm>
            <a:custGeom>
              <a:avLst/>
              <a:gdLst>
                <a:gd name="connsiteX0" fmla="*/ 0 w 3243815"/>
                <a:gd name="connsiteY0" fmla="*/ 0 h 487447"/>
                <a:gd name="connsiteX1" fmla="*/ 3000092 w 3243815"/>
                <a:gd name="connsiteY1" fmla="*/ 0 h 487447"/>
                <a:gd name="connsiteX2" fmla="*/ 3243815 w 3243815"/>
                <a:gd name="connsiteY2" fmla="*/ 243724 h 487447"/>
                <a:gd name="connsiteX3" fmla="*/ 3000092 w 3243815"/>
                <a:gd name="connsiteY3" fmla="*/ 487447 h 487447"/>
                <a:gd name="connsiteX4" fmla="*/ 0 w 3243815"/>
                <a:gd name="connsiteY4" fmla="*/ 487447 h 487447"/>
                <a:gd name="connsiteX5" fmla="*/ 243724 w 3243815"/>
                <a:gd name="connsiteY5" fmla="*/ 243724 h 487447"/>
                <a:gd name="connsiteX6" fmla="*/ 0 w 3243815"/>
                <a:gd name="connsiteY6" fmla="*/ 0 h 48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3815" h="487447">
                  <a:moveTo>
                    <a:pt x="0" y="0"/>
                  </a:moveTo>
                  <a:lnTo>
                    <a:pt x="3000092" y="0"/>
                  </a:lnTo>
                  <a:lnTo>
                    <a:pt x="3243815" y="243724"/>
                  </a:lnTo>
                  <a:lnTo>
                    <a:pt x="3000092" y="487447"/>
                  </a:lnTo>
                  <a:lnTo>
                    <a:pt x="0" y="487447"/>
                  </a:lnTo>
                  <a:lnTo>
                    <a:pt x="243724" y="243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504" tIns="8890" rIns="24372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/>
                <a:t>Проблема</a:t>
              </a:r>
              <a:endParaRPr lang="ru-RU" sz="1400" b="1" dirty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552A4C67-1DB4-49C2-8D54-1C3DECB96CA6}"/>
                </a:ext>
              </a:extLst>
            </p:cNvPr>
            <p:cNvSpPr/>
            <p:nvPr/>
          </p:nvSpPr>
          <p:spPr>
            <a:xfrm>
              <a:off x="3225661" y="807796"/>
              <a:ext cx="2655580" cy="404581"/>
            </a:xfrm>
            <a:custGeom>
              <a:avLst/>
              <a:gdLst>
                <a:gd name="connsiteX0" fmla="*/ 0 w 2655580"/>
                <a:gd name="connsiteY0" fmla="*/ 0 h 404581"/>
                <a:gd name="connsiteX1" fmla="*/ 2453290 w 2655580"/>
                <a:gd name="connsiteY1" fmla="*/ 0 h 404581"/>
                <a:gd name="connsiteX2" fmla="*/ 2655580 w 2655580"/>
                <a:gd name="connsiteY2" fmla="*/ 202291 h 404581"/>
                <a:gd name="connsiteX3" fmla="*/ 2453290 w 2655580"/>
                <a:gd name="connsiteY3" fmla="*/ 404581 h 404581"/>
                <a:gd name="connsiteX4" fmla="*/ 0 w 2655580"/>
                <a:gd name="connsiteY4" fmla="*/ 404581 h 404581"/>
                <a:gd name="connsiteX5" fmla="*/ 202291 w 2655580"/>
                <a:gd name="connsiteY5" fmla="*/ 202291 h 404581"/>
                <a:gd name="connsiteX6" fmla="*/ 0 w 2655580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580" h="404581">
                  <a:moveTo>
                    <a:pt x="0" y="0"/>
                  </a:moveTo>
                  <a:lnTo>
                    <a:pt x="2453290" y="0"/>
                  </a:lnTo>
                  <a:lnTo>
                    <a:pt x="2655580" y="202291"/>
                  </a:lnTo>
                  <a:lnTo>
                    <a:pt x="2453290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/>
                <a:t>Механизмы решения проблемы</a:t>
              </a: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6E8C08A7-52D6-4019-99F0-20BAF39CF8C9}"/>
                </a:ext>
              </a:extLst>
            </p:cNvPr>
            <p:cNvSpPr/>
            <p:nvPr/>
          </p:nvSpPr>
          <p:spPr>
            <a:xfrm>
              <a:off x="5739638" y="807796"/>
              <a:ext cx="3063458" cy="404581"/>
            </a:xfrm>
            <a:custGeom>
              <a:avLst/>
              <a:gdLst>
                <a:gd name="connsiteX0" fmla="*/ 0 w 3063458"/>
                <a:gd name="connsiteY0" fmla="*/ 0 h 404581"/>
                <a:gd name="connsiteX1" fmla="*/ 2861168 w 3063458"/>
                <a:gd name="connsiteY1" fmla="*/ 0 h 404581"/>
                <a:gd name="connsiteX2" fmla="*/ 3063458 w 3063458"/>
                <a:gd name="connsiteY2" fmla="*/ 202291 h 404581"/>
                <a:gd name="connsiteX3" fmla="*/ 2861168 w 3063458"/>
                <a:gd name="connsiteY3" fmla="*/ 404581 h 404581"/>
                <a:gd name="connsiteX4" fmla="*/ 0 w 3063458"/>
                <a:gd name="connsiteY4" fmla="*/ 404581 h 404581"/>
                <a:gd name="connsiteX5" fmla="*/ 202291 w 3063458"/>
                <a:gd name="connsiteY5" fmla="*/ 202291 h 404581"/>
                <a:gd name="connsiteX6" fmla="*/ 0 w 3063458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3458" h="404581">
                  <a:moveTo>
                    <a:pt x="0" y="0"/>
                  </a:moveTo>
                  <a:lnTo>
                    <a:pt x="2861168" y="0"/>
                  </a:lnTo>
                  <a:lnTo>
                    <a:pt x="3063458" y="202291"/>
                  </a:lnTo>
                  <a:lnTo>
                    <a:pt x="2861168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/>
                <a:t>Предложения</a:t>
              </a:r>
              <a:endParaRPr lang="ru-RU" sz="1400" b="1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11DB3449-CA94-427E-B529-CB3B35639ECE}"/>
                </a:ext>
              </a:extLst>
            </p:cNvPr>
            <p:cNvSpPr/>
            <p:nvPr/>
          </p:nvSpPr>
          <p:spPr>
            <a:xfrm>
              <a:off x="140266" y="1337209"/>
              <a:ext cx="3243815" cy="487447"/>
            </a:xfrm>
            <a:custGeom>
              <a:avLst/>
              <a:gdLst>
                <a:gd name="connsiteX0" fmla="*/ 0 w 3243815"/>
                <a:gd name="connsiteY0" fmla="*/ 0 h 487447"/>
                <a:gd name="connsiteX1" fmla="*/ 3000092 w 3243815"/>
                <a:gd name="connsiteY1" fmla="*/ 0 h 487447"/>
                <a:gd name="connsiteX2" fmla="*/ 3243815 w 3243815"/>
                <a:gd name="connsiteY2" fmla="*/ 243724 h 487447"/>
                <a:gd name="connsiteX3" fmla="*/ 3000092 w 3243815"/>
                <a:gd name="connsiteY3" fmla="*/ 487447 h 487447"/>
                <a:gd name="connsiteX4" fmla="*/ 0 w 3243815"/>
                <a:gd name="connsiteY4" fmla="*/ 487447 h 487447"/>
                <a:gd name="connsiteX5" fmla="*/ 243724 w 3243815"/>
                <a:gd name="connsiteY5" fmla="*/ 243724 h 487447"/>
                <a:gd name="connsiteX6" fmla="*/ 0 w 3243815"/>
                <a:gd name="connsiteY6" fmla="*/ 0 h 48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3815" h="487447">
                  <a:moveTo>
                    <a:pt x="0" y="0"/>
                  </a:moveTo>
                  <a:lnTo>
                    <a:pt x="3000092" y="0"/>
                  </a:lnTo>
                  <a:lnTo>
                    <a:pt x="3243815" y="243724"/>
                  </a:lnTo>
                  <a:lnTo>
                    <a:pt x="3000092" y="487447"/>
                  </a:lnTo>
                  <a:lnTo>
                    <a:pt x="0" y="487447"/>
                  </a:lnTo>
                  <a:lnTo>
                    <a:pt x="243724" y="243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444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444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504" tIns="8890" rIns="24372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Безответственное обращение с домашними животными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D055D839-04E8-400B-B66D-EBF1BC679113}"/>
                </a:ext>
              </a:extLst>
            </p:cNvPr>
            <p:cNvSpPr/>
            <p:nvPr/>
          </p:nvSpPr>
          <p:spPr>
            <a:xfrm>
              <a:off x="3225661" y="1322053"/>
              <a:ext cx="2655580" cy="517758"/>
            </a:xfrm>
            <a:custGeom>
              <a:avLst/>
              <a:gdLst>
                <a:gd name="connsiteX0" fmla="*/ 0 w 2655580"/>
                <a:gd name="connsiteY0" fmla="*/ 0 h 517758"/>
                <a:gd name="connsiteX1" fmla="*/ 2396701 w 2655580"/>
                <a:gd name="connsiteY1" fmla="*/ 0 h 517758"/>
                <a:gd name="connsiteX2" fmla="*/ 2655580 w 2655580"/>
                <a:gd name="connsiteY2" fmla="*/ 258879 h 517758"/>
                <a:gd name="connsiteX3" fmla="*/ 2396701 w 2655580"/>
                <a:gd name="connsiteY3" fmla="*/ 517758 h 517758"/>
                <a:gd name="connsiteX4" fmla="*/ 0 w 2655580"/>
                <a:gd name="connsiteY4" fmla="*/ 517758 h 517758"/>
                <a:gd name="connsiteX5" fmla="*/ 258879 w 2655580"/>
                <a:gd name="connsiteY5" fmla="*/ 258879 h 517758"/>
                <a:gd name="connsiteX6" fmla="*/ 0 w 2655580"/>
                <a:gd name="connsiteY6" fmla="*/ 0 h 51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580" h="517758">
                  <a:moveTo>
                    <a:pt x="0" y="0"/>
                  </a:moveTo>
                  <a:lnTo>
                    <a:pt x="2396701" y="0"/>
                  </a:lnTo>
                  <a:lnTo>
                    <a:pt x="2655580" y="258879"/>
                  </a:lnTo>
                  <a:lnTo>
                    <a:pt x="2396701" y="517758"/>
                  </a:lnTo>
                  <a:lnTo>
                    <a:pt x="0" y="517758"/>
                  </a:lnTo>
                  <a:lnTo>
                    <a:pt x="258879" y="258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659" tIns="8890" rIns="258879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Введение обязательной регистрации и вакцинации домашних животных</a:t>
              </a: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0C856129-F13E-4330-B79D-9D3BD5EDB9DF}"/>
                </a:ext>
              </a:extLst>
            </p:cNvPr>
            <p:cNvSpPr/>
            <p:nvPr/>
          </p:nvSpPr>
          <p:spPr>
            <a:xfrm>
              <a:off x="5739638" y="1378642"/>
              <a:ext cx="3063458" cy="404581"/>
            </a:xfrm>
            <a:custGeom>
              <a:avLst/>
              <a:gdLst>
                <a:gd name="connsiteX0" fmla="*/ 0 w 3063458"/>
                <a:gd name="connsiteY0" fmla="*/ 0 h 404581"/>
                <a:gd name="connsiteX1" fmla="*/ 2861168 w 3063458"/>
                <a:gd name="connsiteY1" fmla="*/ 0 h 404581"/>
                <a:gd name="connsiteX2" fmla="*/ 3063458 w 3063458"/>
                <a:gd name="connsiteY2" fmla="*/ 202291 h 404581"/>
                <a:gd name="connsiteX3" fmla="*/ 2861168 w 3063458"/>
                <a:gd name="connsiteY3" fmla="*/ 404581 h 404581"/>
                <a:gd name="connsiteX4" fmla="*/ 0 w 3063458"/>
                <a:gd name="connsiteY4" fmla="*/ 404581 h 404581"/>
                <a:gd name="connsiteX5" fmla="*/ 202291 w 3063458"/>
                <a:gd name="connsiteY5" fmla="*/ 202291 h 404581"/>
                <a:gd name="connsiteX6" fmla="*/ 0 w 3063458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3458" h="404581">
                  <a:moveTo>
                    <a:pt x="0" y="0"/>
                  </a:moveTo>
                  <a:lnTo>
                    <a:pt x="2861168" y="0"/>
                  </a:lnTo>
                  <a:lnTo>
                    <a:pt x="3063458" y="202291"/>
                  </a:lnTo>
                  <a:lnTo>
                    <a:pt x="2861168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Принятие соответствующего федерального закона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DC8B056E-8C4E-4C37-815A-5D18CB162C39}"/>
                </a:ext>
              </a:extLst>
            </p:cNvPr>
            <p:cNvSpPr/>
            <p:nvPr/>
          </p:nvSpPr>
          <p:spPr>
            <a:xfrm>
              <a:off x="140266" y="1970004"/>
              <a:ext cx="3243815" cy="487447"/>
            </a:xfrm>
            <a:custGeom>
              <a:avLst/>
              <a:gdLst>
                <a:gd name="connsiteX0" fmla="*/ 0 w 3243815"/>
                <a:gd name="connsiteY0" fmla="*/ 0 h 487447"/>
                <a:gd name="connsiteX1" fmla="*/ 3000092 w 3243815"/>
                <a:gd name="connsiteY1" fmla="*/ 0 h 487447"/>
                <a:gd name="connsiteX2" fmla="*/ 3243815 w 3243815"/>
                <a:gd name="connsiteY2" fmla="*/ 243724 h 487447"/>
                <a:gd name="connsiteX3" fmla="*/ 3000092 w 3243815"/>
                <a:gd name="connsiteY3" fmla="*/ 487447 h 487447"/>
                <a:gd name="connsiteX4" fmla="*/ 0 w 3243815"/>
                <a:gd name="connsiteY4" fmla="*/ 487447 h 487447"/>
                <a:gd name="connsiteX5" fmla="*/ 243724 w 3243815"/>
                <a:gd name="connsiteY5" fmla="*/ 243724 h 487447"/>
                <a:gd name="connsiteX6" fmla="*/ 0 w 3243815"/>
                <a:gd name="connsiteY6" fmla="*/ 0 h 48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3815" h="487447">
                  <a:moveTo>
                    <a:pt x="0" y="0"/>
                  </a:moveTo>
                  <a:lnTo>
                    <a:pt x="3000092" y="0"/>
                  </a:lnTo>
                  <a:lnTo>
                    <a:pt x="3243815" y="243724"/>
                  </a:lnTo>
                  <a:lnTo>
                    <a:pt x="3000092" y="487447"/>
                  </a:lnTo>
                  <a:lnTo>
                    <a:pt x="0" y="487447"/>
                  </a:lnTo>
                  <a:lnTo>
                    <a:pt x="243724" y="243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8889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8889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504" tIns="8890" rIns="24372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Повышение ответственности владельцев животных </a:t>
              </a: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C170E19F-749D-4B41-A9AA-4DD1A041B354}"/>
                </a:ext>
              </a:extLst>
            </p:cNvPr>
            <p:cNvSpPr/>
            <p:nvPr/>
          </p:nvSpPr>
          <p:spPr>
            <a:xfrm>
              <a:off x="3152227" y="1908054"/>
              <a:ext cx="3181679" cy="611346"/>
            </a:xfrm>
            <a:custGeom>
              <a:avLst/>
              <a:gdLst>
                <a:gd name="connsiteX0" fmla="*/ 0 w 3108245"/>
                <a:gd name="connsiteY0" fmla="*/ 0 h 611346"/>
                <a:gd name="connsiteX1" fmla="*/ 2802572 w 3108245"/>
                <a:gd name="connsiteY1" fmla="*/ 0 h 611346"/>
                <a:gd name="connsiteX2" fmla="*/ 3108245 w 3108245"/>
                <a:gd name="connsiteY2" fmla="*/ 305673 h 611346"/>
                <a:gd name="connsiteX3" fmla="*/ 2802572 w 3108245"/>
                <a:gd name="connsiteY3" fmla="*/ 611346 h 611346"/>
                <a:gd name="connsiteX4" fmla="*/ 0 w 3108245"/>
                <a:gd name="connsiteY4" fmla="*/ 611346 h 611346"/>
                <a:gd name="connsiteX5" fmla="*/ 305673 w 3108245"/>
                <a:gd name="connsiteY5" fmla="*/ 305673 h 611346"/>
                <a:gd name="connsiteX6" fmla="*/ 0 w 3108245"/>
                <a:gd name="connsiteY6" fmla="*/ 0 h 6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245" h="611346">
                  <a:moveTo>
                    <a:pt x="0" y="0"/>
                  </a:moveTo>
                  <a:lnTo>
                    <a:pt x="2802572" y="0"/>
                  </a:lnTo>
                  <a:lnTo>
                    <a:pt x="3108245" y="305673"/>
                  </a:lnTo>
                  <a:lnTo>
                    <a:pt x="2802572" y="611346"/>
                  </a:lnTo>
                  <a:lnTo>
                    <a:pt x="0" y="611346"/>
                  </a:lnTo>
                  <a:lnTo>
                    <a:pt x="305673" y="305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453" tIns="8890" rIns="30567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Введение дифференцированного налога на содержание животных </a:t>
              </a: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93B1DE32-5868-4FDE-96A2-3521FD550F0D}"/>
                </a:ext>
              </a:extLst>
            </p:cNvPr>
            <p:cNvSpPr/>
            <p:nvPr/>
          </p:nvSpPr>
          <p:spPr>
            <a:xfrm>
              <a:off x="6192304" y="2011437"/>
              <a:ext cx="2689271" cy="404581"/>
            </a:xfrm>
            <a:custGeom>
              <a:avLst/>
              <a:gdLst>
                <a:gd name="connsiteX0" fmla="*/ 0 w 2689271"/>
                <a:gd name="connsiteY0" fmla="*/ 0 h 404581"/>
                <a:gd name="connsiteX1" fmla="*/ 2486981 w 2689271"/>
                <a:gd name="connsiteY1" fmla="*/ 0 h 404581"/>
                <a:gd name="connsiteX2" fmla="*/ 2689271 w 2689271"/>
                <a:gd name="connsiteY2" fmla="*/ 202291 h 404581"/>
                <a:gd name="connsiteX3" fmla="*/ 2486981 w 2689271"/>
                <a:gd name="connsiteY3" fmla="*/ 404581 h 404581"/>
                <a:gd name="connsiteX4" fmla="*/ 0 w 2689271"/>
                <a:gd name="connsiteY4" fmla="*/ 404581 h 404581"/>
                <a:gd name="connsiteX5" fmla="*/ 202291 w 2689271"/>
                <a:gd name="connsiteY5" fmla="*/ 202291 h 404581"/>
                <a:gd name="connsiteX6" fmla="*/ 0 w 2689271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271" h="404581">
                  <a:moveTo>
                    <a:pt x="0" y="0"/>
                  </a:moveTo>
                  <a:lnTo>
                    <a:pt x="2486981" y="0"/>
                  </a:lnTo>
                  <a:lnTo>
                    <a:pt x="2689271" y="202291"/>
                  </a:lnTo>
                  <a:lnTo>
                    <a:pt x="2486981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Принятие соответствующего федерального закона</a:t>
              </a: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C76C82BA-2F3D-4EFB-A836-5C14CB0990E3}"/>
                </a:ext>
              </a:extLst>
            </p:cNvPr>
            <p:cNvSpPr/>
            <p:nvPr/>
          </p:nvSpPr>
          <p:spPr>
            <a:xfrm>
              <a:off x="140266" y="2587643"/>
              <a:ext cx="3479947" cy="598629"/>
            </a:xfrm>
            <a:custGeom>
              <a:avLst/>
              <a:gdLst>
                <a:gd name="connsiteX0" fmla="*/ 0 w 3479947"/>
                <a:gd name="connsiteY0" fmla="*/ 0 h 598629"/>
                <a:gd name="connsiteX1" fmla="*/ 3180633 w 3479947"/>
                <a:gd name="connsiteY1" fmla="*/ 0 h 598629"/>
                <a:gd name="connsiteX2" fmla="*/ 3479947 w 3479947"/>
                <a:gd name="connsiteY2" fmla="*/ 299315 h 598629"/>
                <a:gd name="connsiteX3" fmla="*/ 3180633 w 3479947"/>
                <a:gd name="connsiteY3" fmla="*/ 598629 h 598629"/>
                <a:gd name="connsiteX4" fmla="*/ 0 w 3479947"/>
                <a:gd name="connsiteY4" fmla="*/ 598629 h 598629"/>
                <a:gd name="connsiteX5" fmla="*/ 299315 w 3479947"/>
                <a:gd name="connsiteY5" fmla="*/ 299315 h 598629"/>
                <a:gd name="connsiteX6" fmla="*/ 0 w 3479947"/>
                <a:gd name="connsiteY6" fmla="*/ 0 h 59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9947" h="598629">
                  <a:moveTo>
                    <a:pt x="0" y="0"/>
                  </a:moveTo>
                  <a:lnTo>
                    <a:pt x="3180633" y="0"/>
                  </a:lnTo>
                  <a:lnTo>
                    <a:pt x="3479947" y="299315"/>
                  </a:lnTo>
                  <a:lnTo>
                    <a:pt x="3180633" y="598629"/>
                  </a:lnTo>
                  <a:lnTo>
                    <a:pt x="0" y="598629"/>
                  </a:lnTo>
                  <a:lnTo>
                    <a:pt x="299315" y="2993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095" tIns="8890" rIns="299314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Отсутствие финансовой возможности у отдельных категорий граждан оплатить стерилизацию </a:t>
              </a: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D137ED8D-7D6F-4378-8058-2D1960397C8B}"/>
                </a:ext>
              </a:extLst>
            </p:cNvPr>
            <p:cNvSpPr/>
            <p:nvPr/>
          </p:nvSpPr>
          <p:spPr>
            <a:xfrm>
              <a:off x="3461793" y="2684667"/>
              <a:ext cx="2655580" cy="404581"/>
            </a:xfrm>
            <a:custGeom>
              <a:avLst/>
              <a:gdLst>
                <a:gd name="connsiteX0" fmla="*/ 0 w 2655580"/>
                <a:gd name="connsiteY0" fmla="*/ 0 h 404581"/>
                <a:gd name="connsiteX1" fmla="*/ 2453290 w 2655580"/>
                <a:gd name="connsiteY1" fmla="*/ 0 h 404581"/>
                <a:gd name="connsiteX2" fmla="*/ 2655580 w 2655580"/>
                <a:gd name="connsiteY2" fmla="*/ 202291 h 404581"/>
                <a:gd name="connsiteX3" fmla="*/ 2453290 w 2655580"/>
                <a:gd name="connsiteY3" fmla="*/ 404581 h 404581"/>
                <a:gd name="connsiteX4" fmla="*/ 0 w 2655580"/>
                <a:gd name="connsiteY4" fmla="*/ 404581 h 404581"/>
                <a:gd name="connsiteX5" fmla="*/ 202291 w 2655580"/>
                <a:gd name="connsiteY5" fmla="*/ 202291 h 404581"/>
                <a:gd name="connsiteX6" fmla="*/ 0 w 2655580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580" h="404581">
                  <a:moveTo>
                    <a:pt x="0" y="0"/>
                  </a:moveTo>
                  <a:lnTo>
                    <a:pt x="2453290" y="0"/>
                  </a:lnTo>
                  <a:lnTo>
                    <a:pt x="2655580" y="202291"/>
                  </a:lnTo>
                  <a:lnTo>
                    <a:pt x="2453290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Льготная стерилизация (кастрация) </a:t>
              </a: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D1CFAEEE-BB2F-4B78-97DB-04D1251F34A1}"/>
                </a:ext>
              </a:extLst>
            </p:cNvPr>
            <p:cNvSpPr/>
            <p:nvPr/>
          </p:nvSpPr>
          <p:spPr>
            <a:xfrm>
              <a:off x="5940152" y="2609456"/>
              <a:ext cx="3099076" cy="555004"/>
            </a:xfrm>
            <a:custGeom>
              <a:avLst/>
              <a:gdLst>
                <a:gd name="connsiteX0" fmla="*/ 0 w 3063458"/>
                <a:gd name="connsiteY0" fmla="*/ 0 h 555004"/>
                <a:gd name="connsiteX1" fmla="*/ 2785956 w 3063458"/>
                <a:gd name="connsiteY1" fmla="*/ 0 h 555004"/>
                <a:gd name="connsiteX2" fmla="*/ 3063458 w 3063458"/>
                <a:gd name="connsiteY2" fmla="*/ 277502 h 555004"/>
                <a:gd name="connsiteX3" fmla="*/ 2785956 w 3063458"/>
                <a:gd name="connsiteY3" fmla="*/ 555004 h 555004"/>
                <a:gd name="connsiteX4" fmla="*/ 0 w 3063458"/>
                <a:gd name="connsiteY4" fmla="*/ 555004 h 555004"/>
                <a:gd name="connsiteX5" fmla="*/ 277502 w 3063458"/>
                <a:gd name="connsiteY5" fmla="*/ 277502 h 555004"/>
                <a:gd name="connsiteX6" fmla="*/ 0 w 3063458"/>
                <a:gd name="connsiteY6" fmla="*/ 0 h 55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3458" h="555004">
                  <a:moveTo>
                    <a:pt x="0" y="0"/>
                  </a:moveTo>
                  <a:lnTo>
                    <a:pt x="2785956" y="0"/>
                  </a:lnTo>
                  <a:lnTo>
                    <a:pt x="3063458" y="277502"/>
                  </a:lnTo>
                  <a:lnTo>
                    <a:pt x="2785956" y="555004"/>
                  </a:lnTo>
                  <a:lnTo>
                    <a:pt x="0" y="555004"/>
                  </a:lnTo>
                  <a:lnTo>
                    <a:pt x="277502" y="2775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5282" tIns="8890" rIns="277502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Принятие соответствующего федерального закона или НПА на уровне субъекта и ОМС</a:t>
              </a: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A633A1C4-4538-4572-97B0-8484DC801058}"/>
                </a:ext>
              </a:extLst>
            </p:cNvPr>
            <p:cNvSpPr/>
            <p:nvPr/>
          </p:nvSpPr>
          <p:spPr>
            <a:xfrm>
              <a:off x="140266" y="3257558"/>
              <a:ext cx="3243815" cy="487447"/>
            </a:xfrm>
            <a:custGeom>
              <a:avLst/>
              <a:gdLst>
                <a:gd name="connsiteX0" fmla="*/ 0 w 3243815"/>
                <a:gd name="connsiteY0" fmla="*/ 0 h 487447"/>
                <a:gd name="connsiteX1" fmla="*/ 3000092 w 3243815"/>
                <a:gd name="connsiteY1" fmla="*/ 0 h 487447"/>
                <a:gd name="connsiteX2" fmla="*/ 3243815 w 3243815"/>
                <a:gd name="connsiteY2" fmla="*/ 243724 h 487447"/>
                <a:gd name="connsiteX3" fmla="*/ 3000092 w 3243815"/>
                <a:gd name="connsiteY3" fmla="*/ 487447 h 487447"/>
                <a:gd name="connsiteX4" fmla="*/ 0 w 3243815"/>
                <a:gd name="connsiteY4" fmla="*/ 487447 h 487447"/>
                <a:gd name="connsiteX5" fmla="*/ 243724 w 3243815"/>
                <a:gd name="connsiteY5" fmla="*/ 243724 h 487447"/>
                <a:gd name="connsiteX6" fmla="*/ 0 w 3243815"/>
                <a:gd name="connsiteY6" fmla="*/ 0 h 48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3815" h="487447">
                  <a:moveTo>
                    <a:pt x="0" y="0"/>
                  </a:moveTo>
                  <a:lnTo>
                    <a:pt x="3000092" y="0"/>
                  </a:lnTo>
                  <a:lnTo>
                    <a:pt x="3243815" y="243724"/>
                  </a:lnTo>
                  <a:lnTo>
                    <a:pt x="3000092" y="487447"/>
                  </a:lnTo>
                  <a:lnTo>
                    <a:pt x="0" y="487447"/>
                  </a:lnTo>
                  <a:lnTo>
                    <a:pt x="243724" y="243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7778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7778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504" tIns="8890" rIns="24372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Негативное влияние домашних животных на людей</a:t>
              </a: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C97D03CC-0B34-461A-BE1C-066A349EC7C2}"/>
                </a:ext>
              </a:extLst>
            </p:cNvPr>
            <p:cNvSpPr/>
            <p:nvPr/>
          </p:nvSpPr>
          <p:spPr>
            <a:xfrm>
              <a:off x="3225661" y="3254515"/>
              <a:ext cx="3018428" cy="493532"/>
            </a:xfrm>
            <a:custGeom>
              <a:avLst/>
              <a:gdLst>
                <a:gd name="connsiteX0" fmla="*/ 0 w 3018428"/>
                <a:gd name="connsiteY0" fmla="*/ 0 h 493532"/>
                <a:gd name="connsiteX1" fmla="*/ 2771662 w 3018428"/>
                <a:gd name="connsiteY1" fmla="*/ 0 h 493532"/>
                <a:gd name="connsiteX2" fmla="*/ 3018428 w 3018428"/>
                <a:gd name="connsiteY2" fmla="*/ 246766 h 493532"/>
                <a:gd name="connsiteX3" fmla="*/ 2771662 w 3018428"/>
                <a:gd name="connsiteY3" fmla="*/ 493532 h 493532"/>
                <a:gd name="connsiteX4" fmla="*/ 0 w 3018428"/>
                <a:gd name="connsiteY4" fmla="*/ 493532 h 493532"/>
                <a:gd name="connsiteX5" fmla="*/ 246766 w 3018428"/>
                <a:gd name="connsiteY5" fmla="*/ 246766 h 493532"/>
                <a:gd name="connsiteX6" fmla="*/ 0 w 3018428"/>
                <a:gd name="connsiteY6" fmla="*/ 0 h 49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428" h="493532">
                  <a:moveTo>
                    <a:pt x="0" y="0"/>
                  </a:moveTo>
                  <a:lnTo>
                    <a:pt x="2771662" y="0"/>
                  </a:lnTo>
                  <a:lnTo>
                    <a:pt x="3018428" y="246766"/>
                  </a:lnTo>
                  <a:lnTo>
                    <a:pt x="2771662" y="493532"/>
                  </a:lnTo>
                  <a:lnTo>
                    <a:pt x="0" y="493532"/>
                  </a:lnTo>
                  <a:lnTo>
                    <a:pt x="246766" y="246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4546" tIns="8890" rIns="246766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Определение требований к содержанию и возможного количества домашних животных</a:t>
              </a: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18F5FC67-D99E-4D3E-8331-1130D5E93503}"/>
                </a:ext>
              </a:extLst>
            </p:cNvPr>
            <p:cNvSpPr/>
            <p:nvPr/>
          </p:nvSpPr>
          <p:spPr>
            <a:xfrm>
              <a:off x="6102487" y="3298991"/>
              <a:ext cx="2708155" cy="404581"/>
            </a:xfrm>
            <a:custGeom>
              <a:avLst/>
              <a:gdLst>
                <a:gd name="connsiteX0" fmla="*/ 0 w 2708155"/>
                <a:gd name="connsiteY0" fmla="*/ 0 h 404581"/>
                <a:gd name="connsiteX1" fmla="*/ 2505865 w 2708155"/>
                <a:gd name="connsiteY1" fmla="*/ 0 h 404581"/>
                <a:gd name="connsiteX2" fmla="*/ 2708155 w 2708155"/>
                <a:gd name="connsiteY2" fmla="*/ 202291 h 404581"/>
                <a:gd name="connsiteX3" fmla="*/ 2505865 w 2708155"/>
                <a:gd name="connsiteY3" fmla="*/ 404581 h 404581"/>
                <a:gd name="connsiteX4" fmla="*/ 0 w 2708155"/>
                <a:gd name="connsiteY4" fmla="*/ 404581 h 404581"/>
                <a:gd name="connsiteX5" fmla="*/ 202291 w 2708155"/>
                <a:gd name="connsiteY5" fmla="*/ 202291 h 404581"/>
                <a:gd name="connsiteX6" fmla="*/ 0 w 2708155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8155" h="404581">
                  <a:moveTo>
                    <a:pt x="0" y="0"/>
                  </a:moveTo>
                  <a:lnTo>
                    <a:pt x="2505865" y="0"/>
                  </a:lnTo>
                  <a:lnTo>
                    <a:pt x="2708155" y="202291"/>
                  </a:lnTo>
                  <a:lnTo>
                    <a:pt x="2505865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Внесение изменений в ФЗ </a:t>
              </a:r>
              <a:br>
                <a:rPr lang="ru-RU" sz="1400" dirty="0"/>
              </a:br>
              <a:r>
                <a:rPr lang="ru-RU" sz="1400" dirty="0"/>
                <a:t>от 27.12.2018 № 498-ФЗ </a:t>
              </a: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EAFD4C88-9502-4BBF-9128-0CDDD8D8D26D}"/>
                </a:ext>
              </a:extLst>
            </p:cNvPr>
            <p:cNvSpPr/>
            <p:nvPr/>
          </p:nvSpPr>
          <p:spPr>
            <a:xfrm>
              <a:off x="140266" y="3816290"/>
              <a:ext cx="3243815" cy="487447"/>
            </a:xfrm>
            <a:custGeom>
              <a:avLst/>
              <a:gdLst>
                <a:gd name="connsiteX0" fmla="*/ 0 w 3243815"/>
                <a:gd name="connsiteY0" fmla="*/ 0 h 487447"/>
                <a:gd name="connsiteX1" fmla="*/ 3000092 w 3243815"/>
                <a:gd name="connsiteY1" fmla="*/ 0 h 487447"/>
                <a:gd name="connsiteX2" fmla="*/ 3243815 w 3243815"/>
                <a:gd name="connsiteY2" fmla="*/ 243724 h 487447"/>
                <a:gd name="connsiteX3" fmla="*/ 3000092 w 3243815"/>
                <a:gd name="connsiteY3" fmla="*/ 487447 h 487447"/>
                <a:gd name="connsiteX4" fmla="*/ 0 w 3243815"/>
                <a:gd name="connsiteY4" fmla="*/ 487447 h 487447"/>
                <a:gd name="connsiteX5" fmla="*/ 243724 w 3243815"/>
                <a:gd name="connsiteY5" fmla="*/ 243724 h 487447"/>
                <a:gd name="connsiteX6" fmla="*/ 0 w 3243815"/>
                <a:gd name="connsiteY6" fmla="*/ 0 h 48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3815" h="487447">
                  <a:moveTo>
                    <a:pt x="0" y="0"/>
                  </a:moveTo>
                  <a:lnTo>
                    <a:pt x="3000092" y="0"/>
                  </a:lnTo>
                  <a:lnTo>
                    <a:pt x="3243815" y="243724"/>
                  </a:lnTo>
                  <a:lnTo>
                    <a:pt x="3000092" y="487447"/>
                  </a:lnTo>
                  <a:lnTo>
                    <a:pt x="0" y="487447"/>
                  </a:lnTo>
                  <a:lnTo>
                    <a:pt x="243724" y="243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2222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2222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504" tIns="8890" rIns="24372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Препятствование отлову животных без владельцев </a:t>
              </a: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A04D877B-7753-49C4-9E6F-6BAF5F91DE50}"/>
                </a:ext>
              </a:extLst>
            </p:cNvPr>
            <p:cNvSpPr/>
            <p:nvPr/>
          </p:nvSpPr>
          <p:spPr>
            <a:xfrm>
              <a:off x="3225661" y="3857723"/>
              <a:ext cx="3082180" cy="404581"/>
            </a:xfrm>
            <a:custGeom>
              <a:avLst/>
              <a:gdLst>
                <a:gd name="connsiteX0" fmla="*/ 0 w 3082180"/>
                <a:gd name="connsiteY0" fmla="*/ 0 h 404581"/>
                <a:gd name="connsiteX1" fmla="*/ 2879890 w 3082180"/>
                <a:gd name="connsiteY1" fmla="*/ 0 h 404581"/>
                <a:gd name="connsiteX2" fmla="*/ 3082180 w 3082180"/>
                <a:gd name="connsiteY2" fmla="*/ 202291 h 404581"/>
                <a:gd name="connsiteX3" fmla="*/ 2879890 w 3082180"/>
                <a:gd name="connsiteY3" fmla="*/ 404581 h 404581"/>
                <a:gd name="connsiteX4" fmla="*/ 0 w 3082180"/>
                <a:gd name="connsiteY4" fmla="*/ 404581 h 404581"/>
                <a:gd name="connsiteX5" fmla="*/ 202291 w 3082180"/>
                <a:gd name="connsiteY5" fmla="*/ 202291 h 404581"/>
                <a:gd name="connsiteX6" fmla="*/ 0 w 3082180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180" h="404581">
                  <a:moveTo>
                    <a:pt x="0" y="0"/>
                  </a:moveTo>
                  <a:lnTo>
                    <a:pt x="2879890" y="0"/>
                  </a:lnTo>
                  <a:lnTo>
                    <a:pt x="3082180" y="202291"/>
                  </a:lnTo>
                  <a:lnTo>
                    <a:pt x="2879890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Запрет на осуществление действий, препятствующих отлову</a:t>
              </a: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A624535A-3D9B-4977-A77A-60EF3B3D2DB1}"/>
                </a:ext>
              </a:extLst>
            </p:cNvPr>
            <p:cNvSpPr/>
            <p:nvPr/>
          </p:nvSpPr>
          <p:spPr>
            <a:xfrm>
              <a:off x="6166239" y="3862048"/>
              <a:ext cx="2851326" cy="395931"/>
            </a:xfrm>
            <a:custGeom>
              <a:avLst/>
              <a:gdLst>
                <a:gd name="connsiteX0" fmla="*/ 0 w 2851326"/>
                <a:gd name="connsiteY0" fmla="*/ 0 h 395931"/>
                <a:gd name="connsiteX1" fmla="*/ 2653361 w 2851326"/>
                <a:gd name="connsiteY1" fmla="*/ 0 h 395931"/>
                <a:gd name="connsiteX2" fmla="*/ 2851326 w 2851326"/>
                <a:gd name="connsiteY2" fmla="*/ 197966 h 395931"/>
                <a:gd name="connsiteX3" fmla="*/ 2653361 w 2851326"/>
                <a:gd name="connsiteY3" fmla="*/ 395931 h 395931"/>
                <a:gd name="connsiteX4" fmla="*/ 0 w 2851326"/>
                <a:gd name="connsiteY4" fmla="*/ 395931 h 395931"/>
                <a:gd name="connsiteX5" fmla="*/ 197966 w 2851326"/>
                <a:gd name="connsiteY5" fmla="*/ 197966 h 395931"/>
                <a:gd name="connsiteX6" fmla="*/ 0 w 2851326"/>
                <a:gd name="connsiteY6" fmla="*/ 0 h 39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1326" h="395931">
                  <a:moveTo>
                    <a:pt x="0" y="0"/>
                  </a:moveTo>
                  <a:lnTo>
                    <a:pt x="2653361" y="0"/>
                  </a:lnTo>
                  <a:lnTo>
                    <a:pt x="2851326" y="197966"/>
                  </a:lnTo>
                  <a:lnTo>
                    <a:pt x="2653361" y="395931"/>
                  </a:lnTo>
                  <a:lnTo>
                    <a:pt x="0" y="395931"/>
                  </a:lnTo>
                  <a:lnTo>
                    <a:pt x="197966" y="197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746" tIns="8890" rIns="197965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Внесение изменений в ФЗ </a:t>
              </a:r>
              <a:br>
                <a:rPr lang="ru-RU" sz="1400" dirty="0"/>
              </a:br>
              <a:r>
                <a:rPr lang="ru-RU" sz="1400" dirty="0"/>
                <a:t>от 27.12.2018 № 498-ФЗ и КоАП</a:t>
              </a: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CA23C2CD-6540-48F3-BBD1-8FE1D06D52F3}"/>
                </a:ext>
              </a:extLst>
            </p:cNvPr>
            <p:cNvSpPr/>
            <p:nvPr/>
          </p:nvSpPr>
          <p:spPr>
            <a:xfrm>
              <a:off x="140266" y="4371980"/>
              <a:ext cx="3170381" cy="487447"/>
            </a:xfrm>
            <a:custGeom>
              <a:avLst/>
              <a:gdLst>
                <a:gd name="connsiteX0" fmla="*/ 0 w 3170381"/>
                <a:gd name="connsiteY0" fmla="*/ 0 h 487447"/>
                <a:gd name="connsiteX1" fmla="*/ 2926658 w 3170381"/>
                <a:gd name="connsiteY1" fmla="*/ 0 h 487447"/>
                <a:gd name="connsiteX2" fmla="*/ 3170381 w 3170381"/>
                <a:gd name="connsiteY2" fmla="*/ 243724 h 487447"/>
                <a:gd name="connsiteX3" fmla="*/ 2926658 w 3170381"/>
                <a:gd name="connsiteY3" fmla="*/ 487447 h 487447"/>
                <a:gd name="connsiteX4" fmla="*/ 0 w 3170381"/>
                <a:gd name="connsiteY4" fmla="*/ 487447 h 487447"/>
                <a:gd name="connsiteX5" fmla="*/ 243724 w 3170381"/>
                <a:gd name="connsiteY5" fmla="*/ 243724 h 487447"/>
                <a:gd name="connsiteX6" fmla="*/ 0 w 3170381"/>
                <a:gd name="connsiteY6" fmla="*/ 0 h 48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0381" h="487447">
                  <a:moveTo>
                    <a:pt x="0" y="0"/>
                  </a:moveTo>
                  <a:lnTo>
                    <a:pt x="2926658" y="0"/>
                  </a:lnTo>
                  <a:lnTo>
                    <a:pt x="3170381" y="243724"/>
                  </a:lnTo>
                  <a:lnTo>
                    <a:pt x="2926658" y="487447"/>
                  </a:lnTo>
                  <a:lnTo>
                    <a:pt x="0" y="487447"/>
                  </a:lnTo>
                  <a:lnTo>
                    <a:pt x="243724" y="243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504" tIns="8890" rIns="24372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Создание условий для бесконтрольного размножения </a:t>
              </a: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xmlns="" id="{28DB4FF6-6D56-4CFC-82CF-83E4690C34D8}"/>
                </a:ext>
              </a:extLst>
            </p:cNvPr>
            <p:cNvSpPr/>
            <p:nvPr/>
          </p:nvSpPr>
          <p:spPr>
            <a:xfrm>
              <a:off x="3152227" y="4413413"/>
              <a:ext cx="2674818" cy="404581"/>
            </a:xfrm>
            <a:custGeom>
              <a:avLst/>
              <a:gdLst>
                <a:gd name="connsiteX0" fmla="*/ 0 w 2674818"/>
                <a:gd name="connsiteY0" fmla="*/ 0 h 404581"/>
                <a:gd name="connsiteX1" fmla="*/ 2472528 w 2674818"/>
                <a:gd name="connsiteY1" fmla="*/ 0 h 404581"/>
                <a:gd name="connsiteX2" fmla="*/ 2674818 w 2674818"/>
                <a:gd name="connsiteY2" fmla="*/ 202291 h 404581"/>
                <a:gd name="connsiteX3" fmla="*/ 2472528 w 2674818"/>
                <a:gd name="connsiteY3" fmla="*/ 404581 h 404581"/>
                <a:gd name="connsiteX4" fmla="*/ 0 w 2674818"/>
                <a:gd name="connsiteY4" fmla="*/ 404581 h 404581"/>
                <a:gd name="connsiteX5" fmla="*/ 202291 w 2674818"/>
                <a:gd name="connsiteY5" fmla="*/ 202291 h 404581"/>
                <a:gd name="connsiteX6" fmla="*/ 0 w 2674818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818" h="404581">
                  <a:moveTo>
                    <a:pt x="0" y="0"/>
                  </a:moveTo>
                  <a:lnTo>
                    <a:pt x="2472528" y="0"/>
                  </a:lnTo>
                  <a:lnTo>
                    <a:pt x="2674818" y="202291"/>
                  </a:lnTo>
                  <a:lnTo>
                    <a:pt x="2472528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Запрета на </a:t>
              </a:r>
              <a:r>
                <a:rPr lang="ru-RU" sz="1400" dirty="0" err="1"/>
                <a:t>подкармливание</a:t>
              </a:r>
              <a:r>
                <a:rPr lang="ru-RU" sz="1400" dirty="0"/>
                <a:t> животных без владельцев</a:t>
              </a: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309F58C9-14A3-4B10-B76D-AC137201E718}"/>
                </a:ext>
              </a:extLst>
            </p:cNvPr>
            <p:cNvSpPr/>
            <p:nvPr/>
          </p:nvSpPr>
          <p:spPr>
            <a:xfrm>
              <a:off x="5685442" y="4413413"/>
              <a:ext cx="3130245" cy="404581"/>
            </a:xfrm>
            <a:custGeom>
              <a:avLst/>
              <a:gdLst>
                <a:gd name="connsiteX0" fmla="*/ 0 w 3130245"/>
                <a:gd name="connsiteY0" fmla="*/ 0 h 404581"/>
                <a:gd name="connsiteX1" fmla="*/ 2927955 w 3130245"/>
                <a:gd name="connsiteY1" fmla="*/ 0 h 404581"/>
                <a:gd name="connsiteX2" fmla="*/ 3130245 w 3130245"/>
                <a:gd name="connsiteY2" fmla="*/ 202291 h 404581"/>
                <a:gd name="connsiteX3" fmla="*/ 2927955 w 3130245"/>
                <a:gd name="connsiteY3" fmla="*/ 404581 h 404581"/>
                <a:gd name="connsiteX4" fmla="*/ 0 w 3130245"/>
                <a:gd name="connsiteY4" fmla="*/ 404581 h 404581"/>
                <a:gd name="connsiteX5" fmla="*/ 202291 w 3130245"/>
                <a:gd name="connsiteY5" fmla="*/ 202291 h 404581"/>
                <a:gd name="connsiteX6" fmla="*/ 0 w 3130245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245" h="404581">
                  <a:moveTo>
                    <a:pt x="0" y="0"/>
                  </a:moveTo>
                  <a:lnTo>
                    <a:pt x="2927955" y="0"/>
                  </a:lnTo>
                  <a:lnTo>
                    <a:pt x="3130245" y="202291"/>
                  </a:lnTo>
                  <a:lnTo>
                    <a:pt x="2927955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8801" tIns="8255" rIns="202290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Внесение изменений в ФЗ </a:t>
              </a:r>
              <a:br>
                <a:rPr lang="ru-RU" sz="1300" dirty="0"/>
              </a:br>
              <a:r>
                <a:rPr lang="ru-RU" sz="1300" dirty="0"/>
                <a:t>от 27.12.2018 № 498-ФЗ и КоАП</a:t>
              </a: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C3916C81-626F-4EE8-9449-49174B1B8C0B}"/>
                </a:ext>
              </a:extLst>
            </p:cNvPr>
            <p:cNvSpPr/>
            <p:nvPr/>
          </p:nvSpPr>
          <p:spPr>
            <a:xfrm>
              <a:off x="140266" y="4967180"/>
              <a:ext cx="3170381" cy="487447"/>
            </a:xfrm>
            <a:custGeom>
              <a:avLst/>
              <a:gdLst>
                <a:gd name="connsiteX0" fmla="*/ 0 w 3170381"/>
                <a:gd name="connsiteY0" fmla="*/ 0 h 487447"/>
                <a:gd name="connsiteX1" fmla="*/ 2926658 w 3170381"/>
                <a:gd name="connsiteY1" fmla="*/ 0 h 487447"/>
                <a:gd name="connsiteX2" fmla="*/ 3170381 w 3170381"/>
                <a:gd name="connsiteY2" fmla="*/ 243724 h 487447"/>
                <a:gd name="connsiteX3" fmla="*/ 2926658 w 3170381"/>
                <a:gd name="connsiteY3" fmla="*/ 487447 h 487447"/>
                <a:gd name="connsiteX4" fmla="*/ 0 w 3170381"/>
                <a:gd name="connsiteY4" fmla="*/ 487447 h 487447"/>
                <a:gd name="connsiteX5" fmla="*/ 243724 w 3170381"/>
                <a:gd name="connsiteY5" fmla="*/ 243724 h 487447"/>
                <a:gd name="connsiteX6" fmla="*/ 0 w 3170381"/>
                <a:gd name="connsiteY6" fmla="*/ 0 h 48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0381" h="487447">
                  <a:moveTo>
                    <a:pt x="0" y="0"/>
                  </a:moveTo>
                  <a:lnTo>
                    <a:pt x="2926658" y="0"/>
                  </a:lnTo>
                  <a:lnTo>
                    <a:pt x="3170381" y="243724"/>
                  </a:lnTo>
                  <a:lnTo>
                    <a:pt x="2926658" y="487447"/>
                  </a:lnTo>
                  <a:lnTo>
                    <a:pt x="0" y="487447"/>
                  </a:lnTo>
                  <a:lnTo>
                    <a:pt x="243724" y="243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31111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1111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504" tIns="8890" rIns="24372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Отсутствие мест для содержания животных без владельцев</a:t>
              </a:r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C30B7CB4-5BBF-4B59-8104-5D2A5B5598A1}"/>
                </a:ext>
              </a:extLst>
            </p:cNvPr>
            <p:cNvSpPr/>
            <p:nvPr/>
          </p:nvSpPr>
          <p:spPr>
            <a:xfrm>
              <a:off x="3152227" y="5008613"/>
              <a:ext cx="2674818" cy="404581"/>
            </a:xfrm>
            <a:custGeom>
              <a:avLst/>
              <a:gdLst>
                <a:gd name="connsiteX0" fmla="*/ 0 w 2674818"/>
                <a:gd name="connsiteY0" fmla="*/ 0 h 404581"/>
                <a:gd name="connsiteX1" fmla="*/ 2472528 w 2674818"/>
                <a:gd name="connsiteY1" fmla="*/ 0 h 404581"/>
                <a:gd name="connsiteX2" fmla="*/ 2674818 w 2674818"/>
                <a:gd name="connsiteY2" fmla="*/ 202291 h 404581"/>
                <a:gd name="connsiteX3" fmla="*/ 2472528 w 2674818"/>
                <a:gd name="connsiteY3" fmla="*/ 404581 h 404581"/>
                <a:gd name="connsiteX4" fmla="*/ 0 w 2674818"/>
                <a:gd name="connsiteY4" fmla="*/ 404581 h 404581"/>
                <a:gd name="connsiteX5" fmla="*/ 202291 w 2674818"/>
                <a:gd name="connsiteY5" fmla="*/ 202291 h 404581"/>
                <a:gd name="connsiteX6" fmla="*/ 0 w 2674818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818" h="404581">
                  <a:moveTo>
                    <a:pt x="0" y="0"/>
                  </a:moveTo>
                  <a:lnTo>
                    <a:pt x="2472528" y="0"/>
                  </a:lnTo>
                  <a:lnTo>
                    <a:pt x="2674818" y="202291"/>
                  </a:lnTo>
                  <a:lnTo>
                    <a:pt x="2472528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Создание сети приютов для содержания животных</a:t>
              </a: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4FC2F7DA-6397-4B93-A16A-4F1BB926E02C}"/>
                </a:ext>
              </a:extLst>
            </p:cNvPr>
            <p:cNvSpPr/>
            <p:nvPr/>
          </p:nvSpPr>
          <p:spPr>
            <a:xfrm>
              <a:off x="5645306" y="4927670"/>
              <a:ext cx="3170381" cy="566466"/>
            </a:xfrm>
            <a:custGeom>
              <a:avLst/>
              <a:gdLst>
                <a:gd name="connsiteX0" fmla="*/ 0 w 3130245"/>
                <a:gd name="connsiteY0" fmla="*/ 0 h 566466"/>
                <a:gd name="connsiteX1" fmla="*/ 2847012 w 3130245"/>
                <a:gd name="connsiteY1" fmla="*/ 0 h 566466"/>
                <a:gd name="connsiteX2" fmla="*/ 3130245 w 3130245"/>
                <a:gd name="connsiteY2" fmla="*/ 283233 h 566466"/>
                <a:gd name="connsiteX3" fmla="*/ 2847012 w 3130245"/>
                <a:gd name="connsiteY3" fmla="*/ 566466 h 566466"/>
                <a:gd name="connsiteX4" fmla="*/ 0 w 3130245"/>
                <a:gd name="connsiteY4" fmla="*/ 566466 h 566466"/>
                <a:gd name="connsiteX5" fmla="*/ 283233 w 3130245"/>
                <a:gd name="connsiteY5" fmla="*/ 283233 h 566466"/>
                <a:gd name="connsiteX6" fmla="*/ 0 w 3130245"/>
                <a:gd name="connsiteY6" fmla="*/ 0 h 56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245" h="566466">
                  <a:moveTo>
                    <a:pt x="0" y="0"/>
                  </a:moveTo>
                  <a:lnTo>
                    <a:pt x="2847012" y="0"/>
                  </a:lnTo>
                  <a:lnTo>
                    <a:pt x="3130245" y="283233"/>
                  </a:lnTo>
                  <a:lnTo>
                    <a:pt x="2847012" y="566466"/>
                  </a:lnTo>
                  <a:lnTo>
                    <a:pt x="0" y="566466"/>
                  </a:lnTo>
                  <a:lnTo>
                    <a:pt x="283233" y="283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1013" tIns="8890" rIns="28323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Утверждение целевой государственной программы по созданию сети приютов </a:t>
              </a:r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xmlns="" id="{75D7B1A6-1B28-4CF6-BC63-6D2F654FF196}"/>
                </a:ext>
              </a:extLst>
            </p:cNvPr>
            <p:cNvSpPr/>
            <p:nvPr/>
          </p:nvSpPr>
          <p:spPr>
            <a:xfrm>
              <a:off x="140266" y="5481436"/>
              <a:ext cx="3170381" cy="659043"/>
            </a:xfrm>
            <a:custGeom>
              <a:avLst/>
              <a:gdLst>
                <a:gd name="connsiteX0" fmla="*/ 0 w 3170381"/>
                <a:gd name="connsiteY0" fmla="*/ 0 h 487447"/>
                <a:gd name="connsiteX1" fmla="*/ 2926658 w 3170381"/>
                <a:gd name="connsiteY1" fmla="*/ 0 h 487447"/>
                <a:gd name="connsiteX2" fmla="*/ 3170381 w 3170381"/>
                <a:gd name="connsiteY2" fmla="*/ 243724 h 487447"/>
                <a:gd name="connsiteX3" fmla="*/ 2926658 w 3170381"/>
                <a:gd name="connsiteY3" fmla="*/ 487447 h 487447"/>
                <a:gd name="connsiteX4" fmla="*/ 0 w 3170381"/>
                <a:gd name="connsiteY4" fmla="*/ 487447 h 487447"/>
                <a:gd name="connsiteX5" fmla="*/ 243724 w 3170381"/>
                <a:gd name="connsiteY5" fmla="*/ 243724 h 487447"/>
                <a:gd name="connsiteX6" fmla="*/ 0 w 3170381"/>
                <a:gd name="connsiteY6" fmla="*/ 0 h 48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0381" h="487447">
                  <a:moveTo>
                    <a:pt x="0" y="0"/>
                  </a:moveTo>
                  <a:lnTo>
                    <a:pt x="2926658" y="0"/>
                  </a:lnTo>
                  <a:lnTo>
                    <a:pt x="3170381" y="243724"/>
                  </a:lnTo>
                  <a:lnTo>
                    <a:pt x="2926658" y="487447"/>
                  </a:lnTo>
                  <a:lnTo>
                    <a:pt x="0" y="487447"/>
                  </a:lnTo>
                  <a:lnTo>
                    <a:pt x="243724" y="243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35556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5556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504" tIns="8890" rIns="24372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Негативное влияние животных, которые выпускаются на прежние места обитания </a:t>
              </a: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xmlns="" id="{A26AF8B2-7E27-4A3E-AB51-F1881CE325C1}"/>
                </a:ext>
              </a:extLst>
            </p:cNvPr>
            <p:cNvSpPr/>
            <p:nvPr/>
          </p:nvSpPr>
          <p:spPr>
            <a:xfrm>
              <a:off x="3152227" y="5535570"/>
              <a:ext cx="2674818" cy="555690"/>
            </a:xfrm>
            <a:custGeom>
              <a:avLst/>
              <a:gdLst>
                <a:gd name="connsiteX0" fmla="*/ 0 w 2674818"/>
                <a:gd name="connsiteY0" fmla="*/ 0 h 404581"/>
                <a:gd name="connsiteX1" fmla="*/ 2472528 w 2674818"/>
                <a:gd name="connsiteY1" fmla="*/ 0 h 404581"/>
                <a:gd name="connsiteX2" fmla="*/ 2674818 w 2674818"/>
                <a:gd name="connsiteY2" fmla="*/ 202291 h 404581"/>
                <a:gd name="connsiteX3" fmla="*/ 2472528 w 2674818"/>
                <a:gd name="connsiteY3" fmla="*/ 404581 h 404581"/>
                <a:gd name="connsiteX4" fmla="*/ 0 w 2674818"/>
                <a:gd name="connsiteY4" fmla="*/ 404581 h 404581"/>
                <a:gd name="connsiteX5" fmla="*/ 202291 w 2674818"/>
                <a:gd name="connsiteY5" fmla="*/ 202291 h 404581"/>
                <a:gd name="connsiteX6" fmla="*/ 0 w 2674818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818" h="404581">
                  <a:moveTo>
                    <a:pt x="0" y="0"/>
                  </a:moveTo>
                  <a:lnTo>
                    <a:pt x="2472528" y="0"/>
                  </a:lnTo>
                  <a:lnTo>
                    <a:pt x="2674818" y="202291"/>
                  </a:lnTo>
                  <a:lnTo>
                    <a:pt x="2472528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Внесение дополнительных ограничений на выпуск животных без владельцев</a:t>
              </a: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xmlns="" id="{BC4AAED6-5A7B-49C0-96A8-3868A04F99F1}"/>
                </a:ext>
              </a:extLst>
            </p:cNvPr>
            <p:cNvSpPr/>
            <p:nvPr/>
          </p:nvSpPr>
          <p:spPr>
            <a:xfrm>
              <a:off x="5739638" y="5603812"/>
              <a:ext cx="3076049" cy="404581"/>
            </a:xfrm>
            <a:custGeom>
              <a:avLst/>
              <a:gdLst>
                <a:gd name="connsiteX0" fmla="*/ 0 w 3130245"/>
                <a:gd name="connsiteY0" fmla="*/ 0 h 404581"/>
                <a:gd name="connsiteX1" fmla="*/ 2927955 w 3130245"/>
                <a:gd name="connsiteY1" fmla="*/ 0 h 404581"/>
                <a:gd name="connsiteX2" fmla="*/ 3130245 w 3130245"/>
                <a:gd name="connsiteY2" fmla="*/ 202291 h 404581"/>
                <a:gd name="connsiteX3" fmla="*/ 2927955 w 3130245"/>
                <a:gd name="connsiteY3" fmla="*/ 404581 h 404581"/>
                <a:gd name="connsiteX4" fmla="*/ 0 w 3130245"/>
                <a:gd name="connsiteY4" fmla="*/ 404581 h 404581"/>
                <a:gd name="connsiteX5" fmla="*/ 202291 w 3130245"/>
                <a:gd name="connsiteY5" fmla="*/ 202291 h 404581"/>
                <a:gd name="connsiteX6" fmla="*/ 0 w 3130245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245" h="404581">
                  <a:moveTo>
                    <a:pt x="0" y="0"/>
                  </a:moveTo>
                  <a:lnTo>
                    <a:pt x="2927955" y="0"/>
                  </a:lnTo>
                  <a:lnTo>
                    <a:pt x="3130245" y="202291"/>
                  </a:lnTo>
                  <a:lnTo>
                    <a:pt x="2927955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Внесение изменений в ФЗ </a:t>
              </a:r>
              <a:br>
                <a:rPr lang="ru-RU" sz="1400" dirty="0"/>
              </a:br>
              <a:r>
                <a:rPr lang="ru-RU" sz="1400" dirty="0"/>
                <a:t>от 27.12.2018 № 498-ФЗ </a:t>
              </a: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A807CA36-45BE-4050-8ECD-4FC10F40A743}"/>
                </a:ext>
              </a:extLst>
            </p:cNvPr>
            <p:cNvSpPr/>
            <p:nvPr/>
          </p:nvSpPr>
          <p:spPr>
            <a:xfrm>
              <a:off x="140266" y="6181913"/>
              <a:ext cx="3170381" cy="487447"/>
            </a:xfrm>
            <a:custGeom>
              <a:avLst/>
              <a:gdLst>
                <a:gd name="connsiteX0" fmla="*/ 0 w 3170381"/>
                <a:gd name="connsiteY0" fmla="*/ 0 h 487447"/>
                <a:gd name="connsiteX1" fmla="*/ 2926658 w 3170381"/>
                <a:gd name="connsiteY1" fmla="*/ 0 h 487447"/>
                <a:gd name="connsiteX2" fmla="*/ 3170381 w 3170381"/>
                <a:gd name="connsiteY2" fmla="*/ 243724 h 487447"/>
                <a:gd name="connsiteX3" fmla="*/ 2926658 w 3170381"/>
                <a:gd name="connsiteY3" fmla="*/ 487447 h 487447"/>
                <a:gd name="connsiteX4" fmla="*/ 0 w 3170381"/>
                <a:gd name="connsiteY4" fmla="*/ 487447 h 487447"/>
                <a:gd name="connsiteX5" fmla="*/ 243724 w 3170381"/>
                <a:gd name="connsiteY5" fmla="*/ 243724 h 487447"/>
                <a:gd name="connsiteX6" fmla="*/ 0 w 3170381"/>
                <a:gd name="connsiteY6" fmla="*/ 0 h 48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0381" h="487447">
                  <a:moveTo>
                    <a:pt x="0" y="0"/>
                  </a:moveTo>
                  <a:lnTo>
                    <a:pt x="2926658" y="0"/>
                  </a:lnTo>
                  <a:lnTo>
                    <a:pt x="3170381" y="243724"/>
                  </a:lnTo>
                  <a:lnTo>
                    <a:pt x="2926658" y="487447"/>
                  </a:lnTo>
                  <a:lnTo>
                    <a:pt x="0" y="487447"/>
                  </a:lnTo>
                  <a:lnTo>
                    <a:pt x="243724" y="243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504" tIns="8890" rIns="243723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Пожизненное содержание животных в приютах</a:t>
              </a: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xmlns="" id="{D26CFB73-8C65-4312-AF4B-1A7804072A99}"/>
                </a:ext>
              </a:extLst>
            </p:cNvPr>
            <p:cNvSpPr/>
            <p:nvPr/>
          </p:nvSpPr>
          <p:spPr>
            <a:xfrm>
              <a:off x="3152227" y="6223346"/>
              <a:ext cx="2674818" cy="404581"/>
            </a:xfrm>
            <a:custGeom>
              <a:avLst/>
              <a:gdLst>
                <a:gd name="connsiteX0" fmla="*/ 0 w 2674818"/>
                <a:gd name="connsiteY0" fmla="*/ 0 h 404581"/>
                <a:gd name="connsiteX1" fmla="*/ 2472528 w 2674818"/>
                <a:gd name="connsiteY1" fmla="*/ 0 h 404581"/>
                <a:gd name="connsiteX2" fmla="*/ 2674818 w 2674818"/>
                <a:gd name="connsiteY2" fmla="*/ 202291 h 404581"/>
                <a:gd name="connsiteX3" fmla="*/ 2472528 w 2674818"/>
                <a:gd name="connsiteY3" fmla="*/ 404581 h 404581"/>
                <a:gd name="connsiteX4" fmla="*/ 0 w 2674818"/>
                <a:gd name="connsiteY4" fmla="*/ 404581 h 404581"/>
                <a:gd name="connsiteX5" fmla="*/ 202291 w 2674818"/>
                <a:gd name="connsiteY5" fmla="*/ 202291 h 404581"/>
                <a:gd name="connsiteX6" fmla="*/ 0 w 2674818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818" h="404581">
                  <a:moveTo>
                    <a:pt x="0" y="0"/>
                  </a:moveTo>
                  <a:lnTo>
                    <a:pt x="2472528" y="0"/>
                  </a:lnTo>
                  <a:lnTo>
                    <a:pt x="2674818" y="202291"/>
                  </a:lnTo>
                  <a:lnTo>
                    <a:pt x="2472528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Расширение показаний к умерщвлению </a:t>
              </a: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C8C74B83-907F-4BBC-ABBC-8ECF18CA8F16}"/>
                </a:ext>
              </a:extLst>
            </p:cNvPr>
            <p:cNvSpPr/>
            <p:nvPr/>
          </p:nvSpPr>
          <p:spPr>
            <a:xfrm>
              <a:off x="5685442" y="6223346"/>
              <a:ext cx="3130245" cy="404581"/>
            </a:xfrm>
            <a:custGeom>
              <a:avLst/>
              <a:gdLst>
                <a:gd name="connsiteX0" fmla="*/ 0 w 3130245"/>
                <a:gd name="connsiteY0" fmla="*/ 0 h 404581"/>
                <a:gd name="connsiteX1" fmla="*/ 2927955 w 3130245"/>
                <a:gd name="connsiteY1" fmla="*/ 0 h 404581"/>
                <a:gd name="connsiteX2" fmla="*/ 3130245 w 3130245"/>
                <a:gd name="connsiteY2" fmla="*/ 202291 h 404581"/>
                <a:gd name="connsiteX3" fmla="*/ 2927955 w 3130245"/>
                <a:gd name="connsiteY3" fmla="*/ 404581 h 404581"/>
                <a:gd name="connsiteX4" fmla="*/ 0 w 3130245"/>
                <a:gd name="connsiteY4" fmla="*/ 404581 h 404581"/>
                <a:gd name="connsiteX5" fmla="*/ 202291 w 3130245"/>
                <a:gd name="connsiteY5" fmla="*/ 202291 h 404581"/>
                <a:gd name="connsiteX6" fmla="*/ 0 w 3130245"/>
                <a:gd name="connsiteY6" fmla="*/ 0 h 40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0245" h="404581">
                  <a:moveTo>
                    <a:pt x="0" y="0"/>
                  </a:moveTo>
                  <a:lnTo>
                    <a:pt x="2927955" y="0"/>
                  </a:lnTo>
                  <a:lnTo>
                    <a:pt x="3130245" y="202291"/>
                  </a:lnTo>
                  <a:lnTo>
                    <a:pt x="2927955" y="404581"/>
                  </a:lnTo>
                  <a:lnTo>
                    <a:pt x="0" y="404581"/>
                  </a:lnTo>
                  <a:lnTo>
                    <a:pt x="202291" y="202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071" tIns="8890" rIns="2022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Внесение изменений в ФЗ </a:t>
              </a:r>
              <a:br>
                <a:rPr lang="ru-RU" sz="1400" dirty="0"/>
              </a:br>
              <a:r>
                <a:rPr lang="ru-RU" sz="1400" dirty="0"/>
                <a:t>от 27.12.2018 № 498-ФЗ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8817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2EF74A58-190C-4452-BC3E-98DB12CB0A4A}"/>
              </a:ext>
            </a:extLst>
          </p:cNvPr>
          <p:cNvSpPr/>
          <p:nvPr/>
        </p:nvSpPr>
        <p:spPr>
          <a:xfrm>
            <a:off x="8431011" y="4805229"/>
            <a:ext cx="2912348" cy="1872208"/>
          </a:xfrm>
          <a:custGeom>
            <a:avLst/>
            <a:gdLst>
              <a:gd name="connsiteX0" fmla="*/ 0 w 7491623"/>
              <a:gd name="connsiteY0" fmla="*/ 165902 h 1659016"/>
              <a:gd name="connsiteX1" fmla="*/ 165902 w 7491623"/>
              <a:gd name="connsiteY1" fmla="*/ 0 h 1659016"/>
              <a:gd name="connsiteX2" fmla="*/ 7325721 w 7491623"/>
              <a:gd name="connsiteY2" fmla="*/ 0 h 1659016"/>
              <a:gd name="connsiteX3" fmla="*/ 7491623 w 7491623"/>
              <a:gd name="connsiteY3" fmla="*/ 165902 h 1659016"/>
              <a:gd name="connsiteX4" fmla="*/ 7491623 w 7491623"/>
              <a:gd name="connsiteY4" fmla="*/ 1493114 h 1659016"/>
              <a:gd name="connsiteX5" fmla="*/ 7325721 w 7491623"/>
              <a:gd name="connsiteY5" fmla="*/ 1659016 h 1659016"/>
              <a:gd name="connsiteX6" fmla="*/ 165902 w 7491623"/>
              <a:gd name="connsiteY6" fmla="*/ 1659016 h 1659016"/>
              <a:gd name="connsiteX7" fmla="*/ 0 w 7491623"/>
              <a:gd name="connsiteY7" fmla="*/ 1493114 h 1659016"/>
              <a:gd name="connsiteX8" fmla="*/ 0 w 7491623"/>
              <a:gd name="connsiteY8" fmla="*/ 165902 h 165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1623" h="1659016">
                <a:moveTo>
                  <a:pt x="0" y="165902"/>
                </a:moveTo>
                <a:cubicBezTo>
                  <a:pt x="0" y="74277"/>
                  <a:pt x="74277" y="0"/>
                  <a:pt x="165902" y="0"/>
                </a:cubicBezTo>
                <a:lnTo>
                  <a:pt x="7325721" y="0"/>
                </a:lnTo>
                <a:cubicBezTo>
                  <a:pt x="7417346" y="0"/>
                  <a:pt x="7491623" y="74277"/>
                  <a:pt x="7491623" y="165902"/>
                </a:cubicBezTo>
                <a:lnTo>
                  <a:pt x="7491623" y="1493114"/>
                </a:lnTo>
                <a:cubicBezTo>
                  <a:pt x="7491623" y="1584739"/>
                  <a:pt x="7417346" y="1659016"/>
                  <a:pt x="7325721" y="1659016"/>
                </a:cubicBezTo>
                <a:lnTo>
                  <a:pt x="165902" y="1659016"/>
                </a:lnTo>
                <a:cubicBezTo>
                  <a:pt x="74277" y="1659016"/>
                  <a:pt x="0" y="1584739"/>
                  <a:pt x="0" y="1493114"/>
                </a:cubicBezTo>
                <a:lnTo>
                  <a:pt x="0" y="1659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031" tIns="140031" rIns="140400" bIns="14003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Размещение в приютах для животных и содержание в них до наступления их естественной смерти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2</a:t>
            </a:fld>
            <a:endParaRPr lang="en-US" sz="1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1FFC91F-DAEF-4175-88FC-17B54E7F2124}"/>
              </a:ext>
            </a:extLst>
          </p:cNvPr>
          <p:cNvGrpSpPr/>
          <p:nvPr/>
        </p:nvGrpSpPr>
        <p:grpSpPr>
          <a:xfrm>
            <a:off x="695399" y="804759"/>
            <a:ext cx="11007651" cy="5863212"/>
            <a:chOff x="142274" y="1124744"/>
            <a:chExt cx="8161187" cy="5543226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9EE895C4-A906-47BB-BBA0-7A81283C31E7}"/>
                </a:ext>
              </a:extLst>
            </p:cNvPr>
            <p:cNvSpPr/>
            <p:nvPr/>
          </p:nvSpPr>
          <p:spPr>
            <a:xfrm>
              <a:off x="150813" y="1124744"/>
              <a:ext cx="7491623" cy="1659016"/>
            </a:xfrm>
            <a:custGeom>
              <a:avLst/>
              <a:gdLst>
                <a:gd name="connsiteX0" fmla="*/ 0 w 7491623"/>
                <a:gd name="connsiteY0" fmla="*/ 165902 h 1659016"/>
                <a:gd name="connsiteX1" fmla="*/ 165902 w 7491623"/>
                <a:gd name="connsiteY1" fmla="*/ 0 h 1659016"/>
                <a:gd name="connsiteX2" fmla="*/ 7325721 w 7491623"/>
                <a:gd name="connsiteY2" fmla="*/ 0 h 1659016"/>
                <a:gd name="connsiteX3" fmla="*/ 7491623 w 7491623"/>
                <a:gd name="connsiteY3" fmla="*/ 165902 h 1659016"/>
                <a:gd name="connsiteX4" fmla="*/ 7491623 w 7491623"/>
                <a:gd name="connsiteY4" fmla="*/ 1493114 h 1659016"/>
                <a:gd name="connsiteX5" fmla="*/ 7325721 w 7491623"/>
                <a:gd name="connsiteY5" fmla="*/ 1659016 h 1659016"/>
                <a:gd name="connsiteX6" fmla="*/ 165902 w 7491623"/>
                <a:gd name="connsiteY6" fmla="*/ 1659016 h 1659016"/>
                <a:gd name="connsiteX7" fmla="*/ 0 w 7491623"/>
                <a:gd name="connsiteY7" fmla="*/ 1493114 h 1659016"/>
                <a:gd name="connsiteX8" fmla="*/ 0 w 7491623"/>
                <a:gd name="connsiteY8" fmla="*/ 165902 h 16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1623" h="1659016">
                  <a:moveTo>
                    <a:pt x="0" y="165902"/>
                  </a:moveTo>
                  <a:cubicBezTo>
                    <a:pt x="0" y="74277"/>
                    <a:pt x="74277" y="0"/>
                    <a:pt x="165902" y="0"/>
                  </a:cubicBezTo>
                  <a:lnTo>
                    <a:pt x="7325721" y="0"/>
                  </a:lnTo>
                  <a:cubicBezTo>
                    <a:pt x="7417346" y="0"/>
                    <a:pt x="7491623" y="74277"/>
                    <a:pt x="7491623" y="165902"/>
                  </a:cubicBezTo>
                  <a:lnTo>
                    <a:pt x="7491623" y="1493114"/>
                  </a:lnTo>
                  <a:cubicBezTo>
                    <a:pt x="7491623" y="1584739"/>
                    <a:pt x="7417346" y="1659016"/>
                    <a:pt x="7325721" y="1659016"/>
                  </a:cubicBezTo>
                  <a:lnTo>
                    <a:pt x="165902" y="1659016"/>
                  </a:lnTo>
                  <a:cubicBezTo>
                    <a:pt x="74277" y="1659016"/>
                    <a:pt x="0" y="1584739"/>
                    <a:pt x="0" y="1493114"/>
                  </a:cubicBezTo>
                  <a:lnTo>
                    <a:pt x="0" y="1659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031" tIns="140031" rIns="1833057" bIns="140031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Отлов животных без владельцев, в том числе их транспортировка и немедленная передача в приюты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26B4C589-13D3-4639-9013-8E1FC52E9393}"/>
                </a:ext>
              </a:extLst>
            </p:cNvPr>
            <p:cNvSpPr/>
            <p:nvPr/>
          </p:nvSpPr>
          <p:spPr>
            <a:xfrm>
              <a:off x="811838" y="2922112"/>
              <a:ext cx="7491623" cy="1659016"/>
            </a:xfrm>
            <a:custGeom>
              <a:avLst/>
              <a:gdLst>
                <a:gd name="connsiteX0" fmla="*/ 0 w 7491623"/>
                <a:gd name="connsiteY0" fmla="*/ 165902 h 1659016"/>
                <a:gd name="connsiteX1" fmla="*/ 165902 w 7491623"/>
                <a:gd name="connsiteY1" fmla="*/ 0 h 1659016"/>
                <a:gd name="connsiteX2" fmla="*/ 7325721 w 7491623"/>
                <a:gd name="connsiteY2" fmla="*/ 0 h 1659016"/>
                <a:gd name="connsiteX3" fmla="*/ 7491623 w 7491623"/>
                <a:gd name="connsiteY3" fmla="*/ 165902 h 1659016"/>
                <a:gd name="connsiteX4" fmla="*/ 7491623 w 7491623"/>
                <a:gd name="connsiteY4" fmla="*/ 1493114 h 1659016"/>
                <a:gd name="connsiteX5" fmla="*/ 7325721 w 7491623"/>
                <a:gd name="connsiteY5" fmla="*/ 1659016 h 1659016"/>
                <a:gd name="connsiteX6" fmla="*/ 165902 w 7491623"/>
                <a:gd name="connsiteY6" fmla="*/ 1659016 h 1659016"/>
                <a:gd name="connsiteX7" fmla="*/ 0 w 7491623"/>
                <a:gd name="connsiteY7" fmla="*/ 1493114 h 1659016"/>
                <a:gd name="connsiteX8" fmla="*/ 0 w 7491623"/>
                <a:gd name="connsiteY8" fmla="*/ 165902 h 16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1623" h="1659016">
                  <a:moveTo>
                    <a:pt x="0" y="165902"/>
                  </a:moveTo>
                  <a:cubicBezTo>
                    <a:pt x="0" y="74277"/>
                    <a:pt x="74277" y="0"/>
                    <a:pt x="165902" y="0"/>
                  </a:cubicBezTo>
                  <a:lnTo>
                    <a:pt x="7325721" y="0"/>
                  </a:lnTo>
                  <a:cubicBezTo>
                    <a:pt x="7417346" y="0"/>
                    <a:pt x="7491623" y="74277"/>
                    <a:pt x="7491623" y="165902"/>
                  </a:cubicBezTo>
                  <a:lnTo>
                    <a:pt x="7491623" y="1493114"/>
                  </a:lnTo>
                  <a:cubicBezTo>
                    <a:pt x="7491623" y="1584739"/>
                    <a:pt x="7417346" y="1659016"/>
                    <a:pt x="7325721" y="1659016"/>
                  </a:cubicBezTo>
                  <a:lnTo>
                    <a:pt x="165902" y="1659016"/>
                  </a:lnTo>
                  <a:cubicBezTo>
                    <a:pt x="74277" y="1659016"/>
                    <a:pt x="0" y="1584739"/>
                    <a:pt x="0" y="1493114"/>
                  </a:cubicBezTo>
                  <a:lnTo>
                    <a:pt x="0" y="1659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031" tIns="140031" rIns="1879417" bIns="140031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Содержание животных без владельцев в приютах для животных (включая учет, осмотр, стерилизацию, вакцинацию, маркирование, </a:t>
              </a:r>
              <a:r>
                <a:rPr lang="ru-RU" sz="2400" dirty="0" err="1"/>
                <a:t>карантинирование</a:t>
              </a:r>
              <a:r>
                <a:rPr lang="ru-RU" sz="2400" dirty="0"/>
                <a:t>)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2F00FB2B-92E8-4332-BB8A-139095EF043A}"/>
                </a:ext>
              </a:extLst>
            </p:cNvPr>
            <p:cNvSpPr/>
            <p:nvPr/>
          </p:nvSpPr>
          <p:spPr>
            <a:xfrm>
              <a:off x="142274" y="4906887"/>
              <a:ext cx="2589946" cy="1761083"/>
            </a:xfrm>
            <a:custGeom>
              <a:avLst/>
              <a:gdLst>
                <a:gd name="connsiteX0" fmla="*/ 0 w 7491623"/>
                <a:gd name="connsiteY0" fmla="*/ 165902 h 1659016"/>
                <a:gd name="connsiteX1" fmla="*/ 165902 w 7491623"/>
                <a:gd name="connsiteY1" fmla="*/ 0 h 1659016"/>
                <a:gd name="connsiteX2" fmla="*/ 7325721 w 7491623"/>
                <a:gd name="connsiteY2" fmla="*/ 0 h 1659016"/>
                <a:gd name="connsiteX3" fmla="*/ 7491623 w 7491623"/>
                <a:gd name="connsiteY3" fmla="*/ 165902 h 1659016"/>
                <a:gd name="connsiteX4" fmla="*/ 7491623 w 7491623"/>
                <a:gd name="connsiteY4" fmla="*/ 1493114 h 1659016"/>
                <a:gd name="connsiteX5" fmla="*/ 7325721 w 7491623"/>
                <a:gd name="connsiteY5" fmla="*/ 1659016 h 1659016"/>
                <a:gd name="connsiteX6" fmla="*/ 165902 w 7491623"/>
                <a:gd name="connsiteY6" fmla="*/ 1659016 h 1659016"/>
                <a:gd name="connsiteX7" fmla="*/ 0 w 7491623"/>
                <a:gd name="connsiteY7" fmla="*/ 1493114 h 1659016"/>
                <a:gd name="connsiteX8" fmla="*/ 0 w 7491623"/>
                <a:gd name="connsiteY8" fmla="*/ 165902 h 16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1623" h="1659016">
                  <a:moveTo>
                    <a:pt x="0" y="165902"/>
                  </a:moveTo>
                  <a:cubicBezTo>
                    <a:pt x="0" y="74277"/>
                    <a:pt x="74277" y="0"/>
                    <a:pt x="165902" y="0"/>
                  </a:cubicBezTo>
                  <a:lnTo>
                    <a:pt x="7325721" y="0"/>
                  </a:lnTo>
                  <a:cubicBezTo>
                    <a:pt x="7417346" y="0"/>
                    <a:pt x="7491623" y="74277"/>
                    <a:pt x="7491623" y="165902"/>
                  </a:cubicBezTo>
                  <a:lnTo>
                    <a:pt x="7491623" y="1493114"/>
                  </a:lnTo>
                  <a:cubicBezTo>
                    <a:pt x="7491623" y="1584739"/>
                    <a:pt x="7417346" y="1659016"/>
                    <a:pt x="7325721" y="1659016"/>
                  </a:cubicBezTo>
                  <a:lnTo>
                    <a:pt x="165902" y="1659016"/>
                  </a:lnTo>
                  <a:cubicBezTo>
                    <a:pt x="74277" y="1659016"/>
                    <a:pt x="0" y="1584739"/>
                    <a:pt x="0" y="1493114"/>
                  </a:cubicBezTo>
                  <a:lnTo>
                    <a:pt x="0" y="1659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031" tIns="140031" rIns="140400" bIns="1400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Поиск новых владельцев животным без владельцев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7C2622ED-828D-42F3-B92D-03FA1ACED637}"/>
                </a:ext>
              </a:extLst>
            </p:cNvPr>
            <p:cNvSpPr/>
            <p:nvPr/>
          </p:nvSpPr>
          <p:spPr>
            <a:xfrm>
              <a:off x="6564075" y="2382831"/>
              <a:ext cx="774004" cy="1078360"/>
            </a:xfrm>
            <a:custGeom>
              <a:avLst/>
              <a:gdLst>
                <a:gd name="connsiteX0" fmla="*/ 0 w 1078360"/>
                <a:gd name="connsiteY0" fmla="*/ 593098 h 1078360"/>
                <a:gd name="connsiteX1" fmla="*/ 242631 w 1078360"/>
                <a:gd name="connsiteY1" fmla="*/ 593098 h 1078360"/>
                <a:gd name="connsiteX2" fmla="*/ 242631 w 1078360"/>
                <a:gd name="connsiteY2" fmla="*/ 0 h 1078360"/>
                <a:gd name="connsiteX3" fmla="*/ 835729 w 1078360"/>
                <a:gd name="connsiteY3" fmla="*/ 0 h 1078360"/>
                <a:gd name="connsiteX4" fmla="*/ 835729 w 1078360"/>
                <a:gd name="connsiteY4" fmla="*/ 593098 h 1078360"/>
                <a:gd name="connsiteX5" fmla="*/ 1078360 w 1078360"/>
                <a:gd name="connsiteY5" fmla="*/ 593098 h 1078360"/>
                <a:gd name="connsiteX6" fmla="*/ 539180 w 1078360"/>
                <a:gd name="connsiteY6" fmla="*/ 1078360 h 1078360"/>
                <a:gd name="connsiteX7" fmla="*/ 0 w 1078360"/>
                <a:gd name="connsiteY7" fmla="*/ 593098 h 107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8360" h="1078360">
                  <a:moveTo>
                    <a:pt x="0" y="593098"/>
                  </a:moveTo>
                  <a:lnTo>
                    <a:pt x="242631" y="593098"/>
                  </a:lnTo>
                  <a:lnTo>
                    <a:pt x="242631" y="0"/>
                  </a:lnTo>
                  <a:lnTo>
                    <a:pt x="835729" y="0"/>
                  </a:lnTo>
                  <a:lnTo>
                    <a:pt x="835729" y="593098"/>
                  </a:lnTo>
                  <a:lnTo>
                    <a:pt x="1078360" y="593098"/>
                  </a:lnTo>
                  <a:lnTo>
                    <a:pt x="539180" y="1078360"/>
                  </a:lnTo>
                  <a:lnTo>
                    <a:pt x="0" y="59309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351" tIns="45720" rIns="288351" bIns="31261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A82C9BB6-B6A7-49CF-A0D5-39EB721678D2}"/>
                </a:ext>
              </a:extLst>
            </p:cNvPr>
            <p:cNvSpPr/>
            <p:nvPr/>
          </p:nvSpPr>
          <p:spPr>
            <a:xfrm>
              <a:off x="6868431" y="4365104"/>
              <a:ext cx="469648" cy="646312"/>
            </a:xfrm>
            <a:custGeom>
              <a:avLst/>
              <a:gdLst>
                <a:gd name="connsiteX0" fmla="*/ 0 w 1078360"/>
                <a:gd name="connsiteY0" fmla="*/ 593098 h 1078360"/>
                <a:gd name="connsiteX1" fmla="*/ 242631 w 1078360"/>
                <a:gd name="connsiteY1" fmla="*/ 593098 h 1078360"/>
                <a:gd name="connsiteX2" fmla="*/ 242631 w 1078360"/>
                <a:gd name="connsiteY2" fmla="*/ 0 h 1078360"/>
                <a:gd name="connsiteX3" fmla="*/ 835729 w 1078360"/>
                <a:gd name="connsiteY3" fmla="*/ 0 h 1078360"/>
                <a:gd name="connsiteX4" fmla="*/ 835729 w 1078360"/>
                <a:gd name="connsiteY4" fmla="*/ 593098 h 1078360"/>
                <a:gd name="connsiteX5" fmla="*/ 1078360 w 1078360"/>
                <a:gd name="connsiteY5" fmla="*/ 593098 h 1078360"/>
                <a:gd name="connsiteX6" fmla="*/ 539180 w 1078360"/>
                <a:gd name="connsiteY6" fmla="*/ 1078360 h 1078360"/>
                <a:gd name="connsiteX7" fmla="*/ 0 w 1078360"/>
                <a:gd name="connsiteY7" fmla="*/ 593098 h 107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8360" h="1078360">
                  <a:moveTo>
                    <a:pt x="0" y="593098"/>
                  </a:moveTo>
                  <a:lnTo>
                    <a:pt x="242631" y="593098"/>
                  </a:lnTo>
                  <a:lnTo>
                    <a:pt x="242631" y="0"/>
                  </a:lnTo>
                  <a:lnTo>
                    <a:pt x="835729" y="0"/>
                  </a:lnTo>
                  <a:lnTo>
                    <a:pt x="835729" y="593098"/>
                  </a:lnTo>
                  <a:lnTo>
                    <a:pt x="1078360" y="593098"/>
                  </a:lnTo>
                  <a:lnTo>
                    <a:pt x="539180" y="1078360"/>
                  </a:lnTo>
                  <a:lnTo>
                    <a:pt x="0" y="59309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351" tIns="45720" rIns="288351" bIns="31261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/>
            </a:p>
          </p:txBody>
        </p:sp>
      </p:grp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BE69D4B1-8510-4A77-A226-1BC6E0F18679}"/>
              </a:ext>
            </a:extLst>
          </p:cNvPr>
          <p:cNvSpPr/>
          <p:nvPr/>
        </p:nvSpPr>
        <p:spPr>
          <a:xfrm>
            <a:off x="4866015" y="4805229"/>
            <a:ext cx="2912348" cy="1872208"/>
          </a:xfrm>
          <a:custGeom>
            <a:avLst/>
            <a:gdLst>
              <a:gd name="connsiteX0" fmla="*/ 0 w 7491623"/>
              <a:gd name="connsiteY0" fmla="*/ 165902 h 1659016"/>
              <a:gd name="connsiteX1" fmla="*/ 165902 w 7491623"/>
              <a:gd name="connsiteY1" fmla="*/ 0 h 1659016"/>
              <a:gd name="connsiteX2" fmla="*/ 7325721 w 7491623"/>
              <a:gd name="connsiteY2" fmla="*/ 0 h 1659016"/>
              <a:gd name="connsiteX3" fmla="*/ 7491623 w 7491623"/>
              <a:gd name="connsiteY3" fmla="*/ 165902 h 1659016"/>
              <a:gd name="connsiteX4" fmla="*/ 7491623 w 7491623"/>
              <a:gd name="connsiteY4" fmla="*/ 1493114 h 1659016"/>
              <a:gd name="connsiteX5" fmla="*/ 7325721 w 7491623"/>
              <a:gd name="connsiteY5" fmla="*/ 1659016 h 1659016"/>
              <a:gd name="connsiteX6" fmla="*/ 165902 w 7491623"/>
              <a:gd name="connsiteY6" fmla="*/ 1659016 h 1659016"/>
              <a:gd name="connsiteX7" fmla="*/ 0 w 7491623"/>
              <a:gd name="connsiteY7" fmla="*/ 1493114 h 1659016"/>
              <a:gd name="connsiteX8" fmla="*/ 0 w 7491623"/>
              <a:gd name="connsiteY8" fmla="*/ 165902 h 165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1623" h="1659016">
                <a:moveTo>
                  <a:pt x="0" y="165902"/>
                </a:moveTo>
                <a:cubicBezTo>
                  <a:pt x="0" y="74277"/>
                  <a:pt x="74277" y="0"/>
                  <a:pt x="165902" y="0"/>
                </a:cubicBezTo>
                <a:lnTo>
                  <a:pt x="7325721" y="0"/>
                </a:lnTo>
                <a:cubicBezTo>
                  <a:pt x="7417346" y="0"/>
                  <a:pt x="7491623" y="74277"/>
                  <a:pt x="7491623" y="165902"/>
                </a:cubicBezTo>
                <a:lnTo>
                  <a:pt x="7491623" y="1493114"/>
                </a:lnTo>
                <a:cubicBezTo>
                  <a:pt x="7491623" y="1584739"/>
                  <a:pt x="7417346" y="1659016"/>
                  <a:pt x="7325721" y="1659016"/>
                </a:cubicBezTo>
                <a:lnTo>
                  <a:pt x="165902" y="1659016"/>
                </a:lnTo>
                <a:cubicBezTo>
                  <a:pt x="74277" y="1659016"/>
                  <a:pt x="0" y="1584739"/>
                  <a:pt x="0" y="1493114"/>
                </a:cubicBezTo>
                <a:lnTo>
                  <a:pt x="0" y="1659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031" tIns="140031" rIns="140400" bIns="14003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Возврат животных без владельцев на прежние места их обитания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AB8ED33A-2B66-45A3-9CCE-CEDDAFB2E916}"/>
              </a:ext>
            </a:extLst>
          </p:cNvPr>
          <p:cNvSpPr/>
          <p:nvPr/>
        </p:nvSpPr>
        <p:spPr>
          <a:xfrm>
            <a:off x="5814993" y="4438872"/>
            <a:ext cx="507196" cy="646312"/>
          </a:xfrm>
          <a:custGeom>
            <a:avLst/>
            <a:gdLst>
              <a:gd name="connsiteX0" fmla="*/ 0 w 1078360"/>
              <a:gd name="connsiteY0" fmla="*/ 593098 h 1078360"/>
              <a:gd name="connsiteX1" fmla="*/ 242631 w 1078360"/>
              <a:gd name="connsiteY1" fmla="*/ 593098 h 1078360"/>
              <a:gd name="connsiteX2" fmla="*/ 242631 w 1078360"/>
              <a:gd name="connsiteY2" fmla="*/ 0 h 1078360"/>
              <a:gd name="connsiteX3" fmla="*/ 835729 w 1078360"/>
              <a:gd name="connsiteY3" fmla="*/ 0 h 1078360"/>
              <a:gd name="connsiteX4" fmla="*/ 835729 w 1078360"/>
              <a:gd name="connsiteY4" fmla="*/ 593098 h 1078360"/>
              <a:gd name="connsiteX5" fmla="*/ 1078360 w 1078360"/>
              <a:gd name="connsiteY5" fmla="*/ 593098 h 1078360"/>
              <a:gd name="connsiteX6" fmla="*/ 539180 w 1078360"/>
              <a:gd name="connsiteY6" fmla="*/ 1078360 h 1078360"/>
              <a:gd name="connsiteX7" fmla="*/ 0 w 1078360"/>
              <a:gd name="connsiteY7" fmla="*/ 593098 h 10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360" h="1078360">
                <a:moveTo>
                  <a:pt x="0" y="593098"/>
                </a:moveTo>
                <a:lnTo>
                  <a:pt x="242631" y="593098"/>
                </a:lnTo>
                <a:lnTo>
                  <a:pt x="242631" y="0"/>
                </a:lnTo>
                <a:lnTo>
                  <a:pt x="835729" y="0"/>
                </a:lnTo>
                <a:lnTo>
                  <a:pt x="835729" y="593098"/>
                </a:lnTo>
                <a:lnTo>
                  <a:pt x="1078360" y="593098"/>
                </a:lnTo>
                <a:lnTo>
                  <a:pt x="539180" y="1078360"/>
                </a:lnTo>
                <a:lnTo>
                  <a:pt x="0" y="593098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351" tIns="45720" rIns="288351" bIns="31261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32700308-8852-4E49-9E1B-B9B669BD0306}"/>
              </a:ext>
            </a:extLst>
          </p:cNvPr>
          <p:cNvSpPr/>
          <p:nvPr/>
        </p:nvSpPr>
        <p:spPr>
          <a:xfrm>
            <a:off x="2758609" y="4438872"/>
            <a:ext cx="507196" cy="646312"/>
          </a:xfrm>
          <a:custGeom>
            <a:avLst/>
            <a:gdLst>
              <a:gd name="connsiteX0" fmla="*/ 0 w 1078360"/>
              <a:gd name="connsiteY0" fmla="*/ 593098 h 1078360"/>
              <a:gd name="connsiteX1" fmla="*/ 242631 w 1078360"/>
              <a:gd name="connsiteY1" fmla="*/ 593098 h 1078360"/>
              <a:gd name="connsiteX2" fmla="*/ 242631 w 1078360"/>
              <a:gd name="connsiteY2" fmla="*/ 0 h 1078360"/>
              <a:gd name="connsiteX3" fmla="*/ 835729 w 1078360"/>
              <a:gd name="connsiteY3" fmla="*/ 0 h 1078360"/>
              <a:gd name="connsiteX4" fmla="*/ 835729 w 1078360"/>
              <a:gd name="connsiteY4" fmla="*/ 593098 h 1078360"/>
              <a:gd name="connsiteX5" fmla="*/ 1078360 w 1078360"/>
              <a:gd name="connsiteY5" fmla="*/ 593098 h 1078360"/>
              <a:gd name="connsiteX6" fmla="*/ 539180 w 1078360"/>
              <a:gd name="connsiteY6" fmla="*/ 1078360 h 1078360"/>
              <a:gd name="connsiteX7" fmla="*/ 0 w 1078360"/>
              <a:gd name="connsiteY7" fmla="*/ 593098 h 10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360" h="1078360">
                <a:moveTo>
                  <a:pt x="0" y="593098"/>
                </a:moveTo>
                <a:lnTo>
                  <a:pt x="242631" y="593098"/>
                </a:lnTo>
                <a:lnTo>
                  <a:pt x="242631" y="0"/>
                </a:lnTo>
                <a:lnTo>
                  <a:pt x="835729" y="0"/>
                </a:lnTo>
                <a:lnTo>
                  <a:pt x="835729" y="593098"/>
                </a:lnTo>
                <a:lnTo>
                  <a:pt x="1078360" y="593098"/>
                </a:lnTo>
                <a:lnTo>
                  <a:pt x="539180" y="1078360"/>
                </a:lnTo>
                <a:lnTo>
                  <a:pt x="0" y="593098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351" tIns="45720" rIns="288351" bIns="31261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/>
          </a:p>
        </p:txBody>
      </p:sp>
      <p:sp>
        <p:nvSpPr>
          <p:cNvPr id="3" name="Round Same Side Corner Rectangle 60">
            <a:extLst>
              <a:ext uri="{FF2B5EF4-FFF2-40B4-BE49-F238E27FC236}">
                <a16:creationId xmlns:a16="http://schemas.microsoft.com/office/drawing/2014/main" xmlns="" id="{EFDB96C1-953C-45CA-9917-E0234695849F}"/>
              </a:ext>
            </a:extLst>
          </p:cNvPr>
          <p:cNvSpPr/>
          <p:nvPr/>
        </p:nvSpPr>
        <p:spPr>
          <a:xfrm flipH="1">
            <a:off x="723468" y="26517"/>
            <a:ext cx="9422460" cy="720080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FontAwesome"/>
                <a:cs typeface="Arial" pitchFamily="34" charset="0"/>
              </a:rPr>
              <a:t>Деятельность по обращению с животными без владельцев</a:t>
            </a:r>
            <a:endParaRPr lang="ru-RU" sz="2000" b="1" dirty="0">
              <a:solidFill>
                <a:srgbClr val="198C8F">
                  <a:lumMod val="75000"/>
                </a:srgbClr>
              </a:solidFill>
              <a:ea typeface="FontAwesome"/>
            </a:endParaRPr>
          </a:p>
        </p:txBody>
      </p:sp>
      <p:pic>
        <p:nvPicPr>
          <p:cNvPr id="4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43A5F615-D816-4D80-969D-3F60E9F2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98285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954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24099" y="129776"/>
            <a:ext cx="5229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  <a:ea typeface="FontAwesome"/>
                <a:cs typeface="Arial" pitchFamily="34" charset="0"/>
              </a:rPr>
              <a:t>Обеспеченность приютами для собак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200536"/>
              </p:ext>
            </p:extLst>
          </p:nvPr>
        </p:nvGraphicFramePr>
        <p:xfrm>
          <a:off x="767408" y="1268760"/>
          <a:ext cx="10657184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3403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3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79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7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Приют, месторасположение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Форма собственности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Емкость приюта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Фактически содержится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город Пермь, ул. Соликамская, 271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муниципальная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город Пермь, В. 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Муллинская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106а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муниципальная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9980513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город Пермь, ул. Пензенская, 72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безвозмездное пользование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город Пермь, ул. Бродовский тракт, 7 приют «Верность»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частная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300-400 собак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300-400 собак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Пермский район, Гляденовский тракт, приют  «Доброе Сердце»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частная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400 собак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400 собак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Пермский район, приют «Островок надежды»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частная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600 собак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600 собак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(большая площадь приюта, есть возможность расширения)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2600 собак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2600 собак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3</a:t>
            </a:fld>
            <a:endParaRPr lang="en-US" sz="1400" dirty="0"/>
          </a:p>
        </p:txBody>
      </p:sp>
      <p:pic>
        <p:nvPicPr>
          <p:cNvPr id="6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46D429AD-0FE2-40E4-90C1-73EDB350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37" y="94208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466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24099" y="129776"/>
            <a:ext cx="431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  <a:ea typeface="FontAwesome"/>
                <a:cs typeface="Arial" pitchFamily="34" charset="0"/>
              </a:rPr>
              <a:t>Новый муниципальный приют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4</a:t>
            </a:fld>
            <a:endParaRPr lang="en-US" sz="1400" dirty="0"/>
          </a:p>
        </p:txBody>
      </p:sp>
      <p:pic>
        <p:nvPicPr>
          <p:cNvPr id="6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46D429AD-0FE2-40E4-90C1-73EDB350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37" y="94208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176F92-E5F8-41BF-B5E5-F5699B013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6" y="712500"/>
            <a:ext cx="4709218" cy="35319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967BB6-2320-49C2-90E3-0AE1024F7E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8"/>
          <a:stretch/>
        </p:blipFill>
        <p:spPr>
          <a:xfrm>
            <a:off x="9407036" y="1470160"/>
            <a:ext cx="2774661" cy="39176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A6185D-746D-41E4-9499-1E14094C9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122" y="712500"/>
            <a:ext cx="4709216" cy="35319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B05E976-CE2E-4B9B-B32E-0B09BC7EB1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13"/>
          <a:stretch/>
        </p:blipFill>
        <p:spPr>
          <a:xfrm>
            <a:off x="0" y="3959410"/>
            <a:ext cx="4708122" cy="289858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128EAF-45EE-42F0-8198-B706AB743F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50" r="7466"/>
          <a:stretch/>
        </p:blipFill>
        <p:spPr>
          <a:xfrm>
            <a:off x="4708123" y="3959409"/>
            <a:ext cx="4708122" cy="290968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2238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24099" y="129776"/>
            <a:ext cx="1919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j-lt"/>
                <a:ea typeface="FontAwesome"/>
                <a:cs typeface="Arial" pitchFamily="34" charset="0"/>
              </a:rPr>
              <a:t>Кадровое </a:t>
            </a:r>
          </a:p>
          <a:p>
            <a:pPr>
              <a:defRPr/>
            </a:pPr>
            <a:r>
              <a:rPr lang="ru-RU" sz="2400" b="1" dirty="0">
                <a:latin typeface="+mj-lt"/>
                <a:ea typeface="FontAwesome"/>
                <a:cs typeface="Arial" pitchFamily="34" charset="0"/>
              </a:rPr>
              <a:t>обеспечение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5</a:t>
            </a:fld>
            <a:endParaRPr lang="en-US" sz="1400" dirty="0"/>
          </a:p>
        </p:txBody>
      </p:sp>
      <p:pic>
        <p:nvPicPr>
          <p:cNvPr id="6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46D429AD-0FE2-40E4-90C1-73EDB350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37" y="94208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3CB750B-4F78-443A-9531-C588BB678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4990926"/>
              </p:ext>
            </p:extLst>
          </p:nvPr>
        </p:nvGraphicFramePr>
        <p:xfrm>
          <a:off x="191345" y="1766649"/>
          <a:ext cx="6552728" cy="4902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7804">
                  <a:extLst>
                    <a:ext uri="{9D8B030D-6E8A-4147-A177-3AD203B41FA5}">
                      <a16:colId xmlns:a16="http://schemas.microsoft.com/office/drawing/2014/main" xmlns="" val="2418230199"/>
                    </a:ext>
                  </a:extLst>
                </a:gridCol>
                <a:gridCol w="1474924">
                  <a:extLst>
                    <a:ext uri="{9D8B030D-6E8A-4147-A177-3AD203B41FA5}">
                      <a16:colId xmlns:a16="http://schemas.microsoft.com/office/drawing/2014/main" xmlns="" val="1816739583"/>
                    </a:ext>
                  </a:extLst>
                </a:gridCol>
              </a:tblGrid>
              <a:tr h="5447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Должность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Количество ставок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8979919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Директор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3862865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Заместитель директора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8383891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Ветеринарный врач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1771029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Ведущий ветеринарный фельдшер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8776822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Рабочий по уходу за животными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8910091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Водитель-ловец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4647566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Ловец безнадзорных животных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806400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Ведущий экономист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3492538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Заведующий хозяйством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264646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Диспетчер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480940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Старший делопроизводитель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5772971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Заведующий складом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0620565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Электрик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0,5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54059434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Сторож (вахтер)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1629346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Водитель автомобиля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4226972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Старший уборщик служебных помещений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9180647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D436D6-31AF-4387-A861-17D11D8CEE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43"/>
          <a:stretch/>
        </p:blipFill>
        <p:spPr>
          <a:xfrm>
            <a:off x="7370666" y="4005064"/>
            <a:ext cx="4176464" cy="266429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B33482BA-4719-4D44-AF1A-A971FE68DA6C}"/>
              </a:ext>
            </a:extLst>
          </p:cNvPr>
          <p:cNvGrpSpPr/>
          <p:nvPr/>
        </p:nvGrpSpPr>
        <p:grpSpPr>
          <a:xfrm>
            <a:off x="6962328" y="2181793"/>
            <a:ext cx="5040559" cy="1666076"/>
            <a:chOff x="8096008" y="803783"/>
            <a:chExt cx="2951552" cy="3244657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BCE4156D-C101-4F7A-8C7E-7B44CBC7FCAE}"/>
                </a:ext>
              </a:extLst>
            </p:cNvPr>
            <p:cNvSpPr/>
            <p:nvPr/>
          </p:nvSpPr>
          <p:spPr>
            <a:xfrm>
              <a:off x="8096008" y="803783"/>
              <a:ext cx="2951552" cy="922360"/>
            </a:xfrm>
            <a:custGeom>
              <a:avLst/>
              <a:gdLst>
                <a:gd name="connsiteX0" fmla="*/ 0 w 2951552"/>
                <a:gd name="connsiteY0" fmla="*/ 0 h 922360"/>
                <a:gd name="connsiteX1" fmla="*/ 2951552 w 2951552"/>
                <a:gd name="connsiteY1" fmla="*/ 0 h 922360"/>
                <a:gd name="connsiteX2" fmla="*/ 2951552 w 2951552"/>
                <a:gd name="connsiteY2" fmla="*/ 922360 h 922360"/>
                <a:gd name="connsiteX3" fmla="*/ 0 w 2951552"/>
                <a:gd name="connsiteY3" fmla="*/ 922360 h 922360"/>
                <a:gd name="connsiteX4" fmla="*/ 0 w 2951552"/>
                <a:gd name="connsiteY4" fmla="*/ 0 h 92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552" h="922360">
                  <a:moveTo>
                    <a:pt x="0" y="0"/>
                  </a:moveTo>
                  <a:lnTo>
                    <a:pt x="2951552" y="0"/>
                  </a:lnTo>
                  <a:lnTo>
                    <a:pt x="2951552" y="922360"/>
                  </a:lnTo>
                  <a:lnTo>
                    <a:pt x="0" y="922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4745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b="1" kern="1200" dirty="0"/>
                <a:t>4 бригады ловцов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FCFC70E1-5FD4-42D4-AF5F-4A755CD4FE5A}"/>
                </a:ext>
              </a:extLst>
            </p:cNvPr>
            <p:cNvSpPr/>
            <p:nvPr/>
          </p:nvSpPr>
          <p:spPr>
            <a:xfrm>
              <a:off x="8096008" y="1964931"/>
              <a:ext cx="2951552" cy="922360"/>
            </a:xfrm>
            <a:custGeom>
              <a:avLst/>
              <a:gdLst>
                <a:gd name="connsiteX0" fmla="*/ 0 w 2951552"/>
                <a:gd name="connsiteY0" fmla="*/ 0 h 922360"/>
                <a:gd name="connsiteX1" fmla="*/ 2951552 w 2951552"/>
                <a:gd name="connsiteY1" fmla="*/ 0 h 922360"/>
                <a:gd name="connsiteX2" fmla="*/ 2951552 w 2951552"/>
                <a:gd name="connsiteY2" fmla="*/ 922360 h 922360"/>
                <a:gd name="connsiteX3" fmla="*/ 0 w 2951552"/>
                <a:gd name="connsiteY3" fmla="*/ 922360 h 922360"/>
                <a:gd name="connsiteX4" fmla="*/ 0 w 2951552"/>
                <a:gd name="connsiteY4" fmla="*/ 0 h 92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552" h="922360">
                  <a:moveTo>
                    <a:pt x="0" y="0"/>
                  </a:moveTo>
                  <a:lnTo>
                    <a:pt x="2951552" y="0"/>
                  </a:lnTo>
                  <a:lnTo>
                    <a:pt x="2951552" y="922360"/>
                  </a:lnTo>
                  <a:lnTo>
                    <a:pt x="0" y="922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4745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b="1" kern="1200" dirty="0"/>
                <a:t>2 легковых автомобиля оборудованы прицепом</a:t>
              </a: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7B996976-6AAC-4ADA-A3EC-77747388ECFA}"/>
                </a:ext>
              </a:extLst>
            </p:cNvPr>
            <p:cNvSpPr/>
            <p:nvPr/>
          </p:nvSpPr>
          <p:spPr>
            <a:xfrm>
              <a:off x="8096008" y="3126080"/>
              <a:ext cx="2951552" cy="922360"/>
            </a:xfrm>
            <a:custGeom>
              <a:avLst/>
              <a:gdLst>
                <a:gd name="connsiteX0" fmla="*/ 0 w 2951552"/>
                <a:gd name="connsiteY0" fmla="*/ 0 h 922360"/>
                <a:gd name="connsiteX1" fmla="*/ 2951552 w 2951552"/>
                <a:gd name="connsiteY1" fmla="*/ 0 h 922360"/>
                <a:gd name="connsiteX2" fmla="*/ 2951552 w 2951552"/>
                <a:gd name="connsiteY2" fmla="*/ 922360 h 922360"/>
                <a:gd name="connsiteX3" fmla="*/ 0 w 2951552"/>
                <a:gd name="connsiteY3" fmla="*/ 922360 h 922360"/>
                <a:gd name="connsiteX4" fmla="*/ 0 w 2951552"/>
                <a:gd name="connsiteY4" fmla="*/ 0 h 92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552" h="922360">
                  <a:moveTo>
                    <a:pt x="0" y="0"/>
                  </a:moveTo>
                  <a:lnTo>
                    <a:pt x="2951552" y="0"/>
                  </a:lnTo>
                  <a:lnTo>
                    <a:pt x="2951552" y="922360"/>
                  </a:lnTo>
                  <a:lnTo>
                    <a:pt x="0" y="922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4745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b="1" kern="1200"/>
                <a:t>2 автомобиля – грузопассажирские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CE117348-06D5-4E2B-985E-C87A4059F278}"/>
              </a:ext>
            </a:extLst>
          </p:cNvPr>
          <p:cNvGrpSpPr/>
          <p:nvPr/>
        </p:nvGrpSpPr>
        <p:grpSpPr>
          <a:xfrm>
            <a:off x="2993619" y="44624"/>
            <a:ext cx="8127502" cy="1718533"/>
            <a:chOff x="4512072" y="901233"/>
            <a:chExt cx="8127502" cy="1718533"/>
          </a:xfrm>
        </p:grpSpPr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xmlns="" id="{0CEDCF52-E4E5-4FC0-8E25-E249EE7E7EC2}"/>
                </a:ext>
              </a:extLst>
            </p:cNvPr>
            <p:cNvSpPr/>
            <p:nvPr/>
          </p:nvSpPr>
          <p:spPr>
            <a:xfrm>
              <a:off x="4794251" y="901233"/>
              <a:ext cx="6908800" cy="1718533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EA1CED27-F5FD-4021-8C2A-169BB82EE49B}"/>
                </a:ext>
              </a:extLst>
            </p:cNvPr>
            <p:cNvSpPr/>
            <p:nvPr/>
          </p:nvSpPr>
          <p:spPr>
            <a:xfrm>
              <a:off x="4512072" y="978234"/>
              <a:ext cx="2572642" cy="1396155"/>
            </a:xfrm>
            <a:custGeom>
              <a:avLst/>
              <a:gdLst>
                <a:gd name="connsiteX0" fmla="*/ 0 w 2572642"/>
                <a:gd name="connsiteY0" fmla="*/ 151070 h 906404"/>
                <a:gd name="connsiteX1" fmla="*/ 151070 w 2572642"/>
                <a:gd name="connsiteY1" fmla="*/ 0 h 906404"/>
                <a:gd name="connsiteX2" fmla="*/ 2421572 w 2572642"/>
                <a:gd name="connsiteY2" fmla="*/ 0 h 906404"/>
                <a:gd name="connsiteX3" fmla="*/ 2572642 w 2572642"/>
                <a:gd name="connsiteY3" fmla="*/ 151070 h 906404"/>
                <a:gd name="connsiteX4" fmla="*/ 2572642 w 2572642"/>
                <a:gd name="connsiteY4" fmla="*/ 755334 h 906404"/>
                <a:gd name="connsiteX5" fmla="*/ 2421572 w 2572642"/>
                <a:gd name="connsiteY5" fmla="*/ 906404 h 906404"/>
                <a:gd name="connsiteX6" fmla="*/ 151070 w 2572642"/>
                <a:gd name="connsiteY6" fmla="*/ 906404 h 906404"/>
                <a:gd name="connsiteX7" fmla="*/ 0 w 2572642"/>
                <a:gd name="connsiteY7" fmla="*/ 755334 h 906404"/>
                <a:gd name="connsiteX8" fmla="*/ 0 w 2572642"/>
                <a:gd name="connsiteY8" fmla="*/ 151070 h 9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642" h="906404">
                  <a:moveTo>
                    <a:pt x="0" y="151070"/>
                  </a:moveTo>
                  <a:cubicBezTo>
                    <a:pt x="0" y="67636"/>
                    <a:pt x="67636" y="0"/>
                    <a:pt x="151070" y="0"/>
                  </a:cubicBezTo>
                  <a:lnTo>
                    <a:pt x="2421572" y="0"/>
                  </a:lnTo>
                  <a:cubicBezTo>
                    <a:pt x="2505006" y="0"/>
                    <a:pt x="2572642" y="67636"/>
                    <a:pt x="2572642" y="151070"/>
                  </a:cubicBezTo>
                  <a:lnTo>
                    <a:pt x="2572642" y="755334"/>
                  </a:lnTo>
                  <a:cubicBezTo>
                    <a:pt x="2572642" y="838768"/>
                    <a:pt x="2505006" y="906404"/>
                    <a:pt x="2421572" y="906404"/>
                  </a:cubicBezTo>
                  <a:lnTo>
                    <a:pt x="151070" y="906404"/>
                  </a:lnTo>
                  <a:cubicBezTo>
                    <a:pt x="67636" y="906404"/>
                    <a:pt x="0" y="838768"/>
                    <a:pt x="0" y="755334"/>
                  </a:cubicBezTo>
                  <a:lnTo>
                    <a:pt x="0" y="1510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827" tIns="112827" rIns="112827" bIns="1128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Управление по экологии и природопользованию администрации города Перми</a:t>
              </a: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03F3EC35-A1A3-4B6A-9D22-AF8AB78088D1}"/>
                </a:ext>
              </a:extLst>
            </p:cNvPr>
            <p:cNvSpPr/>
            <p:nvPr/>
          </p:nvSpPr>
          <p:spPr>
            <a:xfrm>
              <a:off x="7289502" y="1249717"/>
              <a:ext cx="2572642" cy="906404"/>
            </a:xfrm>
            <a:custGeom>
              <a:avLst/>
              <a:gdLst>
                <a:gd name="connsiteX0" fmla="*/ 0 w 2572642"/>
                <a:gd name="connsiteY0" fmla="*/ 151070 h 906404"/>
                <a:gd name="connsiteX1" fmla="*/ 151070 w 2572642"/>
                <a:gd name="connsiteY1" fmla="*/ 0 h 906404"/>
                <a:gd name="connsiteX2" fmla="*/ 2421572 w 2572642"/>
                <a:gd name="connsiteY2" fmla="*/ 0 h 906404"/>
                <a:gd name="connsiteX3" fmla="*/ 2572642 w 2572642"/>
                <a:gd name="connsiteY3" fmla="*/ 151070 h 906404"/>
                <a:gd name="connsiteX4" fmla="*/ 2572642 w 2572642"/>
                <a:gd name="connsiteY4" fmla="*/ 755334 h 906404"/>
                <a:gd name="connsiteX5" fmla="*/ 2421572 w 2572642"/>
                <a:gd name="connsiteY5" fmla="*/ 906404 h 906404"/>
                <a:gd name="connsiteX6" fmla="*/ 151070 w 2572642"/>
                <a:gd name="connsiteY6" fmla="*/ 906404 h 906404"/>
                <a:gd name="connsiteX7" fmla="*/ 0 w 2572642"/>
                <a:gd name="connsiteY7" fmla="*/ 755334 h 906404"/>
                <a:gd name="connsiteX8" fmla="*/ 0 w 2572642"/>
                <a:gd name="connsiteY8" fmla="*/ 151070 h 9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642" h="906404">
                  <a:moveTo>
                    <a:pt x="0" y="151070"/>
                  </a:moveTo>
                  <a:cubicBezTo>
                    <a:pt x="0" y="67636"/>
                    <a:pt x="67636" y="0"/>
                    <a:pt x="151070" y="0"/>
                  </a:cubicBezTo>
                  <a:lnTo>
                    <a:pt x="2421572" y="0"/>
                  </a:lnTo>
                  <a:cubicBezTo>
                    <a:pt x="2505006" y="0"/>
                    <a:pt x="2572642" y="67636"/>
                    <a:pt x="2572642" y="151070"/>
                  </a:cubicBezTo>
                  <a:lnTo>
                    <a:pt x="2572642" y="755334"/>
                  </a:lnTo>
                  <a:cubicBezTo>
                    <a:pt x="2572642" y="838768"/>
                    <a:pt x="2505006" y="906404"/>
                    <a:pt x="2421572" y="906404"/>
                  </a:cubicBezTo>
                  <a:lnTo>
                    <a:pt x="151070" y="906404"/>
                  </a:lnTo>
                  <a:cubicBezTo>
                    <a:pt x="67636" y="906404"/>
                    <a:pt x="0" y="838768"/>
                    <a:pt x="0" y="755334"/>
                  </a:cubicBezTo>
                  <a:lnTo>
                    <a:pt x="0" y="1510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827" tIns="112827" rIns="112827" bIns="1128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0" kern="1200" dirty="0">
                  <a:latin typeface="+mj-lt"/>
                  <a:ea typeface="FontAwesome"/>
                  <a:cs typeface="Arial" pitchFamily="34" charset="0"/>
                </a:rPr>
                <a:t>Отдел по обращению с животными без владельцев (3 ст.)</a:t>
              </a:r>
              <a:endParaRPr lang="ru-RU" sz="1800" kern="1200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B81C722C-A52B-4BAB-9085-06E589793590}"/>
                </a:ext>
              </a:extLst>
            </p:cNvPr>
            <p:cNvSpPr/>
            <p:nvPr/>
          </p:nvSpPr>
          <p:spPr>
            <a:xfrm>
              <a:off x="10066932" y="1196752"/>
              <a:ext cx="2572642" cy="1080119"/>
            </a:xfrm>
            <a:custGeom>
              <a:avLst/>
              <a:gdLst>
                <a:gd name="connsiteX0" fmla="*/ 0 w 2572642"/>
                <a:gd name="connsiteY0" fmla="*/ 151070 h 906404"/>
                <a:gd name="connsiteX1" fmla="*/ 151070 w 2572642"/>
                <a:gd name="connsiteY1" fmla="*/ 0 h 906404"/>
                <a:gd name="connsiteX2" fmla="*/ 2421572 w 2572642"/>
                <a:gd name="connsiteY2" fmla="*/ 0 h 906404"/>
                <a:gd name="connsiteX3" fmla="*/ 2572642 w 2572642"/>
                <a:gd name="connsiteY3" fmla="*/ 151070 h 906404"/>
                <a:gd name="connsiteX4" fmla="*/ 2572642 w 2572642"/>
                <a:gd name="connsiteY4" fmla="*/ 755334 h 906404"/>
                <a:gd name="connsiteX5" fmla="*/ 2421572 w 2572642"/>
                <a:gd name="connsiteY5" fmla="*/ 906404 h 906404"/>
                <a:gd name="connsiteX6" fmla="*/ 151070 w 2572642"/>
                <a:gd name="connsiteY6" fmla="*/ 906404 h 906404"/>
                <a:gd name="connsiteX7" fmla="*/ 0 w 2572642"/>
                <a:gd name="connsiteY7" fmla="*/ 755334 h 906404"/>
                <a:gd name="connsiteX8" fmla="*/ 0 w 2572642"/>
                <a:gd name="connsiteY8" fmla="*/ 151070 h 9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642" h="906404">
                  <a:moveTo>
                    <a:pt x="0" y="151070"/>
                  </a:moveTo>
                  <a:cubicBezTo>
                    <a:pt x="0" y="67636"/>
                    <a:pt x="67636" y="0"/>
                    <a:pt x="151070" y="0"/>
                  </a:cubicBezTo>
                  <a:lnTo>
                    <a:pt x="2421572" y="0"/>
                  </a:lnTo>
                  <a:cubicBezTo>
                    <a:pt x="2505006" y="0"/>
                    <a:pt x="2572642" y="67636"/>
                    <a:pt x="2572642" y="151070"/>
                  </a:cubicBezTo>
                  <a:lnTo>
                    <a:pt x="2572642" y="755334"/>
                  </a:lnTo>
                  <a:cubicBezTo>
                    <a:pt x="2572642" y="838768"/>
                    <a:pt x="2505006" y="906404"/>
                    <a:pt x="2421572" y="906404"/>
                  </a:cubicBezTo>
                  <a:lnTo>
                    <a:pt x="151070" y="906404"/>
                  </a:lnTo>
                  <a:cubicBezTo>
                    <a:pt x="67636" y="906404"/>
                    <a:pt x="0" y="838768"/>
                    <a:pt x="0" y="755334"/>
                  </a:cubicBezTo>
                  <a:lnTo>
                    <a:pt x="0" y="1510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827" tIns="112827" rIns="112827" bIns="11282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0" kern="1200" dirty="0">
                  <a:latin typeface="+mj-lt"/>
                  <a:ea typeface="FontAwesome"/>
                  <a:cs typeface="Arial" pitchFamily="34" charset="0"/>
                </a:rPr>
                <a:t>МКУ «Служба по обращению с животными без владельцев»</a:t>
              </a:r>
              <a:endParaRPr lang="ru-RU" sz="18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0760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06" y="69008"/>
            <a:ext cx="7949724" cy="65414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ea typeface="FontAwesome"/>
                <a:cs typeface="Arial" pitchFamily="34" charset="0"/>
              </a:rPr>
              <a:t>Финансирование </a:t>
            </a:r>
            <a:endParaRPr lang="ru-RU" sz="1600" dirty="0">
              <a:solidFill>
                <a:schemeClr val="tx1"/>
              </a:solidFill>
              <a:latin typeface="Arial" pitchFamily="34" charset="0"/>
              <a:ea typeface="FontAwesome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801314"/>
            <a:ext cx="115932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ea typeface="FontAwesome"/>
              </a:rPr>
              <a:t>Деятельность по обращению с собаками без владельцев финансируется из бюджета Пермского края и города Перми.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ea typeface="FontAwesome"/>
              </a:rPr>
              <a:t>Субвенции из бюджета Пермского края выделяются на осуществление деятельности по обращению с животными без владельцев: отлов, транспортировка, учет, </a:t>
            </a:r>
            <a:r>
              <a:rPr lang="ru-RU" sz="1600" dirty="0" err="1">
                <a:solidFill>
                  <a:prstClr val="black"/>
                </a:solidFill>
                <a:ea typeface="FontAwesome"/>
              </a:rPr>
              <a:t>карантинирование</a:t>
            </a:r>
            <a:r>
              <a:rPr lang="ru-RU" sz="1600" dirty="0">
                <a:solidFill>
                  <a:prstClr val="black"/>
                </a:solidFill>
                <a:ea typeface="FontAwesome"/>
              </a:rPr>
              <a:t>, содержание, стерилизация (кастрация), лечение, утилизация биологических отходов.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ea typeface="FontAwesome"/>
              </a:rPr>
              <a:t>Из бюджета города Перми финансируется строительство, обслуживание имущественных комплексов для отлова и содержания животных без владельцев, оплата труда сотрудников учреждения, доп. объем отлова, содержания, стерилизации, лечения собак без владельцев, мониторинг численности, популяризация ответственного обращения с животными, обустройство площадок для выгула собак.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6106" y="6165304"/>
            <a:ext cx="10441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prstClr val="black"/>
                </a:solidFill>
                <a:latin typeface="+mj-lt"/>
                <a:ea typeface="FontAwesome"/>
              </a:rPr>
              <a:t>2018-2020 гг. инвестиционный проект «Строительство приюта для содержания безнадзорных животных по ул. Верхне-</a:t>
            </a:r>
            <a:r>
              <a:rPr lang="ru-RU" sz="1600" b="1" dirty="0" err="1">
                <a:solidFill>
                  <a:prstClr val="black"/>
                </a:solidFill>
                <a:latin typeface="+mj-lt"/>
                <a:ea typeface="FontAwesome"/>
              </a:rPr>
              <a:t>Муллинской</a:t>
            </a:r>
            <a:r>
              <a:rPr lang="ru-RU" sz="1600" b="1" dirty="0">
                <a:solidFill>
                  <a:prstClr val="black"/>
                </a:solidFill>
                <a:latin typeface="+mj-lt"/>
                <a:ea typeface="FontAwesome"/>
              </a:rPr>
              <a:t>, 106а г. Перми». Бюджет города Перми: 63 678,83 тыс. руб.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6</a:t>
            </a:fld>
            <a:endParaRPr lang="en-US" sz="1400" dirty="0"/>
          </a:p>
        </p:txBody>
      </p:sp>
      <p:pic>
        <p:nvPicPr>
          <p:cNvPr id="8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49718DA5-F682-4A37-BC72-1E906517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871B8E3A-CE91-4DCF-8E98-E867D2204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7049061"/>
              </p:ext>
            </p:extLst>
          </p:nvPr>
        </p:nvGraphicFramePr>
        <p:xfrm>
          <a:off x="875420" y="3196361"/>
          <a:ext cx="10441159" cy="2968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387238205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93780701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3761287003"/>
                    </a:ext>
                  </a:extLst>
                </a:gridCol>
                <a:gridCol w="3888431">
                  <a:extLst>
                    <a:ext uri="{9D8B030D-6E8A-4147-A177-3AD203B41FA5}">
                      <a16:colId xmlns:a16="http://schemas.microsoft.com/office/drawing/2014/main" xmlns="" val="215344972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ЛБО год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Средства бюджета города Перми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Средства бюджета Пермского края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Примечание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327272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2017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18 355,5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13 061,9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93013508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2018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18 702,9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9 935,9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22726604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2019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14 789,9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11 779,7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1845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2020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30 266,6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20 164,0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Открытие нового объекта на ул. В. Муллинская, 106А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88643032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2021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25 777,1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23 243,1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65236618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ВСЕГО за период 2017-2020гг: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107 892,0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78 184,6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54163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997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06" y="69008"/>
            <a:ext cx="7949724" cy="65414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ea typeface="FontAwesome"/>
                <a:cs typeface="Arial" pitchFamily="34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Arial" pitchFamily="34" charset="0"/>
              <a:ea typeface="FontAwesome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7</a:t>
            </a:fld>
            <a:endParaRPr lang="en-US" sz="1400" dirty="0"/>
          </a:p>
        </p:txBody>
      </p:sp>
      <p:pic>
        <p:nvPicPr>
          <p:cNvPr id="8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49718DA5-F682-4A37-BC72-1E906517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401984E4-1F31-48A0-91CC-CD277189B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0084565"/>
              </p:ext>
            </p:extLst>
          </p:nvPr>
        </p:nvGraphicFramePr>
        <p:xfrm>
          <a:off x="119336" y="1052736"/>
          <a:ext cx="57857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65C8AB1A-C7DF-461F-AD1D-D3DF77EEFB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0926751"/>
              </p:ext>
            </p:extLst>
          </p:nvPr>
        </p:nvGraphicFramePr>
        <p:xfrm>
          <a:off x="6023991" y="1052736"/>
          <a:ext cx="5679059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5434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60"/>
          <p:cNvSpPr/>
          <p:nvPr/>
        </p:nvSpPr>
        <p:spPr>
          <a:xfrm flipH="1">
            <a:off x="561972" y="84679"/>
            <a:ext cx="7866063" cy="720080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FontAwesome"/>
                <a:cs typeface="Arial" pitchFamily="34" charset="0"/>
              </a:rPr>
              <a:t>Текущее состояние проблемы</a:t>
            </a:r>
          </a:p>
          <a:p>
            <a:pPr>
              <a:defRPr/>
            </a:pPr>
            <a:endParaRPr lang="ru-RU" sz="2000" b="1" dirty="0">
              <a:solidFill>
                <a:srgbClr val="198C8F">
                  <a:lumMod val="75000"/>
                </a:srgbClr>
              </a:solidFill>
              <a:ea typeface="FontAwesome"/>
            </a:endParaRP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2018513" y="1126397"/>
            <a:ext cx="3266849" cy="8135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20955" rIns="41910" bIns="2095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/>
              <a:t>Мониторинг численности собак без владельцев на территории города Перми на июнь 2019 года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3942145" y="3035663"/>
            <a:ext cx="584110" cy="3742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783632" y="3284984"/>
            <a:ext cx="1450569" cy="1271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4300 </a:t>
            </a:r>
            <a:r>
              <a:rPr lang="ru-RU" dirty="0"/>
              <a:t>особей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4202934" y="4057936"/>
            <a:ext cx="623890" cy="3876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487254" y="3025455"/>
            <a:ext cx="588854" cy="3844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190876" y="4020740"/>
            <a:ext cx="592756" cy="4076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09694" y="2273104"/>
            <a:ext cx="1577561" cy="1209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Без владельцев</a:t>
            </a:r>
          </a:p>
          <a:p>
            <a:pPr algn="ctr"/>
            <a:r>
              <a:rPr lang="ru-RU" sz="1400" b="1" dirty="0"/>
              <a:t>3655</a:t>
            </a:r>
            <a:endParaRPr lang="ru-RU" b="1" dirty="0"/>
          </a:p>
        </p:txBody>
      </p:sp>
      <p:sp>
        <p:nvSpPr>
          <p:cNvPr id="47" name="Овал 46"/>
          <p:cNvSpPr/>
          <p:nvPr/>
        </p:nvSpPr>
        <p:spPr>
          <a:xfrm>
            <a:off x="794376" y="4006899"/>
            <a:ext cx="1692878" cy="1209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Домашние, находящиеся на улицах </a:t>
            </a:r>
          </a:p>
          <a:p>
            <a:pPr algn="ctr"/>
            <a:r>
              <a:rPr lang="ru-RU" sz="1400" b="1" dirty="0"/>
              <a:t>645</a:t>
            </a:r>
          </a:p>
        </p:txBody>
      </p:sp>
      <p:sp>
        <p:nvSpPr>
          <p:cNvPr id="49" name="Овал 48"/>
          <p:cNvSpPr/>
          <p:nvPr/>
        </p:nvSpPr>
        <p:spPr>
          <a:xfrm>
            <a:off x="4519765" y="2241926"/>
            <a:ext cx="1531195" cy="1209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Стерилизо</a:t>
            </a:r>
            <a:r>
              <a:rPr lang="ru-RU" sz="1400" dirty="0"/>
              <a:t>-ванные</a:t>
            </a:r>
          </a:p>
          <a:p>
            <a:pPr algn="ctr"/>
            <a:r>
              <a:rPr lang="ru-RU" sz="1400" b="1" dirty="0"/>
              <a:t>1419</a:t>
            </a:r>
            <a:endParaRPr lang="ru-RU" sz="1000" b="1" dirty="0"/>
          </a:p>
        </p:txBody>
      </p:sp>
      <p:sp>
        <p:nvSpPr>
          <p:cNvPr id="50" name="Овал 49"/>
          <p:cNvSpPr/>
          <p:nvPr/>
        </p:nvSpPr>
        <p:spPr>
          <a:xfrm>
            <a:off x="4826824" y="4006899"/>
            <a:ext cx="1512168" cy="1209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Нестерили-зованные</a:t>
            </a:r>
            <a:endParaRPr lang="ru-RU" sz="1400" dirty="0"/>
          </a:p>
          <a:p>
            <a:pPr algn="ctr"/>
            <a:r>
              <a:rPr lang="ru-RU" sz="1400" b="1" dirty="0"/>
              <a:t>2881</a:t>
            </a:r>
            <a:endParaRPr lang="ru-RU" sz="10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976432" y="771987"/>
            <a:ext cx="5014557" cy="554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Источники пополнения безнадзорными собаками на территории города Перми: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Временно потерявшиеся, сбежавшие домашние собаки, брошенные собаки.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Нерегулируемое естественное размножение безнадзорных собак.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Миграция безнадзорных животных с территории других муниципальных образований Пермского края.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Факторы, влияющие на появление и наличие собак без владельцев на территории города Перми: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Отсутствие системы учета домашних собак.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Круглогодичный избыток доступного корма и укрытий.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8</a:t>
            </a:fld>
            <a:endParaRPr lang="en-US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86665" y="5401719"/>
            <a:ext cx="3025659" cy="1146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НЕСТЕРИЛИЗОВАННЫЕ 45% кобели (1296 особей) и 55% суки (1585 особей) потомство: 1585*2=3170.</a:t>
            </a:r>
          </a:p>
          <a:p>
            <a:pPr algn="ctr"/>
            <a:r>
              <a:rPr lang="ru-RU" sz="1400" dirty="0"/>
              <a:t>Численность популяции 2020 год= 1296+1585+3170=6051 особь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5979128" y="5085184"/>
            <a:ext cx="71833" cy="2880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954F7432-900E-461A-A5A4-41BADB29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98285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D088D91-4F1B-45FB-9D00-33D85756CB2E}"/>
              </a:ext>
            </a:extLst>
          </p:cNvPr>
          <p:cNvSpPr/>
          <p:nvPr/>
        </p:nvSpPr>
        <p:spPr>
          <a:xfrm>
            <a:off x="1343009" y="5401307"/>
            <a:ext cx="1692878" cy="84445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Агрессивные</a:t>
            </a:r>
          </a:p>
          <a:p>
            <a:pPr algn="ctr"/>
            <a:r>
              <a:rPr lang="ru-RU" sz="1400" b="1" dirty="0"/>
              <a:t>9% (387)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A88DACD0-3EC0-49C9-AD2F-B1005CAB0D2C}"/>
              </a:ext>
            </a:extLst>
          </p:cNvPr>
          <p:cNvCxnSpPr>
            <a:cxnSpLocks/>
          </p:cNvCxnSpPr>
          <p:nvPr/>
        </p:nvCxnSpPr>
        <p:spPr>
          <a:xfrm flipV="1">
            <a:off x="2708289" y="4537650"/>
            <a:ext cx="568055" cy="93607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722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A5057-09AA-4BBD-818D-BAE77C7B07F4}" type="slidenum">
              <a:rPr lang="en-US" sz="1400"/>
              <a:pPr>
                <a:defRPr/>
              </a:pPr>
              <a:t>9</a:t>
            </a:fld>
            <a:endParaRPr lang="en-US" sz="14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4F20A79-0BFD-4F40-9643-E805AC0BA71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1" b="2174"/>
          <a:stretch/>
        </p:blipFill>
        <p:spPr bwMode="auto">
          <a:xfrm>
            <a:off x="0" y="784563"/>
            <a:ext cx="8705672" cy="5895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28243F-9BC8-4758-BFFF-9C11E486B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237" r="41869"/>
          <a:stretch/>
        </p:blipFill>
        <p:spPr>
          <a:xfrm>
            <a:off x="8976320" y="821155"/>
            <a:ext cx="3024336" cy="3109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ound Same Side Corner Rectangle 60">
            <a:extLst>
              <a:ext uri="{FF2B5EF4-FFF2-40B4-BE49-F238E27FC236}">
                <a16:creationId xmlns:a16="http://schemas.microsoft.com/office/drawing/2014/main" xmlns="" id="{3CB54107-0E7D-4013-B7E8-1DE49FF4EA25}"/>
              </a:ext>
            </a:extLst>
          </p:cNvPr>
          <p:cNvSpPr/>
          <p:nvPr/>
        </p:nvSpPr>
        <p:spPr>
          <a:xfrm flipH="1">
            <a:off x="561971" y="84679"/>
            <a:ext cx="7866063" cy="612094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FontAwesome"/>
                <a:cs typeface="Arial" pitchFamily="34" charset="0"/>
              </a:rPr>
              <a:t>Популяционная плотность особей</a:t>
            </a:r>
            <a:endParaRPr lang="ru-RU" sz="2000" b="1" dirty="0">
              <a:solidFill>
                <a:srgbClr val="198C8F">
                  <a:lumMod val="75000"/>
                </a:srgbClr>
              </a:solidFill>
              <a:ea typeface="FontAwesome"/>
            </a:endParaRPr>
          </a:p>
        </p:txBody>
      </p:sp>
      <p:pic>
        <p:nvPicPr>
          <p:cNvPr id="4" name="Picture 6" descr="C:\Documents and Settings\User\Рабочий стол\2019\ПРЕЗЕНАТЦИЯ МАТЕРИАЛЛЫ\1200px-Coat_of_Arms_of_Perm.svg.png">
            <a:extLst>
              <a:ext uri="{FF2B5EF4-FFF2-40B4-BE49-F238E27FC236}">
                <a16:creationId xmlns:a16="http://schemas.microsoft.com/office/drawing/2014/main" xmlns="" id="{54517B07-0F22-410D-AC42-5D64AEBC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6" y="98285"/>
            <a:ext cx="46074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E9AB79-7969-447D-BC62-323F4578A9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0262" r="11092"/>
          <a:stretch/>
        </p:blipFill>
        <p:spPr>
          <a:xfrm>
            <a:off x="8976320" y="4057818"/>
            <a:ext cx="1573905" cy="2592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18946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1180</Words>
  <Application>Microsoft Office PowerPoint</Application>
  <PresentationFormat>Произвольный</PresentationFormat>
  <Paragraphs>260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Слайд 2</vt:lpstr>
      <vt:lpstr>Слайд 3</vt:lpstr>
      <vt:lpstr>Слайд 4</vt:lpstr>
      <vt:lpstr>Слайд 5</vt:lpstr>
      <vt:lpstr>Финансирование </vt:lpstr>
      <vt:lpstr>Расходы</vt:lpstr>
      <vt:lpstr>Слайд 8</vt:lpstr>
      <vt:lpstr>Слайд 9</vt:lpstr>
      <vt:lpstr>Слайд 10</vt:lpstr>
      <vt:lpstr>Слайд 11</vt:lpstr>
      <vt:lpstr>Статистика покусов граждан на территории города Перми</vt:lpstr>
      <vt:lpstr>Факторы, сдерживающие снижение численности собак</vt:lpstr>
      <vt:lpstr>Развитие федерального законодательства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по экологии и природопользованию  администрации города Перми</dc:title>
  <dc:creator>Экология</dc:creator>
  <cp:lastModifiedBy>zamgl</cp:lastModifiedBy>
  <cp:revision>247</cp:revision>
  <cp:lastPrinted>2020-08-12T03:46:16Z</cp:lastPrinted>
  <dcterms:created xsi:type="dcterms:W3CDTF">2019-03-26T05:54:54Z</dcterms:created>
  <dcterms:modified xsi:type="dcterms:W3CDTF">2020-11-16T11:30:27Z</dcterms:modified>
</cp:coreProperties>
</file>