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8" r:id="rId2"/>
    <p:sldId id="353" r:id="rId3"/>
    <p:sldId id="360" r:id="rId4"/>
    <p:sldId id="362" r:id="rId5"/>
    <p:sldId id="363" r:id="rId6"/>
    <p:sldId id="364" r:id="rId7"/>
    <p:sldId id="342" r:id="rId8"/>
    <p:sldId id="343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56" r:id="rId19"/>
    <p:sldId id="299" r:id="rId20"/>
    <p:sldId id="339" r:id="rId21"/>
    <p:sldId id="382" r:id="rId22"/>
    <p:sldId id="357" r:id="rId23"/>
    <p:sldId id="285" r:id="rId24"/>
    <p:sldId id="291" r:id="rId25"/>
    <p:sldId id="371" r:id="rId26"/>
    <p:sldId id="334" r:id="rId27"/>
    <p:sldId id="368" r:id="rId28"/>
    <p:sldId id="297" r:id="rId29"/>
    <p:sldId id="369" r:id="rId30"/>
    <p:sldId id="370" r:id="rId31"/>
    <p:sldId id="330" r:id="rId32"/>
    <p:sldId id="358" r:id="rId33"/>
    <p:sldId id="359" r:id="rId34"/>
    <p:sldId id="322" r:id="rId35"/>
    <p:sldId id="325" r:id="rId36"/>
    <p:sldId id="329" r:id="rId37"/>
    <p:sldId id="355" r:id="rId3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3399"/>
    <a:srgbClr val="BFE937"/>
    <a:srgbClr val="CC0099"/>
    <a:srgbClr val="EA829B"/>
    <a:srgbClr val="C5F478"/>
    <a:srgbClr val="FF6699"/>
    <a:srgbClr val="BCF62A"/>
    <a:srgbClr val="EA849C"/>
    <a:srgbClr val="A3DE42"/>
    <a:srgbClr val="C7636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53" autoAdjust="0"/>
    <p:restoredTop sz="93548" autoAdjust="0"/>
  </p:normalViewPr>
  <p:slideViewPr>
    <p:cSldViewPr>
      <p:cViewPr>
        <p:scale>
          <a:sx n="75" d="100"/>
          <a:sy n="75" d="100"/>
        </p:scale>
        <p:origin x="-91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9306698002350207E-2"/>
          <c:y val="9.2063492063494928E-2"/>
          <c:w val="0.89894242068156438"/>
          <c:h val="0.63809523809525281"/>
        </c:manualLayout>
      </c:layout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Фактические показатели</c:v>
                </c:pt>
              </c:strCache>
            </c:strRef>
          </c:tx>
          <c:spPr>
            <a:ln w="49442">
              <a:solidFill>
                <a:srgbClr val="FF0000"/>
              </a:solidFill>
              <a:prstDash val="solid"/>
            </a:ln>
          </c:spPr>
          <c:marker>
            <c:symbol val="x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5053157034615994E-2"/>
                  <c:y val="-2.5265039382265212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3207547169812252E-2"/>
                  <c:y val="-2.5693431838309411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8940640053455655E-2"/>
                  <c:y val="2.6505048481282521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3.0083375427130059E-2"/>
                  <c:y val="2.4161098491994489E-2"/>
                </c:manualLayout>
              </c:layout>
              <c:dLblPos val="r"/>
              <c:showVal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2.7633745392028938E-2"/>
                  <c:y val="-3.2640962114757442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2.2075827554716723E-2"/>
                  <c:y val="2.4634332338185051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2.9689775362134199E-2"/>
                  <c:y val="3.6202756316558782E-2"/>
                </c:manualLayout>
              </c:layout>
              <c:dLblPos val="r"/>
              <c:showVal val="1"/>
            </c:dLbl>
            <c:spPr>
              <a:noFill/>
              <a:ln w="32961">
                <a:noFill/>
              </a:ln>
            </c:spPr>
            <c:txPr>
              <a:bodyPr/>
              <a:lstStyle/>
              <a:p>
                <a:pPr>
                  <a:defRPr sz="1815" b="0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ru-RU"/>
              </a:p>
            </c:txPr>
            <c:showVal val="1"/>
          </c:dLbls>
          <c:cat>
            <c:strRef>
              <c:f>Лист1!$B$1:$I$1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strCache>
            </c:strRef>
          </c:cat>
          <c:val>
            <c:numRef>
              <c:f>Лист1!$B$2:$I$2</c:f>
              <c:numCache>
                <c:formatCode>General</c:formatCode>
                <c:ptCount val="8"/>
                <c:pt idx="0">
                  <c:v>107.4</c:v>
                </c:pt>
                <c:pt idx="1">
                  <c:v>107.4</c:v>
                </c:pt>
                <c:pt idx="2" formatCode="0.0">
                  <c:v>114.5</c:v>
                </c:pt>
                <c:pt idx="3">
                  <c:v>107.5</c:v>
                </c:pt>
                <c:pt idx="4">
                  <c:v>104.6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Базовый сценарий </c:v>
                </c:pt>
              </c:strCache>
            </c:strRef>
          </c:tx>
          <c:spPr>
            <a:ln w="49442">
              <a:solidFill>
                <a:srgbClr val="00B0F0"/>
              </a:solidFill>
              <a:prstDash val="solid"/>
            </a:ln>
          </c:spPr>
          <c:marker>
            <c:symbol val="x"/>
            <c:size val="5"/>
            <c:spPr>
              <a:solidFill>
                <a:srgbClr val="00B0F0"/>
              </a:solidFill>
              <a:ln>
                <a:solidFill>
                  <a:srgbClr val="00B0F0"/>
                </a:solidFill>
                <a:prstDash val="solid"/>
              </a:ln>
            </c:spPr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4"/>
              <c:layout>
                <c:manualLayout>
                  <c:x val="-2.5660377358491148E-2"/>
                  <c:y val="-2.5693431838309414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3.3181407245887674E-2"/>
                  <c:y val="-3.5544222965918602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2.8066438864953091E-2"/>
                  <c:y val="-4.0485194497087318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2.8948863344887728E-2"/>
                  <c:y val="-3.2635993160168235E-2"/>
                </c:manualLayout>
              </c:layout>
              <c:dLblPos val="r"/>
              <c:showVal val="1"/>
            </c:dLbl>
            <c:spPr>
              <a:noFill/>
              <a:ln w="32961">
                <a:noFill/>
              </a:ln>
            </c:spPr>
            <c:txPr>
              <a:bodyPr/>
              <a:lstStyle/>
              <a:p>
                <a:pPr>
                  <a:defRPr sz="1815" b="0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ru-RU"/>
              </a:p>
            </c:txPr>
            <c:showVal val="1"/>
          </c:dLbls>
          <c:cat>
            <c:strRef>
              <c:f>Лист1!$B$1:$I$1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strCache>
            </c:strRef>
          </c:cat>
          <c:val>
            <c:numRef>
              <c:f>Лист1!$B$3:$I$3</c:f>
              <c:numCache>
                <c:formatCode>General</c:formatCode>
                <c:ptCount val="8"/>
                <c:pt idx="4">
                  <c:v>104.6</c:v>
                </c:pt>
                <c:pt idx="5" formatCode="0.0">
                  <c:v>104.3</c:v>
                </c:pt>
                <c:pt idx="6" formatCode="0.0">
                  <c:v>104.6</c:v>
                </c:pt>
                <c:pt idx="7" formatCode="0.0">
                  <c:v>104.9</c:v>
                </c:pt>
              </c:numCache>
            </c:numRef>
          </c:val>
          <c:smooth val="1"/>
        </c:ser>
        <c:marker val="1"/>
        <c:axId val="114895488"/>
        <c:axId val="64784640"/>
      </c:lineChart>
      <c:catAx>
        <c:axId val="11489548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815" b="0" i="0" u="none" strike="noStrike" baseline="0">
                <a:solidFill>
                  <a:srgbClr val="000000"/>
                </a:solidFill>
                <a:latin typeface="Georgia"/>
                <a:ea typeface="Georgia"/>
                <a:cs typeface="Georgia"/>
              </a:defRPr>
            </a:pPr>
            <a:endParaRPr lang="ru-RU"/>
          </a:p>
        </c:txPr>
        <c:crossAx val="64784640"/>
        <c:crossesAt val="100"/>
        <c:auto val="1"/>
        <c:lblAlgn val="ctr"/>
        <c:lblOffset val="100"/>
      </c:catAx>
      <c:valAx>
        <c:axId val="64784640"/>
        <c:scaling>
          <c:orientation val="minMax"/>
          <c:max val="135"/>
          <c:min val="90"/>
        </c:scaling>
        <c:axPos val="l"/>
        <c:majorGridlines>
          <c:spPr>
            <a:ln w="4120">
              <a:solidFill>
                <a:srgbClr val="FFFFFF"/>
              </a:solidFill>
              <a:prstDash val="lgDash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815" b="1" i="0" u="none" strike="noStrike" baseline="0">
                    <a:solidFill>
                      <a:srgbClr val="000000"/>
                    </a:solidFill>
                    <a:latin typeface="Georgia"/>
                    <a:ea typeface="Georgia"/>
                    <a:cs typeface="Georgia"/>
                  </a:defRPr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4.0404213422262573E-2"/>
              <c:y val="0"/>
            </c:manualLayout>
          </c:layout>
          <c:spPr>
            <a:noFill/>
            <a:ln w="32961">
              <a:noFill/>
            </a:ln>
          </c:spPr>
        </c:title>
        <c:numFmt formatCode="General" sourceLinked="1"/>
        <c:tickLblPos val="nextTo"/>
        <c:txPr>
          <a:bodyPr rot="0" vert="horz"/>
          <a:lstStyle/>
          <a:p>
            <a:pPr>
              <a:defRPr sz="1815" b="0" i="0" u="none" strike="noStrike" baseline="0">
                <a:solidFill>
                  <a:srgbClr val="000000"/>
                </a:solidFill>
                <a:latin typeface="Georgia"/>
                <a:ea typeface="Georgia"/>
                <a:cs typeface="Georgia"/>
              </a:defRPr>
            </a:pPr>
            <a:endParaRPr lang="ru-RU"/>
          </a:p>
        </c:txPr>
        <c:crossAx val="114895488"/>
        <c:crosses val="autoZero"/>
        <c:crossBetween val="between"/>
      </c:valAx>
      <c:spPr>
        <a:noFill/>
        <a:ln w="24722">
          <a:noFill/>
        </a:ln>
      </c:spPr>
    </c:plotArea>
    <c:legend>
      <c:legendPos val="r"/>
      <c:layout>
        <c:manualLayout>
          <c:xMode val="edge"/>
          <c:yMode val="edge"/>
          <c:x val="0.15871104815864362"/>
          <c:y val="0.73866645721655022"/>
          <c:w val="0.66848441926346935"/>
          <c:h val="0.13114562674678135"/>
        </c:manualLayout>
      </c:layout>
      <c:spPr>
        <a:solidFill>
          <a:sysClr val="window" lastClr="FFFFFF"/>
        </a:solidFill>
      </c:spPr>
      <c:txPr>
        <a:bodyPr/>
        <a:lstStyle/>
        <a:p>
          <a:pPr>
            <a:defRPr sz="1531" b="0" i="0" u="none" strike="noStrike" baseline="0">
              <a:solidFill>
                <a:srgbClr val="000000"/>
              </a:solidFill>
              <a:latin typeface="Georgia"/>
              <a:ea typeface="Georgia"/>
              <a:cs typeface="Georgia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15" b="0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plotArea>
      <c:layout>
        <c:manualLayout>
          <c:layoutTarget val="inner"/>
          <c:xMode val="edge"/>
          <c:yMode val="edge"/>
          <c:x val="0.12213062013745229"/>
          <c:y val="0.22397250970279328"/>
          <c:w val="0.63680587265929778"/>
          <c:h val="0.45573781618117909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 % к пред. году</c:v>
                </c:pt>
              </c:strCache>
            </c:strRef>
          </c:tx>
          <c:spPr>
            <a:ln w="76200">
              <a:solidFill>
                <a:srgbClr val="CC0000"/>
              </a:solidFill>
            </a:ln>
          </c:spPr>
          <c:marker>
            <c:symbol val="square"/>
            <c:size val="15"/>
            <c:spPr>
              <a:solidFill>
                <a:srgbClr val="C00000"/>
              </a:solidFill>
              <a:ln w="47625"/>
            </c:spPr>
          </c:marker>
          <c:dLbls>
            <c:txPr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Лист1!$A$2:$A$5</c:f>
              <c:strCache>
                <c:ptCount val="4"/>
                <c:pt idx="0">
                  <c:v>2017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100</c:v>
                </c:pt>
                <c:pt idx="1">
                  <c:v>107.9</c:v>
                </c:pt>
                <c:pt idx="2">
                  <c:v>97.8</c:v>
                </c:pt>
                <c:pt idx="3">
                  <c:v>101.7</c:v>
                </c:pt>
              </c:numCache>
            </c:numRef>
          </c:val>
        </c:ser>
        <c:marker val="1"/>
        <c:axId val="149526016"/>
        <c:axId val="149527552"/>
      </c:lineChart>
      <c:catAx>
        <c:axId val="149526016"/>
        <c:scaling>
          <c:orientation val="minMax"/>
        </c:scaling>
        <c:delete val="1"/>
        <c:axPos val="b"/>
        <c:majorTickMark val="none"/>
        <c:tickLblPos val="none"/>
        <c:crossAx val="149527552"/>
        <c:crosses val="autoZero"/>
        <c:auto val="1"/>
        <c:lblAlgn val="ctr"/>
        <c:lblOffset val="100"/>
      </c:catAx>
      <c:valAx>
        <c:axId val="149527552"/>
        <c:scaling>
          <c:orientation val="minMax"/>
          <c:max val="115"/>
          <c:min val="95"/>
        </c:scaling>
        <c:delete val="1"/>
        <c:axPos val="l"/>
        <c:numFmt formatCode="0.0" sourceLinked="1"/>
        <c:majorTickMark val="none"/>
        <c:tickLblPos val="nextTo"/>
        <c:crossAx val="149526016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3135047897815464"/>
          <c:y val="0.18048229398425317"/>
          <c:w val="0.23186816926372616"/>
          <c:h val="0.274123482366994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</c:v>
                </c:pt>
              </c:strCache>
            </c:strRef>
          </c:tx>
          <c:dLbls>
            <c:dLbl>
              <c:idx val="0"/>
              <c:layout>
                <c:manualLayout>
                  <c:x val="7.7160493827161305E-3"/>
                  <c:y val="0.13188353506204104"/>
                </c:manualLayout>
              </c:layout>
              <c:showVal val="1"/>
            </c:dLbl>
            <c:dLbl>
              <c:idx val="1"/>
              <c:layout>
                <c:manualLayout>
                  <c:x val="-3.0864197530864456E-3"/>
                  <c:y val="0.1206594044184631"/>
                </c:manualLayout>
              </c:layout>
              <c:showVal val="1"/>
            </c:dLbl>
            <c:dLbl>
              <c:idx val="2"/>
              <c:layout>
                <c:manualLayout>
                  <c:x val="1.5432098765432213E-3"/>
                  <c:y val="0.11504733909667388"/>
                </c:manualLayout>
              </c:layout>
              <c:showVal val="1"/>
            </c:dLbl>
            <c:dLbl>
              <c:idx val="3"/>
              <c:layout>
                <c:manualLayout>
                  <c:x val="6.1728395061728504E-3"/>
                  <c:y val="0.11785337175756851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103359.2</c:v>
                </c:pt>
                <c:pt idx="1">
                  <c:v>104110.7</c:v>
                </c:pt>
                <c:pt idx="2">
                  <c:v>96283.3</c:v>
                </c:pt>
                <c:pt idx="3">
                  <c:v>98183.2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7482.2</c:v>
                </c:pt>
                <c:pt idx="1">
                  <c:v>7611.6</c:v>
                </c:pt>
                <c:pt idx="2">
                  <c:v>7595.8</c:v>
                </c:pt>
                <c:pt idx="3">
                  <c:v>7411.6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139132.9</c:v>
                </c:pt>
                <c:pt idx="1">
                  <c:v>156872</c:v>
                </c:pt>
                <c:pt idx="2">
                  <c:v>159842.70000000001</c:v>
                </c:pt>
                <c:pt idx="3">
                  <c:v>160574.9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dLbls>
            <c:dLbl>
              <c:idx val="0"/>
              <c:layout>
                <c:manualLayout>
                  <c:x val="1.5432098765432213E-3"/>
                  <c:y val="-5.6120653217889761E-2"/>
                </c:manualLayout>
              </c:layout>
              <c:showVal val="1"/>
            </c:dLbl>
            <c:dLbl>
              <c:idx val="1"/>
              <c:layout>
                <c:manualLayout>
                  <c:x val="6.1728395061728504E-3"/>
                  <c:y val="-5.8926906826238364E-2"/>
                </c:manualLayout>
              </c:layout>
              <c:showVal val="1"/>
            </c:dLbl>
            <c:dLbl>
              <c:idx val="2"/>
              <c:layout>
                <c:manualLayout>
                  <c:x val="1.3888767376300201E-2"/>
                  <c:y val="-5.3314620556995908E-2"/>
                </c:manualLayout>
              </c:layout>
              <c:showVal val="1"/>
            </c:dLbl>
            <c:dLbl>
              <c:idx val="3"/>
              <c:layout>
                <c:manualLayout>
                  <c:x val="9.2592592592593819E-3"/>
                  <c:y val="-5.3314620556995908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1662.3</c:v>
                </c:pt>
                <c:pt idx="1">
                  <c:v>4107.1000000000004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hape val="box"/>
        <c:axId val="129283200"/>
        <c:axId val="129284736"/>
        <c:axId val="0"/>
      </c:bar3DChart>
      <c:catAx>
        <c:axId val="12928320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284736"/>
        <c:crosses val="autoZero"/>
        <c:auto val="1"/>
        <c:lblAlgn val="ctr"/>
        <c:lblOffset val="100"/>
      </c:catAx>
      <c:valAx>
        <c:axId val="129284736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283200"/>
        <c:crosses val="autoZero"/>
        <c:crossBetween val="between"/>
      </c:valAx>
    </c:plotArea>
    <c:legend>
      <c:legendPos val="r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0"/>
  <c:chart>
    <c:autoTitleDeleted val="1"/>
    <c:plotArea>
      <c:layout>
        <c:manualLayout>
          <c:layoutTarget val="inner"/>
          <c:xMode val="edge"/>
          <c:yMode val="edge"/>
          <c:x val="0.16558864229921647"/>
          <c:y val="0.32289382245988046"/>
          <c:w val="0.74340250616330461"/>
          <c:h val="0.424549959405358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76200">
              <a:solidFill>
                <a:srgbClr val="C00000"/>
              </a:solidFill>
            </a:ln>
          </c:spPr>
          <c:marker>
            <c:symbol val="square"/>
            <c:size val="10"/>
            <c:spPr>
              <a:ln w="76200">
                <a:solidFill>
                  <a:srgbClr val="C00000"/>
                </a:solidFill>
              </a:ln>
            </c:spPr>
          </c:marker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108</a:t>
                    </a:r>
                    <a:r>
                      <a:rPr lang="ru-RU" smtClean="0"/>
                      <a:t>,4</a:t>
                    </a:r>
                    <a:endParaRPr lang="en-US"/>
                  </a:p>
                </c:rich>
              </c:tx>
              <c:dLblPos val="t"/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96,7</a:t>
                    </a:r>
                    <a:endParaRPr lang="en-US" dirty="0"/>
                  </a:p>
                </c:rich>
              </c:tx>
              <c:dLblPos val="t"/>
              <c:showVal val="1"/>
            </c:dLbl>
            <c:numFmt formatCode="0.0" sourceLinked="0"/>
            <c:txPr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108.08888691072714</c:v>
                </c:pt>
                <c:pt idx="2">
                  <c:v>96.972254984720095</c:v>
                </c:pt>
                <c:pt idx="3">
                  <c:v>100.92809263106813</c:v>
                </c:pt>
              </c:numCache>
            </c:numRef>
          </c:val>
        </c:ser>
        <c:marker val="1"/>
        <c:axId val="129317120"/>
        <c:axId val="129343488"/>
      </c:lineChart>
      <c:catAx>
        <c:axId val="129317120"/>
        <c:scaling>
          <c:orientation val="minMax"/>
        </c:scaling>
        <c:delete val="1"/>
        <c:axPos val="b"/>
        <c:majorTickMark val="none"/>
        <c:tickLblPos val="nextTo"/>
        <c:crossAx val="129343488"/>
        <c:crosses val="autoZero"/>
        <c:auto val="1"/>
        <c:lblAlgn val="ctr"/>
        <c:lblOffset val="100"/>
      </c:catAx>
      <c:valAx>
        <c:axId val="129343488"/>
        <c:scaling>
          <c:orientation val="minMax"/>
          <c:max val="110"/>
          <c:min val="90"/>
        </c:scaling>
        <c:delete val="1"/>
        <c:axPos val="l"/>
        <c:numFmt formatCode="General" sourceLinked="0"/>
        <c:tickLblPos val="nextTo"/>
        <c:crossAx val="129317120"/>
        <c:crosses val="autoZero"/>
        <c:crossBetween val="between"/>
      </c:valAx>
      <c:spPr>
        <a:noFill/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Pt>
            <c:idx val="0"/>
            <c:spPr>
              <a:solidFill>
                <a:srgbClr val="BFE937"/>
              </a:solidFill>
            </c:spPr>
          </c:dPt>
          <c:dPt>
            <c:idx val="1"/>
            <c:spPr>
              <a:solidFill>
                <a:srgbClr val="EA829B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 smtClean="0"/>
                      <a:t>68</a:t>
                    </a:r>
                    <a:r>
                      <a:rPr lang="ru-RU" b="1" dirty="0" smtClean="0"/>
                      <a:t>,</a:t>
                    </a:r>
                    <a:r>
                      <a:rPr lang="en-US" b="1" dirty="0" smtClean="0"/>
                      <a:t>7</a:t>
                    </a:r>
                    <a:r>
                      <a:rPr lang="ru-RU" b="1" dirty="0" smtClean="0"/>
                      <a:t> %</a:t>
                    </a:r>
                    <a:endParaRPr lang="en-US" b="1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16922051474517352"/>
                  <c:y val="3.979806740981889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31</a:t>
                    </a:r>
                    <a:r>
                      <a:rPr lang="ru-RU" b="1" dirty="0" smtClean="0"/>
                      <a:t>,</a:t>
                    </a:r>
                    <a:r>
                      <a:rPr lang="en-US" b="1" dirty="0" smtClean="0"/>
                      <a:t>3</a:t>
                    </a:r>
                    <a:r>
                      <a:rPr lang="ru-RU" b="1" dirty="0" smtClean="0"/>
                      <a:t> %</a:t>
                    </a:r>
                    <a:endParaRPr lang="en-US" b="1" dirty="0"/>
                  </a:p>
                </c:rich>
              </c:tx>
              <c:showVal val="1"/>
            </c:dLbl>
            <c:delete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0.68700000000000061</c:v>
                </c:pt>
                <c:pt idx="1">
                  <c:v>0.31300000000000133</c:v>
                </c:pt>
              </c:numCache>
            </c:numRef>
          </c:val>
        </c:ser>
        <c:dLbls>
          <c:showVal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9503984180226745E-2"/>
          <c:y val="0.25658612459401331"/>
          <c:w val="0.80073889399794806"/>
          <c:h val="0.642278150499644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Pt>
            <c:idx val="0"/>
            <c:spPr>
              <a:solidFill>
                <a:srgbClr val="BFE937"/>
              </a:solidFill>
            </c:spPr>
          </c:dPt>
          <c:dPt>
            <c:idx val="1"/>
            <c:spPr>
              <a:solidFill>
                <a:srgbClr val="EA829B"/>
              </a:solidFill>
            </c:spPr>
          </c:dPt>
          <c:dLbls>
            <c:dLbl>
              <c:idx val="0"/>
              <c:layout>
                <c:manualLayout>
                  <c:x val="-0.16205968387930389"/>
                  <c:y val="-0.1347619257115204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68</a:t>
                    </a:r>
                    <a:r>
                      <a:rPr lang="ru-RU" b="1" dirty="0" smtClean="0"/>
                      <a:t>,4 %</a:t>
                    </a:r>
                    <a:endParaRPr lang="en-US" b="1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dirty="0" smtClean="0"/>
                      <a:t>31</a:t>
                    </a:r>
                    <a:r>
                      <a:rPr lang="ru-RU" b="1" dirty="0" smtClean="0"/>
                      <a:t>,6 %</a:t>
                    </a:r>
                    <a:endParaRPr lang="en-US" b="1" dirty="0"/>
                  </a:p>
                </c:rich>
              </c:tx>
              <c:showVal val="1"/>
            </c:dLbl>
            <c:delete val="1"/>
          </c:dLbls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0.68200000000000005</c:v>
                </c:pt>
                <c:pt idx="1">
                  <c:v>0.3180000000000015</c:v>
                </c:pt>
              </c:numCache>
            </c:numRef>
          </c:val>
        </c:ser>
        <c:dLbls>
          <c:showVal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DA8476-DA1A-4234-B5E5-C1E8D00B89FF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32260B-74D0-4A02-B2A6-FC8F62B442CB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Применяется с 1 января 2018 года: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9E6C3F4-7589-40B4-B9ED-3FDABD32D4FB}" type="parTrans" cxnId="{2E4F3527-AAB8-4268-A9D6-9FBDFFC0EDBF}">
      <dgm:prSet/>
      <dgm:spPr/>
      <dgm:t>
        <a:bodyPr/>
        <a:lstStyle/>
        <a:p>
          <a:endParaRPr lang="ru-RU"/>
        </a:p>
      </dgm:t>
    </dgm:pt>
    <dgm:pt modelId="{795458BB-74FC-4CAE-928C-715F6E4FB099}" type="sibTrans" cxnId="{2E4F3527-AAB8-4268-A9D6-9FBDFFC0EDBF}">
      <dgm:prSet/>
      <dgm:spPr/>
      <dgm:t>
        <a:bodyPr/>
        <a:lstStyle/>
        <a:p>
          <a:endParaRPr lang="ru-RU"/>
        </a:p>
      </dgm:t>
    </dgm:pt>
    <dgm:pt modelId="{C13405EF-03B7-47AC-8EB7-FD23F9CD5F5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Применены индексы прогнозируемого роста фонда заработной платы на 2018 год – 101,9 %, на 2019 год – 104,2 %, на 2020 год – 104,4 %;</a:t>
          </a:r>
          <a:endParaRPr lang="ru-RU" sz="1600" dirty="0"/>
        </a:p>
      </dgm:t>
    </dgm:pt>
    <dgm:pt modelId="{AC11B864-5E67-430A-A5C6-C94D63381772}" type="parTrans" cxnId="{A1253218-7216-44E7-8B64-6A0BCF68A7B6}">
      <dgm:prSet/>
      <dgm:spPr/>
      <dgm:t>
        <a:bodyPr/>
        <a:lstStyle/>
        <a:p>
          <a:endParaRPr lang="ru-RU"/>
        </a:p>
      </dgm:t>
    </dgm:pt>
    <dgm:pt modelId="{C3171872-1D90-4956-81F2-0D6EBB2A7C74}" type="sibTrans" cxnId="{A1253218-7216-44E7-8B64-6A0BCF68A7B6}">
      <dgm:prSet/>
      <dgm:spPr/>
      <dgm:t>
        <a:bodyPr/>
        <a:lstStyle/>
        <a:p>
          <a:endParaRPr lang="ru-RU"/>
        </a:p>
      </dgm:t>
    </dgm:pt>
    <dgm:pt modelId="{E797A986-CA7F-4A60-A424-B7B2EA3C08DC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Отменяется с 1 января 2021 года: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06BEAF4-128C-4E3C-9529-3A3FBB72CAD7}" type="parTrans" cxnId="{0264C609-B6C0-47D0-8812-D3B1256F1327}">
      <dgm:prSet/>
      <dgm:spPr/>
      <dgm:t>
        <a:bodyPr/>
        <a:lstStyle/>
        <a:p>
          <a:endParaRPr lang="ru-RU"/>
        </a:p>
      </dgm:t>
    </dgm:pt>
    <dgm:pt modelId="{D42651ED-5463-415E-9251-91187D9C3B11}" type="sibTrans" cxnId="{0264C609-B6C0-47D0-8812-D3B1256F1327}">
      <dgm:prSet/>
      <dgm:spPr/>
      <dgm:t>
        <a:bodyPr/>
        <a:lstStyle/>
        <a:p>
          <a:endParaRPr lang="ru-RU"/>
        </a:p>
      </dgm:t>
    </dgm:pt>
    <dgm:pt modelId="{0770E6BE-A477-4D61-96E6-E2F7E340894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Положения главы 26.3 «Система налогообложения в виде единого налога на вмененный доход для отдельных видов деятельности» не применяются с 1 января 2021 года;</a:t>
          </a:r>
          <a:endParaRPr lang="ru-RU" sz="1600" dirty="0"/>
        </a:p>
      </dgm:t>
    </dgm:pt>
    <dgm:pt modelId="{F9B6E3EA-FEEE-451F-8FE4-BDD2732FA110}" type="parTrans" cxnId="{A13FDD28-DCD1-4E10-B411-0673C2CD5900}">
      <dgm:prSet/>
      <dgm:spPr/>
      <dgm:t>
        <a:bodyPr/>
        <a:lstStyle/>
        <a:p>
          <a:endParaRPr lang="ru-RU"/>
        </a:p>
      </dgm:t>
    </dgm:pt>
    <dgm:pt modelId="{08703B22-811F-43DB-A4A5-A2F58E55099B}" type="sibTrans" cxnId="{A13FDD28-DCD1-4E10-B411-0673C2CD5900}">
      <dgm:prSet/>
      <dgm:spPr/>
      <dgm:t>
        <a:bodyPr/>
        <a:lstStyle/>
        <a:p>
          <a:endParaRPr lang="ru-RU"/>
        </a:p>
      </dgm:t>
    </dgm:pt>
    <dgm:pt modelId="{2232F1BF-8281-45E7-93A4-E7068DC42C8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600" dirty="0"/>
        </a:p>
      </dgm:t>
    </dgm:pt>
    <dgm:pt modelId="{6566D1A6-7B27-40B2-8B52-64373C4F3742}" type="parTrans" cxnId="{5480762F-F2A3-4929-B473-DA50A3154B05}">
      <dgm:prSet/>
      <dgm:spPr/>
      <dgm:t>
        <a:bodyPr/>
        <a:lstStyle/>
        <a:p>
          <a:endParaRPr lang="ru-RU"/>
        </a:p>
      </dgm:t>
    </dgm:pt>
    <dgm:pt modelId="{4D2410D7-1232-42F9-A92D-54F6A3FD28F5}" type="sibTrans" cxnId="{5480762F-F2A3-4929-B473-DA50A3154B05}">
      <dgm:prSet/>
      <dgm:spPr/>
      <dgm:t>
        <a:bodyPr/>
        <a:lstStyle/>
        <a:p>
          <a:endParaRPr lang="ru-RU"/>
        </a:p>
      </dgm:t>
    </dgm:pt>
    <dgm:pt modelId="{E0BAF248-D359-4055-8608-627CBC6F2949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Утверждены новые налоговые ставки на 2018-2020  годы по акцизам на нефтепродукты;</a:t>
          </a:r>
          <a:endParaRPr lang="ru-RU" sz="1600" dirty="0"/>
        </a:p>
      </dgm:t>
    </dgm:pt>
    <dgm:pt modelId="{6D12F7CF-93D4-44F9-9BF0-ADC91B9D8D8D}" type="parTrans" cxnId="{1E1E411F-FA5F-4931-9D59-7B72C5B2F4AB}">
      <dgm:prSet/>
      <dgm:spPr/>
      <dgm:t>
        <a:bodyPr/>
        <a:lstStyle/>
        <a:p>
          <a:endParaRPr lang="ru-RU"/>
        </a:p>
      </dgm:t>
    </dgm:pt>
    <dgm:pt modelId="{9F785FBB-515C-41E1-8378-019451309884}" type="sibTrans" cxnId="{1E1E411F-FA5F-4931-9D59-7B72C5B2F4AB}">
      <dgm:prSet/>
      <dgm:spPr/>
      <dgm:t>
        <a:bodyPr/>
        <a:lstStyle/>
        <a:p>
          <a:endParaRPr lang="ru-RU"/>
        </a:p>
      </dgm:t>
    </dgm:pt>
    <dgm:pt modelId="{D2307316-5C5A-46C4-879D-52EA427491F1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Неналоговые доходы районного бюджета сформированы с учетом предложений главных администраторов доходов;</a:t>
          </a:r>
          <a:endParaRPr lang="ru-RU" sz="1600" dirty="0"/>
        </a:p>
      </dgm:t>
    </dgm:pt>
    <dgm:pt modelId="{AF816B7E-7E2C-431E-857D-B4BC62BACD04}" type="parTrans" cxnId="{630D9439-A47C-44F6-86DB-4D8DCF53EE7D}">
      <dgm:prSet/>
      <dgm:spPr/>
      <dgm:t>
        <a:bodyPr/>
        <a:lstStyle/>
        <a:p>
          <a:endParaRPr lang="ru-RU"/>
        </a:p>
      </dgm:t>
    </dgm:pt>
    <dgm:pt modelId="{54DAC8DF-7649-4065-94B1-4CED58F30AFE}" type="sibTrans" cxnId="{630D9439-A47C-44F6-86DB-4D8DCF53EE7D}">
      <dgm:prSet/>
      <dgm:spPr/>
      <dgm:t>
        <a:bodyPr/>
        <a:lstStyle/>
        <a:p>
          <a:endParaRPr lang="ru-RU"/>
        </a:p>
      </dgm:t>
    </dgm:pt>
    <dgm:pt modelId="{1009628C-A6F7-4055-A526-5CB5DD809D7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Применены дифференцированные нормативы отчислений акцизов на нефтепродукты, рассчитанные исходя из протяженности автомобильных дорог, находящихся в собственности муниципальных образований;</a:t>
          </a:r>
          <a:endParaRPr lang="ru-RU" sz="1600" dirty="0"/>
        </a:p>
      </dgm:t>
    </dgm:pt>
    <dgm:pt modelId="{1F9CE303-A674-4BF4-AFDC-08B6F595D740}" type="parTrans" cxnId="{B1E89071-2D74-4873-A684-E310E7AF595D}">
      <dgm:prSet/>
      <dgm:spPr/>
      <dgm:t>
        <a:bodyPr/>
        <a:lstStyle/>
        <a:p>
          <a:endParaRPr lang="ru-RU"/>
        </a:p>
      </dgm:t>
    </dgm:pt>
    <dgm:pt modelId="{8859EB80-0693-4570-A15F-BAB1AEF861A0}" type="sibTrans" cxnId="{B1E89071-2D74-4873-A684-E310E7AF595D}">
      <dgm:prSet/>
      <dgm:spPr/>
      <dgm:t>
        <a:bodyPr/>
        <a:lstStyle/>
        <a:p>
          <a:endParaRPr lang="ru-RU"/>
        </a:p>
      </dgm:t>
    </dgm:pt>
    <dgm:pt modelId="{C008DCCF-6A4E-4DA8-BD93-F1AD3FD7651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Безвозмездные поступления из краевого бюджета отражены в бюджете района в соответствие с проектом закона Пермского края «О бюджете Пермского края на 2018-2020 годы».</a:t>
          </a:r>
          <a:endParaRPr lang="ru-RU" sz="1600" dirty="0"/>
        </a:p>
      </dgm:t>
    </dgm:pt>
    <dgm:pt modelId="{8C4D4C2D-FE11-4A8A-AA39-7995B8631532}" type="parTrans" cxnId="{03B9D73D-E056-487D-A22A-97CBD480513E}">
      <dgm:prSet/>
      <dgm:spPr/>
    </dgm:pt>
    <dgm:pt modelId="{CCE411BE-4D59-45E3-9186-78E49177FF0C}" type="sibTrans" cxnId="{03B9D73D-E056-487D-A22A-97CBD480513E}">
      <dgm:prSet/>
      <dgm:spPr/>
    </dgm:pt>
    <dgm:pt modelId="{90C76793-CD6A-499D-B5E1-B227B3EACBE5}" type="pres">
      <dgm:prSet presAssocID="{19DA8476-DA1A-4234-B5E5-C1E8D00B89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1A1EDA-82A2-41A9-A7C3-182361DFE1C7}" type="pres">
      <dgm:prSet presAssocID="{5732260B-74D0-4A02-B2A6-FC8F62B442CB}" presName="linNode" presStyleCnt="0"/>
      <dgm:spPr/>
      <dgm:t>
        <a:bodyPr/>
        <a:lstStyle/>
        <a:p>
          <a:endParaRPr lang="ru-RU"/>
        </a:p>
      </dgm:t>
    </dgm:pt>
    <dgm:pt modelId="{251649D1-9A81-4B07-91F3-37DC32C95925}" type="pres">
      <dgm:prSet presAssocID="{5732260B-74D0-4A02-B2A6-FC8F62B442CB}" presName="parentText" presStyleLbl="node1" presStyleIdx="0" presStyleCnt="2" custScaleX="844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C9EA2-8DCF-4BDD-A716-94AE9EB8CDA2}" type="pres">
      <dgm:prSet presAssocID="{5732260B-74D0-4A02-B2A6-FC8F62B442CB}" presName="descendantText" presStyleLbl="alignAccFollowNode1" presStyleIdx="0" presStyleCnt="2" custScaleX="116768" custScaleY="312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D8E21-FCDB-4E74-964B-24E8B70D8FEC}" type="pres">
      <dgm:prSet presAssocID="{795458BB-74FC-4CAE-928C-715F6E4FB099}" presName="sp" presStyleCnt="0"/>
      <dgm:spPr/>
      <dgm:t>
        <a:bodyPr/>
        <a:lstStyle/>
        <a:p>
          <a:endParaRPr lang="ru-RU"/>
        </a:p>
      </dgm:t>
    </dgm:pt>
    <dgm:pt modelId="{D5191CEA-24FE-4243-BD75-04642C6BED8F}" type="pres">
      <dgm:prSet presAssocID="{E797A986-CA7F-4A60-A424-B7B2EA3C08DC}" presName="linNode" presStyleCnt="0"/>
      <dgm:spPr/>
      <dgm:t>
        <a:bodyPr/>
        <a:lstStyle/>
        <a:p>
          <a:endParaRPr lang="ru-RU"/>
        </a:p>
      </dgm:t>
    </dgm:pt>
    <dgm:pt modelId="{6B0CFC40-74D7-43BA-8B36-486E4BF0254D}" type="pres">
      <dgm:prSet presAssocID="{E797A986-CA7F-4A60-A424-B7B2EA3C08DC}" presName="parentText" presStyleLbl="node1" presStyleIdx="1" presStyleCnt="2" custScaleX="815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A07DF4-F3CE-4690-B2BE-41087AEDC0C2}" type="pres">
      <dgm:prSet presAssocID="{E797A986-CA7F-4A60-A424-B7B2EA3C08DC}" presName="descendantText" presStyleLbl="alignAccFollowNode1" presStyleIdx="1" presStyleCnt="2" custScaleX="112194" custScaleY="87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2CC85D-F2B6-46B9-B310-9EAF8156187A}" type="presOf" srcId="{2232F1BF-8281-45E7-93A4-E7068DC42C87}" destId="{110C9EA2-8DCF-4BDD-A716-94AE9EB8CDA2}" srcOrd="0" destOrd="5" presId="urn:microsoft.com/office/officeart/2005/8/layout/vList5"/>
    <dgm:cxn modelId="{B1010445-3841-4030-9477-04A189F337EC}" type="presOf" srcId="{D2307316-5C5A-46C4-879D-52EA427491F1}" destId="{110C9EA2-8DCF-4BDD-A716-94AE9EB8CDA2}" srcOrd="0" destOrd="3" presId="urn:microsoft.com/office/officeart/2005/8/layout/vList5"/>
    <dgm:cxn modelId="{D717B05D-C89A-4E5A-9881-833E34FE5B08}" type="presOf" srcId="{19DA8476-DA1A-4234-B5E5-C1E8D00B89FF}" destId="{90C76793-CD6A-499D-B5E1-B227B3EACBE5}" srcOrd="0" destOrd="0" presId="urn:microsoft.com/office/officeart/2005/8/layout/vList5"/>
    <dgm:cxn modelId="{0264C609-B6C0-47D0-8812-D3B1256F1327}" srcId="{19DA8476-DA1A-4234-B5E5-C1E8D00B89FF}" destId="{E797A986-CA7F-4A60-A424-B7B2EA3C08DC}" srcOrd="1" destOrd="0" parTransId="{006BEAF4-128C-4E3C-9529-3A3FBB72CAD7}" sibTransId="{D42651ED-5463-415E-9251-91187D9C3B11}"/>
    <dgm:cxn modelId="{5244398E-9F3B-4080-BF3F-110783D460CB}" type="presOf" srcId="{5732260B-74D0-4A02-B2A6-FC8F62B442CB}" destId="{251649D1-9A81-4B07-91F3-37DC32C95925}" srcOrd="0" destOrd="0" presId="urn:microsoft.com/office/officeart/2005/8/layout/vList5"/>
    <dgm:cxn modelId="{2F7AF04A-49A2-4F1F-B3E2-F536BC1CAA62}" type="presOf" srcId="{1009628C-A6F7-4055-A526-5CB5DD809D74}" destId="{110C9EA2-8DCF-4BDD-A716-94AE9EB8CDA2}" srcOrd="0" destOrd="2" presId="urn:microsoft.com/office/officeart/2005/8/layout/vList5"/>
    <dgm:cxn modelId="{E82E9464-C166-4F58-89FA-F94E1FC6759F}" type="presOf" srcId="{C13405EF-03B7-47AC-8EB7-FD23F9CD5F56}" destId="{110C9EA2-8DCF-4BDD-A716-94AE9EB8CDA2}" srcOrd="0" destOrd="0" presId="urn:microsoft.com/office/officeart/2005/8/layout/vList5"/>
    <dgm:cxn modelId="{F60EFA82-AFB0-4E29-A5C5-FA4DA01D06D1}" type="presOf" srcId="{E797A986-CA7F-4A60-A424-B7B2EA3C08DC}" destId="{6B0CFC40-74D7-43BA-8B36-486E4BF0254D}" srcOrd="0" destOrd="0" presId="urn:microsoft.com/office/officeart/2005/8/layout/vList5"/>
    <dgm:cxn modelId="{03B9D73D-E056-487D-A22A-97CBD480513E}" srcId="{5732260B-74D0-4A02-B2A6-FC8F62B442CB}" destId="{C008DCCF-6A4E-4DA8-BD93-F1AD3FD76512}" srcOrd="4" destOrd="0" parTransId="{8C4D4C2D-FE11-4A8A-AA39-7995B8631532}" sibTransId="{CCE411BE-4D59-45E3-9186-78E49177FF0C}"/>
    <dgm:cxn modelId="{A13FDD28-DCD1-4E10-B411-0673C2CD5900}" srcId="{E797A986-CA7F-4A60-A424-B7B2EA3C08DC}" destId="{0770E6BE-A477-4D61-96E6-E2F7E3408947}" srcOrd="0" destOrd="0" parTransId="{F9B6E3EA-FEEE-451F-8FE4-BDD2732FA110}" sibTransId="{08703B22-811F-43DB-A4A5-A2F58E55099B}"/>
    <dgm:cxn modelId="{3A0F8CA6-2F53-4658-A3F2-A7FCCE53CECB}" type="presOf" srcId="{E0BAF248-D359-4055-8608-627CBC6F2949}" destId="{110C9EA2-8DCF-4BDD-A716-94AE9EB8CDA2}" srcOrd="0" destOrd="1" presId="urn:microsoft.com/office/officeart/2005/8/layout/vList5"/>
    <dgm:cxn modelId="{1E1E411F-FA5F-4931-9D59-7B72C5B2F4AB}" srcId="{5732260B-74D0-4A02-B2A6-FC8F62B442CB}" destId="{E0BAF248-D359-4055-8608-627CBC6F2949}" srcOrd="1" destOrd="0" parTransId="{6D12F7CF-93D4-44F9-9BF0-ADC91B9D8D8D}" sibTransId="{9F785FBB-515C-41E1-8378-019451309884}"/>
    <dgm:cxn modelId="{2E4F3527-AAB8-4268-A9D6-9FBDFFC0EDBF}" srcId="{19DA8476-DA1A-4234-B5E5-C1E8D00B89FF}" destId="{5732260B-74D0-4A02-B2A6-FC8F62B442CB}" srcOrd="0" destOrd="0" parTransId="{09E6C3F4-7589-40B4-B9ED-3FDABD32D4FB}" sibTransId="{795458BB-74FC-4CAE-928C-715F6E4FB099}"/>
    <dgm:cxn modelId="{C53C6CA7-3CA4-466A-8463-EB29A9EB2342}" type="presOf" srcId="{C008DCCF-6A4E-4DA8-BD93-F1AD3FD76512}" destId="{110C9EA2-8DCF-4BDD-A716-94AE9EB8CDA2}" srcOrd="0" destOrd="4" presId="urn:microsoft.com/office/officeart/2005/8/layout/vList5"/>
    <dgm:cxn modelId="{B1E89071-2D74-4873-A684-E310E7AF595D}" srcId="{5732260B-74D0-4A02-B2A6-FC8F62B442CB}" destId="{1009628C-A6F7-4055-A526-5CB5DD809D74}" srcOrd="2" destOrd="0" parTransId="{1F9CE303-A674-4BF4-AFDC-08B6F595D740}" sibTransId="{8859EB80-0693-4570-A15F-BAB1AEF861A0}"/>
    <dgm:cxn modelId="{630D9439-A47C-44F6-86DB-4D8DCF53EE7D}" srcId="{5732260B-74D0-4A02-B2A6-FC8F62B442CB}" destId="{D2307316-5C5A-46C4-879D-52EA427491F1}" srcOrd="3" destOrd="0" parTransId="{AF816B7E-7E2C-431E-857D-B4BC62BACD04}" sibTransId="{54DAC8DF-7649-4065-94B1-4CED58F30AFE}"/>
    <dgm:cxn modelId="{A1253218-7216-44E7-8B64-6A0BCF68A7B6}" srcId="{5732260B-74D0-4A02-B2A6-FC8F62B442CB}" destId="{C13405EF-03B7-47AC-8EB7-FD23F9CD5F56}" srcOrd="0" destOrd="0" parTransId="{AC11B864-5E67-430A-A5C6-C94D63381772}" sibTransId="{C3171872-1D90-4956-81F2-0D6EBB2A7C74}"/>
    <dgm:cxn modelId="{672EDAB1-B661-4896-A63B-73709A5BE305}" type="presOf" srcId="{0770E6BE-A477-4D61-96E6-E2F7E3408947}" destId="{5FA07DF4-F3CE-4690-B2BE-41087AEDC0C2}" srcOrd="0" destOrd="0" presId="urn:microsoft.com/office/officeart/2005/8/layout/vList5"/>
    <dgm:cxn modelId="{5480762F-F2A3-4929-B473-DA50A3154B05}" srcId="{5732260B-74D0-4A02-B2A6-FC8F62B442CB}" destId="{2232F1BF-8281-45E7-93A4-E7068DC42C87}" srcOrd="5" destOrd="0" parTransId="{6566D1A6-7B27-40B2-8B52-64373C4F3742}" sibTransId="{4D2410D7-1232-42F9-A92D-54F6A3FD28F5}"/>
    <dgm:cxn modelId="{EC553ECC-87C9-4200-9E68-B20541A7EF27}" type="presParOf" srcId="{90C76793-CD6A-499D-B5E1-B227B3EACBE5}" destId="{A91A1EDA-82A2-41A9-A7C3-182361DFE1C7}" srcOrd="0" destOrd="0" presId="urn:microsoft.com/office/officeart/2005/8/layout/vList5"/>
    <dgm:cxn modelId="{32C19393-F839-42F6-AA38-A9307EE66106}" type="presParOf" srcId="{A91A1EDA-82A2-41A9-A7C3-182361DFE1C7}" destId="{251649D1-9A81-4B07-91F3-37DC32C95925}" srcOrd="0" destOrd="0" presId="urn:microsoft.com/office/officeart/2005/8/layout/vList5"/>
    <dgm:cxn modelId="{3E26085A-E927-432A-9334-E31E12008CE2}" type="presParOf" srcId="{A91A1EDA-82A2-41A9-A7C3-182361DFE1C7}" destId="{110C9EA2-8DCF-4BDD-A716-94AE9EB8CDA2}" srcOrd="1" destOrd="0" presId="urn:microsoft.com/office/officeart/2005/8/layout/vList5"/>
    <dgm:cxn modelId="{25A694EA-39F5-4F33-BB3F-A66E5FAFEF49}" type="presParOf" srcId="{90C76793-CD6A-499D-B5E1-B227B3EACBE5}" destId="{F3AD8E21-FCDB-4E74-964B-24E8B70D8FEC}" srcOrd="1" destOrd="0" presId="urn:microsoft.com/office/officeart/2005/8/layout/vList5"/>
    <dgm:cxn modelId="{096F6974-6037-41F3-89FC-646D77347F28}" type="presParOf" srcId="{90C76793-CD6A-499D-B5E1-B227B3EACBE5}" destId="{D5191CEA-24FE-4243-BD75-04642C6BED8F}" srcOrd="2" destOrd="0" presId="urn:microsoft.com/office/officeart/2005/8/layout/vList5"/>
    <dgm:cxn modelId="{E86F0E1B-5D74-43F7-B759-A7291322DF63}" type="presParOf" srcId="{D5191CEA-24FE-4243-BD75-04642C6BED8F}" destId="{6B0CFC40-74D7-43BA-8B36-486E4BF0254D}" srcOrd="0" destOrd="0" presId="urn:microsoft.com/office/officeart/2005/8/layout/vList5"/>
    <dgm:cxn modelId="{ECB301F2-3D4E-4825-B00D-161E2EB73570}" type="presParOf" srcId="{D5191CEA-24FE-4243-BD75-04642C6BED8F}" destId="{5FA07DF4-F3CE-4690-B2BE-41087AEDC0C2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0063E6-475D-4722-B289-3842C594351B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765CF6-4CEB-4C5B-8D8F-56DEFF1E2F69}">
      <dgm:prSet/>
      <dgm:spPr/>
      <dgm:t>
        <a:bodyPr/>
        <a:lstStyle/>
        <a:p>
          <a:r>
            <a:rPr lang="ru-RU" b="1" smtClean="0">
              <a:effectLst/>
              <a:latin typeface="Times New Roman" pitchFamily="18" charset="0"/>
              <a:cs typeface="Times New Roman" pitchFamily="18" charset="0"/>
            </a:rPr>
            <a:t>       Приоритет</a:t>
          </a:r>
          <a:r>
            <a:rPr lang="ru-RU" b="1" baseline="0" smtClean="0">
              <a:effectLst/>
              <a:latin typeface="Times New Roman" pitchFamily="18" charset="0"/>
              <a:cs typeface="Times New Roman" pitchFamily="18" charset="0"/>
            </a:rPr>
            <a:t> – действующие расходные обязательства</a:t>
          </a:r>
          <a:endParaRPr lang="ru-RU" b="1" baseline="0" dirty="0" smtClean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ED8015B8-99B8-4DE3-9FAA-85E77644E260}" type="parTrans" cxnId="{B06B7FE5-E63A-4298-8C8E-A879D8E37643}">
      <dgm:prSet/>
      <dgm:spPr/>
      <dgm:t>
        <a:bodyPr/>
        <a:lstStyle/>
        <a:p>
          <a:endParaRPr lang="ru-RU"/>
        </a:p>
      </dgm:t>
    </dgm:pt>
    <dgm:pt modelId="{5955A443-B484-4B19-AE10-1E071C8FE01C}" type="sibTrans" cxnId="{B06B7FE5-E63A-4298-8C8E-A879D8E37643}">
      <dgm:prSet/>
      <dgm:spPr/>
      <dgm:t>
        <a:bodyPr/>
        <a:lstStyle/>
        <a:p>
          <a:endParaRPr lang="ru-RU"/>
        </a:p>
      </dgm:t>
    </dgm:pt>
    <dgm:pt modelId="{D5BDB68A-BD89-4208-9254-23828AFB04B2}">
      <dgm:prSet phldrT="[Текст]"/>
      <dgm:spPr/>
      <dgm:t>
        <a:bodyPr/>
        <a:lstStyle/>
        <a:p>
          <a:r>
            <a:rPr lang="ru-RU" b="1" dirty="0" smtClean="0">
              <a:effectLst/>
              <a:latin typeface="Times New Roman" pitchFamily="18" charset="0"/>
              <a:cs typeface="Times New Roman" pitchFamily="18" charset="0"/>
            </a:rPr>
            <a:t>      с 1 июля 2018 года предусмотрена индексация окладов на 4,3 %</a:t>
          </a:r>
          <a:endParaRPr lang="ru-RU" b="1" baseline="0" dirty="0" smtClean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C93D01E7-0EF7-4EBC-8836-C670E4959401}" type="parTrans" cxnId="{094F8315-920F-4BFB-8B75-673978367D3F}">
      <dgm:prSet/>
      <dgm:spPr/>
      <dgm:t>
        <a:bodyPr/>
        <a:lstStyle/>
        <a:p>
          <a:endParaRPr lang="ru-RU"/>
        </a:p>
      </dgm:t>
    </dgm:pt>
    <dgm:pt modelId="{EF76B450-F85C-4BFB-999B-C77EDFFA81C1}" type="sibTrans" cxnId="{094F8315-920F-4BFB-8B75-673978367D3F}">
      <dgm:prSet/>
      <dgm:spPr/>
      <dgm:t>
        <a:bodyPr/>
        <a:lstStyle/>
        <a:p>
          <a:endParaRPr lang="ru-RU"/>
        </a:p>
      </dgm:t>
    </dgm:pt>
    <dgm:pt modelId="{A3D9CFAC-1AAB-4E7C-9824-BDC4E990D5A0}">
      <dgm:prSet phldrT="[Текст]"/>
      <dgm:spPr>
        <a:solidFill>
          <a:srgbClr val="C5F478"/>
        </a:solidFill>
      </dgm:spPr>
      <dgm:t>
        <a:bodyPr/>
        <a:lstStyle/>
        <a:p>
          <a:r>
            <a:rPr lang="ru-RU" b="1" dirty="0" smtClean="0">
              <a:effectLst/>
              <a:latin typeface="Times New Roman" pitchFamily="18" charset="0"/>
              <a:cs typeface="Times New Roman" pitchFamily="18" charset="0"/>
            </a:rPr>
            <a:t>      Доведение средней заработной платы до уровня, установленного правовыми актами</a:t>
          </a:r>
          <a:r>
            <a:rPr lang="ru-RU" b="1" baseline="0" dirty="0" smtClean="0">
              <a:effectLst/>
              <a:latin typeface="Times New Roman" pitchFamily="18" charset="0"/>
              <a:cs typeface="Times New Roman" pitchFamily="18" charset="0"/>
            </a:rPr>
            <a:t> администрации </a:t>
          </a:r>
          <a:r>
            <a:rPr lang="ru-RU" b="1" baseline="0" dirty="0" err="1" smtClean="0">
              <a:effectLst/>
              <a:latin typeface="Times New Roman" pitchFamily="18" charset="0"/>
              <a:cs typeface="Times New Roman" pitchFamily="18" charset="0"/>
            </a:rPr>
            <a:t>Уинского</a:t>
          </a:r>
          <a:r>
            <a:rPr lang="ru-RU" b="1" baseline="0" dirty="0" smtClean="0">
              <a:effectLst/>
              <a:latin typeface="Times New Roman" pitchFamily="18" charset="0"/>
              <a:cs typeface="Times New Roman" pitchFamily="18" charset="0"/>
            </a:rPr>
            <a:t> муниципального района («дорожными картами»)</a:t>
          </a:r>
        </a:p>
      </dgm:t>
    </dgm:pt>
    <dgm:pt modelId="{A253CCC1-369C-4F6E-8700-C80D6EBB34D4}" type="parTrans" cxnId="{1A8894E8-5F6A-4F99-9250-D25BC32EE0D3}">
      <dgm:prSet/>
      <dgm:spPr/>
      <dgm:t>
        <a:bodyPr/>
        <a:lstStyle/>
        <a:p>
          <a:endParaRPr lang="ru-RU"/>
        </a:p>
      </dgm:t>
    </dgm:pt>
    <dgm:pt modelId="{C538910B-7EE4-47AC-95A2-D5799FA2101B}" type="sibTrans" cxnId="{1A8894E8-5F6A-4F99-9250-D25BC32EE0D3}">
      <dgm:prSet/>
      <dgm:spPr/>
      <dgm:t>
        <a:bodyPr/>
        <a:lstStyle/>
        <a:p>
          <a:endParaRPr lang="ru-RU"/>
        </a:p>
      </dgm:t>
    </dgm:pt>
    <dgm:pt modelId="{DD8C34A1-093E-43FC-BF8A-6D79DAC374BB}">
      <dgm:prSet phldrT="[Текст]"/>
      <dgm:spPr/>
      <dgm:t>
        <a:bodyPr/>
        <a:lstStyle/>
        <a:p>
          <a:pPr algn="l"/>
          <a:r>
            <a:rPr lang="ru-RU" b="1" dirty="0" smtClean="0">
              <a:effectLst/>
              <a:latin typeface="Times New Roman" pitchFamily="18" charset="0"/>
              <a:cs typeface="Times New Roman" pitchFamily="18" charset="0"/>
            </a:rPr>
            <a:t>      Формирование бюджетных параметров</a:t>
          </a:r>
          <a:r>
            <a:rPr lang="ru-RU" b="1" baseline="0" dirty="0" smtClean="0">
              <a:effectLst/>
              <a:latin typeface="Times New Roman" pitchFamily="18" charset="0"/>
              <a:cs typeface="Times New Roman" pitchFamily="18" charset="0"/>
            </a:rPr>
            <a:t> исходя из фактических расходов 2017 года </a:t>
          </a:r>
          <a:br>
            <a:rPr lang="ru-RU" b="1" baseline="0" dirty="0" smtClean="0">
              <a:effectLst/>
              <a:latin typeface="Times New Roman" pitchFamily="18" charset="0"/>
              <a:cs typeface="Times New Roman" pitchFamily="18" charset="0"/>
            </a:rPr>
          </a:br>
          <a:r>
            <a:rPr lang="ru-RU" b="1" baseline="0" dirty="0" smtClean="0">
              <a:effectLst/>
              <a:latin typeface="Times New Roman" pitchFamily="18" charset="0"/>
              <a:cs typeface="Times New Roman" pitchFamily="18" charset="0"/>
            </a:rPr>
            <a:t>      Индексация отдельных статей расходов</a:t>
          </a:r>
        </a:p>
      </dgm:t>
    </dgm:pt>
    <dgm:pt modelId="{5ECF887F-E371-4C9D-A6DA-3181FC10FEA9}" type="parTrans" cxnId="{8CA79B34-8564-488A-B6B6-003FFD5EF2CF}">
      <dgm:prSet/>
      <dgm:spPr/>
      <dgm:t>
        <a:bodyPr/>
        <a:lstStyle/>
        <a:p>
          <a:endParaRPr lang="ru-RU"/>
        </a:p>
      </dgm:t>
    </dgm:pt>
    <dgm:pt modelId="{40033556-3C86-4480-92AA-39333F8640A3}" type="sibTrans" cxnId="{8CA79B34-8564-488A-B6B6-003FFD5EF2CF}">
      <dgm:prSet/>
      <dgm:spPr/>
      <dgm:t>
        <a:bodyPr/>
        <a:lstStyle/>
        <a:p>
          <a:endParaRPr lang="ru-RU"/>
        </a:p>
      </dgm:t>
    </dgm:pt>
    <dgm:pt modelId="{4B77D06F-CE80-493D-A412-54CEE941744A}">
      <dgm:prSet phldrT="[Текст]"/>
      <dgm:spPr/>
      <dgm:t>
        <a:bodyPr/>
        <a:lstStyle/>
        <a:p>
          <a:r>
            <a:rPr lang="ru-RU" b="1" dirty="0" smtClean="0">
              <a:effectLst/>
              <a:latin typeface="Times New Roman" pitchFamily="18" charset="0"/>
              <a:cs typeface="Times New Roman" pitchFamily="18" charset="0"/>
            </a:rPr>
            <a:t>      Предусмотрены средства на выполнение трехстороннего соглашения о минимальной</a:t>
          </a:r>
          <a:r>
            <a:rPr lang="ru-RU" b="1" baseline="0" dirty="0" smtClean="0">
              <a:effectLst/>
              <a:latin typeface="Times New Roman" pitchFamily="18" charset="0"/>
              <a:cs typeface="Times New Roman" pitchFamily="18" charset="0"/>
            </a:rPr>
            <a:t> заработной плате в Пермском крае</a:t>
          </a:r>
        </a:p>
      </dgm:t>
    </dgm:pt>
    <dgm:pt modelId="{95CF2E12-D5C5-481D-AB30-68C23FCE64CE}" type="parTrans" cxnId="{620D0E85-0842-4D43-920E-0789D5C5BA00}">
      <dgm:prSet/>
      <dgm:spPr/>
      <dgm:t>
        <a:bodyPr/>
        <a:lstStyle/>
        <a:p>
          <a:endParaRPr lang="ru-RU"/>
        </a:p>
      </dgm:t>
    </dgm:pt>
    <dgm:pt modelId="{D5081BEC-DBB7-4436-AA74-B5FC3DAF6788}" type="sibTrans" cxnId="{620D0E85-0842-4D43-920E-0789D5C5BA00}">
      <dgm:prSet/>
      <dgm:spPr/>
      <dgm:t>
        <a:bodyPr/>
        <a:lstStyle/>
        <a:p>
          <a:endParaRPr lang="ru-RU"/>
        </a:p>
      </dgm:t>
    </dgm:pt>
    <dgm:pt modelId="{D3DBFD2D-7FD4-411D-BC4A-74814D0A46A7}" type="pres">
      <dgm:prSet presAssocID="{790063E6-475D-4722-B289-3842C59435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431D9C-7013-4746-B6D1-F54851A6340E}" type="pres">
      <dgm:prSet presAssocID="{17765CF6-4CEB-4C5B-8D8F-56DEFF1E2F6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1322F0-1A05-41CF-9D2C-9ACCA5579341}" type="pres">
      <dgm:prSet presAssocID="{5955A443-B484-4B19-AE10-1E071C8FE01C}" presName="spacer" presStyleCnt="0"/>
      <dgm:spPr/>
      <dgm:t>
        <a:bodyPr/>
        <a:lstStyle/>
        <a:p>
          <a:endParaRPr lang="ru-RU"/>
        </a:p>
      </dgm:t>
    </dgm:pt>
    <dgm:pt modelId="{27B675AC-1730-46A6-9180-6BB8BB4E86A1}" type="pres">
      <dgm:prSet presAssocID="{DD8C34A1-093E-43FC-BF8A-6D79DAC374B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68C2C-E042-4955-81AE-3B40D5BAB083}" type="pres">
      <dgm:prSet presAssocID="{40033556-3C86-4480-92AA-39333F8640A3}" presName="spacer" presStyleCnt="0"/>
      <dgm:spPr/>
      <dgm:t>
        <a:bodyPr/>
        <a:lstStyle/>
        <a:p>
          <a:endParaRPr lang="ru-RU"/>
        </a:p>
      </dgm:t>
    </dgm:pt>
    <dgm:pt modelId="{AEA78F42-E458-4A14-945A-E6E741ECF0EE}" type="pres">
      <dgm:prSet presAssocID="{A3D9CFAC-1AAB-4E7C-9824-BDC4E990D5A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72AD3-73DE-4703-9F92-34F7C5F4ED2F}" type="pres">
      <dgm:prSet presAssocID="{C538910B-7EE4-47AC-95A2-D5799FA2101B}" presName="spacer" presStyleCnt="0"/>
      <dgm:spPr/>
      <dgm:t>
        <a:bodyPr/>
        <a:lstStyle/>
        <a:p>
          <a:endParaRPr lang="ru-RU"/>
        </a:p>
      </dgm:t>
    </dgm:pt>
    <dgm:pt modelId="{318E25E3-BBC7-46B1-BC81-36F540FABFA4}" type="pres">
      <dgm:prSet presAssocID="{D5BDB68A-BD89-4208-9254-23828AFB04B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A6EAB-A6C1-489D-BBD2-BAA1233814E4}" type="pres">
      <dgm:prSet presAssocID="{EF76B450-F85C-4BFB-999B-C77EDFFA81C1}" presName="spacer" presStyleCnt="0"/>
      <dgm:spPr/>
    </dgm:pt>
    <dgm:pt modelId="{6FCE316C-892E-4F53-9A30-77FFE9C74FE0}" type="pres">
      <dgm:prSet presAssocID="{4B77D06F-CE80-493D-A412-54CEE941744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6B7FE5-E63A-4298-8C8E-A879D8E37643}" srcId="{790063E6-475D-4722-B289-3842C594351B}" destId="{17765CF6-4CEB-4C5B-8D8F-56DEFF1E2F69}" srcOrd="0" destOrd="0" parTransId="{ED8015B8-99B8-4DE3-9FAA-85E77644E260}" sibTransId="{5955A443-B484-4B19-AE10-1E071C8FE01C}"/>
    <dgm:cxn modelId="{AE446B61-1BC4-4FE7-A53E-6C1C59781CB4}" type="presOf" srcId="{DD8C34A1-093E-43FC-BF8A-6D79DAC374BB}" destId="{27B675AC-1730-46A6-9180-6BB8BB4E86A1}" srcOrd="0" destOrd="0" presId="urn:microsoft.com/office/officeart/2005/8/layout/vList2"/>
    <dgm:cxn modelId="{093FDC1C-BB31-4D7C-8E8C-A82FE61A3534}" type="presOf" srcId="{790063E6-475D-4722-B289-3842C594351B}" destId="{D3DBFD2D-7FD4-411D-BC4A-74814D0A46A7}" srcOrd="0" destOrd="0" presId="urn:microsoft.com/office/officeart/2005/8/layout/vList2"/>
    <dgm:cxn modelId="{1A8894E8-5F6A-4F99-9250-D25BC32EE0D3}" srcId="{790063E6-475D-4722-B289-3842C594351B}" destId="{A3D9CFAC-1AAB-4E7C-9824-BDC4E990D5A0}" srcOrd="2" destOrd="0" parTransId="{A253CCC1-369C-4F6E-8700-C80D6EBB34D4}" sibTransId="{C538910B-7EE4-47AC-95A2-D5799FA2101B}"/>
    <dgm:cxn modelId="{8CA79B34-8564-488A-B6B6-003FFD5EF2CF}" srcId="{790063E6-475D-4722-B289-3842C594351B}" destId="{DD8C34A1-093E-43FC-BF8A-6D79DAC374BB}" srcOrd="1" destOrd="0" parTransId="{5ECF887F-E371-4C9D-A6DA-3181FC10FEA9}" sibTransId="{40033556-3C86-4480-92AA-39333F8640A3}"/>
    <dgm:cxn modelId="{F57D5CF8-BA23-486A-9874-FC3EC50E8B62}" type="presOf" srcId="{4B77D06F-CE80-493D-A412-54CEE941744A}" destId="{6FCE316C-892E-4F53-9A30-77FFE9C74FE0}" srcOrd="0" destOrd="0" presId="urn:microsoft.com/office/officeart/2005/8/layout/vList2"/>
    <dgm:cxn modelId="{18339CB4-75E5-4387-AB64-FA2751907193}" type="presOf" srcId="{17765CF6-4CEB-4C5B-8D8F-56DEFF1E2F69}" destId="{3F431D9C-7013-4746-B6D1-F54851A6340E}" srcOrd="0" destOrd="0" presId="urn:microsoft.com/office/officeart/2005/8/layout/vList2"/>
    <dgm:cxn modelId="{094F8315-920F-4BFB-8B75-673978367D3F}" srcId="{790063E6-475D-4722-B289-3842C594351B}" destId="{D5BDB68A-BD89-4208-9254-23828AFB04B2}" srcOrd="3" destOrd="0" parTransId="{C93D01E7-0EF7-4EBC-8836-C670E4959401}" sibTransId="{EF76B450-F85C-4BFB-999B-C77EDFFA81C1}"/>
    <dgm:cxn modelId="{604F00CF-AB22-4349-8CED-0631E60AE53B}" type="presOf" srcId="{A3D9CFAC-1AAB-4E7C-9824-BDC4E990D5A0}" destId="{AEA78F42-E458-4A14-945A-E6E741ECF0EE}" srcOrd="0" destOrd="0" presId="urn:microsoft.com/office/officeart/2005/8/layout/vList2"/>
    <dgm:cxn modelId="{620D0E85-0842-4D43-920E-0789D5C5BA00}" srcId="{790063E6-475D-4722-B289-3842C594351B}" destId="{4B77D06F-CE80-493D-A412-54CEE941744A}" srcOrd="4" destOrd="0" parTransId="{95CF2E12-D5C5-481D-AB30-68C23FCE64CE}" sibTransId="{D5081BEC-DBB7-4436-AA74-B5FC3DAF6788}"/>
    <dgm:cxn modelId="{E52AB390-6E51-4E26-95F1-C0DDAF362CAF}" type="presOf" srcId="{D5BDB68A-BD89-4208-9254-23828AFB04B2}" destId="{318E25E3-BBC7-46B1-BC81-36F540FABFA4}" srcOrd="0" destOrd="0" presId="urn:microsoft.com/office/officeart/2005/8/layout/vList2"/>
    <dgm:cxn modelId="{55E0CF55-A265-49F6-A82C-75BBC24E8DE2}" type="presParOf" srcId="{D3DBFD2D-7FD4-411D-BC4A-74814D0A46A7}" destId="{3F431D9C-7013-4746-B6D1-F54851A6340E}" srcOrd="0" destOrd="0" presId="urn:microsoft.com/office/officeart/2005/8/layout/vList2"/>
    <dgm:cxn modelId="{A0A957A4-FE5E-4237-B45A-1907521EA3FF}" type="presParOf" srcId="{D3DBFD2D-7FD4-411D-BC4A-74814D0A46A7}" destId="{CD1322F0-1A05-41CF-9D2C-9ACCA5579341}" srcOrd="1" destOrd="0" presId="urn:microsoft.com/office/officeart/2005/8/layout/vList2"/>
    <dgm:cxn modelId="{43AD0284-0C17-4F8A-BD4B-D5C8AE01D632}" type="presParOf" srcId="{D3DBFD2D-7FD4-411D-BC4A-74814D0A46A7}" destId="{27B675AC-1730-46A6-9180-6BB8BB4E86A1}" srcOrd="2" destOrd="0" presId="urn:microsoft.com/office/officeart/2005/8/layout/vList2"/>
    <dgm:cxn modelId="{8EFCF86C-3D48-452B-9B20-3658A63883C8}" type="presParOf" srcId="{D3DBFD2D-7FD4-411D-BC4A-74814D0A46A7}" destId="{BBD68C2C-E042-4955-81AE-3B40D5BAB083}" srcOrd="3" destOrd="0" presId="urn:microsoft.com/office/officeart/2005/8/layout/vList2"/>
    <dgm:cxn modelId="{F8ACB0F0-F050-4887-A8AA-8BE022344860}" type="presParOf" srcId="{D3DBFD2D-7FD4-411D-BC4A-74814D0A46A7}" destId="{AEA78F42-E458-4A14-945A-E6E741ECF0EE}" srcOrd="4" destOrd="0" presId="urn:microsoft.com/office/officeart/2005/8/layout/vList2"/>
    <dgm:cxn modelId="{9F313ED2-D164-456A-B4E1-590C84A63938}" type="presParOf" srcId="{D3DBFD2D-7FD4-411D-BC4A-74814D0A46A7}" destId="{24572AD3-73DE-4703-9F92-34F7C5F4ED2F}" srcOrd="5" destOrd="0" presId="urn:microsoft.com/office/officeart/2005/8/layout/vList2"/>
    <dgm:cxn modelId="{4D019014-8E45-48E0-81F5-05EFA700A95F}" type="presParOf" srcId="{D3DBFD2D-7FD4-411D-BC4A-74814D0A46A7}" destId="{318E25E3-BBC7-46B1-BC81-36F540FABFA4}" srcOrd="6" destOrd="0" presId="urn:microsoft.com/office/officeart/2005/8/layout/vList2"/>
    <dgm:cxn modelId="{91367C5C-ADEC-42AC-849C-47E23C10E629}" type="presParOf" srcId="{D3DBFD2D-7FD4-411D-BC4A-74814D0A46A7}" destId="{38AA6EAB-A6C1-489D-BBD2-BAA1233814E4}" srcOrd="7" destOrd="0" presId="urn:microsoft.com/office/officeart/2005/8/layout/vList2"/>
    <dgm:cxn modelId="{1E16CBA9-CCA3-452F-8BB4-7772EDA37A40}" type="presParOf" srcId="{D3DBFD2D-7FD4-411D-BC4A-74814D0A46A7}" destId="{6FCE316C-892E-4F53-9A30-77FFE9C74FE0}" srcOrd="8" destOrd="0" presId="urn:microsoft.com/office/officeart/2005/8/layout/vList2"/>
  </dgm:cxnLst>
  <dgm:bg>
    <a:noFill/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DA8476-DA1A-4234-B5E5-C1E8D00B89FF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C79C7F7-BEA1-4B9F-9921-188D5ED4B5CB}">
      <dgm:prSet phldrT="[Текст]" custT="1"/>
      <dgm:spPr>
        <a:solidFill>
          <a:srgbClr val="EA829B"/>
        </a:solidFill>
      </dgm:spPr>
      <dgm:t>
        <a:bodyPr/>
        <a:lstStyle/>
        <a:p>
          <a:pPr algn="just"/>
          <a:r>
            <a: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работников учреждений культуры </a:t>
          </a:r>
          <a:r>
            <a: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22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МБУК «</a:t>
          </a:r>
          <a:r>
            <a:rPr lang="ru-RU" sz="2200" b="1" i="1" u="sng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Уинский</a:t>
          </a:r>
          <a:r>
            <a:rPr lang="ru-RU" sz="22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районный дом культуры», МКУК «</a:t>
          </a:r>
          <a:r>
            <a:rPr lang="ru-RU" sz="2200" b="1" i="1" u="sng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Уинский</a:t>
          </a:r>
          <a:r>
            <a:rPr lang="ru-RU" sz="22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народный краеведческий музей имени </a:t>
          </a:r>
          <a:r>
            <a:rPr lang="ru-RU" sz="2200" b="1" i="1" u="sng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М.Е.Игошева</a:t>
          </a:r>
          <a:r>
            <a:rPr lang="ru-RU" sz="22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», МКУК «</a:t>
          </a:r>
          <a:r>
            <a:rPr lang="ru-RU" sz="2200" b="1" i="1" u="sng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Уинская</a:t>
          </a:r>
          <a:r>
            <a:rPr lang="ru-RU" sz="22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i="1" u="sng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межпоселенческая</a:t>
          </a:r>
          <a:r>
            <a:rPr lang="ru-RU" sz="22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i="1" u="sng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централи-зованная</a:t>
          </a:r>
          <a:r>
            <a:rPr lang="ru-RU" sz="22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библиотечная система») – 22 215,0 рублей </a:t>
          </a:r>
          <a:r>
            <a:rPr lang="ru-RU" sz="22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(на уровне прогнозируемой средней заработной платы по району).</a:t>
          </a:r>
          <a:endParaRPr lang="ru-RU" sz="2200" dirty="0">
            <a:solidFill>
              <a:schemeClr val="tx1"/>
            </a:solidFill>
          </a:endParaRPr>
        </a:p>
      </dgm:t>
    </dgm:pt>
    <dgm:pt modelId="{618D15F3-7274-4F4C-B45A-B8F5E80B6ADB}" type="sibTrans" cxnId="{09400D75-865F-47CA-8276-2B1F4E0B51C7}">
      <dgm:prSet/>
      <dgm:spPr/>
      <dgm:t>
        <a:bodyPr/>
        <a:lstStyle/>
        <a:p>
          <a:endParaRPr lang="ru-RU"/>
        </a:p>
      </dgm:t>
    </dgm:pt>
    <dgm:pt modelId="{CDC62837-431D-4A07-8838-B87327D8F689}" type="parTrans" cxnId="{09400D75-865F-47CA-8276-2B1F4E0B51C7}">
      <dgm:prSet/>
      <dgm:spPr/>
      <dgm:t>
        <a:bodyPr/>
        <a:lstStyle/>
        <a:p>
          <a:endParaRPr lang="ru-RU"/>
        </a:p>
      </dgm:t>
    </dgm:pt>
    <dgm:pt modelId="{DA48F3B0-876B-45A9-A760-D628D9BAA65E}">
      <dgm:prSet phldrT="[Текст]" custT="1"/>
      <dgm:spPr>
        <a:solidFill>
          <a:srgbClr val="BFE937"/>
        </a:solidFill>
      </dgm:spPr>
      <dgm:t>
        <a:bodyPr/>
        <a:lstStyle/>
        <a:p>
          <a:pPr algn="just"/>
          <a:r>
            <a: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педагогических работников учреждений дополнительного образования детей </a:t>
          </a:r>
          <a:r>
            <a: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22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МКОУ ДО «</a:t>
          </a:r>
          <a:r>
            <a:rPr lang="ru-RU" sz="2200" b="1" i="1" u="sng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Уинская</a:t>
          </a:r>
          <a:r>
            <a:rPr lang="ru-RU" sz="22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ДЮСШЕ «ЮНИКС»), МБОУ ДОД «</a:t>
          </a:r>
          <a:r>
            <a:rPr lang="ru-RU" sz="2200" b="1" i="1" u="sng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Уинская</a:t>
          </a:r>
          <a:r>
            <a:rPr lang="ru-RU" sz="22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детская школа искусств)                   21 657,0 </a:t>
          </a:r>
          <a:r>
            <a: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рублей </a:t>
          </a:r>
          <a:r>
            <a: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(100 % к среднемесячной заработной плате учителей в муниципальном районе в 2018 году);</a:t>
          </a:r>
          <a:endParaRPr lang="ru-RU" sz="2200" dirty="0">
            <a:solidFill>
              <a:schemeClr val="tx1"/>
            </a:solidFill>
          </a:endParaRPr>
        </a:p>
      </dgm:t>
    </dgm:pt>
    <dgm:pt modelId="{5E5CF934-9BA7-45D4-9351-BA103E88E5AF}" type="parTrans" cxnId="{A9794663-E1EA-448B-B692-C15950891658}">
      <dgm:prSet/>
      <dgm:spPr/>
      <dgm:t>
        <a:bodyPr/>
        <a:lstStyle/>
        <a:p>
          <a:endParaRPr lang="ru-RU"/>
        </a:p>
      </dgm:t>
    </dgm:pt>
    <dgm:pt modelId="{C12F68AD-90CF-466C-8162-34E08DA60C81}" type="sibTrans" cxnId="{A9794663-E1EA-448B-B692-C15950891658}">
      <dgm:prSet/>
      <dgm:spPr/>
      <dgm:t>
        <a:bodyPr/>
        <a:lstStyle/>
        <a:p>
          <a:endParaRPr lang="ru-RU"/>
        </a:p>
      </dgm:t>
    </dgm:pt>
    <dgm:pt modelId="{90C76793-CD6A-499D-B5E1-B227B3EACBE5}" type="pres">
      <dgm:prSet presAssocID="{19DA8476-DA1A-4234-B5E5-C1E8D00B89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57BCCF-B9D7-4FCC-A793-0E097AFB78ED}" type="pres">
      <dgm:prSet presAssocID="{BC79C7F7-BEA1-4B9F-9921-188D5ED4B5CB}" presName="linNode" presStyleCnt="0"/>
      <dgm:spPr/>
      <dgm:t>
        <a:bodyPr/>
        <a:lstStyle/>
        <a:p>
          <a:endParaRPr lang="ru-RU"/>
        </a:p>
      </dgm:t>
    </dgm:pt>
    <dgm:pt modelId="{C6F55752-454D-4430-BDA8-991110EBF81F}" type="pres">
      <dgm:prSet presAssocID="{BC79C7F7-BEA1-4B9F-9921-188D5ED4B5CB}" presName="parentText" presStyleLbl="node1" presStyleIdx="0" presStyleCnt="2" custScaleX="277778" custScaleY="71582" custLinFactY="5131" custLinFactNeighborX="3538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F6DFB-1DFA-4A18-86A4-615229DCE21D}" type="pres">
      <dgm:prSet presAssocID="{618D15F3-7274-4F4C-B45A-B8F5E80B6ADB}" presName="sp" presStyleCnt="0"/>
      <dgm:spPr/>
      <dgm:t>
        <a:bodyPr/>
        <a:lstStyle/>
        <a:p>
          <a:endParaRPr lang="ru-RU"/>
        </a:p>
      </dgm:t>
    </dgm:pt>
    <dgm:pt modelId="{F5009710-3979-4BEE-87B0-317E52EA7CAC}" type="pres">
      <dgm:prSet presAssocID="{DA48F3B0-876B-45A9-A760-D628D9BAA65E}" presName="linNode" presStyleCnt="0"/>
      <dgm:spPr/>
      <dgm:t>
        <a:bodyPr/>
        <a:lstStyle/>
        <a:p>
          <a:endParaRPr lang="ru-RU"/>
        </a:p>
      </dgm:t>
    </dgm:pt>
    <dgm:pt modelId="{D81E71B4-9AFE-4DD6-8ACF-3C015C744141}" type="pres">
      <dgm:prSet presAssocID="{DA48F3B0-876B-45A9-A760-D628D9BAA65E}" presName="parentText" presStyleLbl="node1" presStyleIdx="1" presStyleCnt="2" custScaleX="277778" custScaleY="70859" custLinFactNeighborX="3538" custLinFactNeighborY="-766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E64775-5F6F-411C-84E3-BA957EB2E9D7}" type="presOf" srcId="{19DA8476-DA1A-4234-B5E5-C1E8D00B89FF}" destId="{90C76793-CD6A-499D-B5E1-B227B3EACBE5}" srcOrd="0" destOrd="0" presId="urn:microsoft.com/office/officeart/2005/8/layout/vList5"/>
    <dgm:cxn modelId="{A9794663-E1EA-448B-B692-C15950891658}" srcId="{19DA8476-DA1A-4234-B5E5-C1E8D00B89FF}" destId="{DA48F3B0-876B-45A9-A760-D628D9BAA65E}" srcOrd="1" destOrd="0" parTransId="{5E5CF934-9BA7-45D4-9351-BA103E88E5AF}" sibTransId="{C12F68AD-90CF-466C-8162-34E08DA60C81}"/>
    <dgm:cxn modelId="{A217B39A-3D03-403D-B873-FCE674B069DC}" type="presOf" srcId="{BC79C7F7-BEA1-4B9F-9921-188D5ED4B5CB}" destId="{C6F55752-454D-4430-BDA8-991110EBF81F}" srcOrd="0" destOrd="0" presId="urn:microsoft.com/office/officeart/2005/8/layout/vList5"/>
    <dgm:cxn modelId="{09400D75-865F-47CA-8276-2B1F4E0B51C7}" srcId="{19DA8476-DA1A-4234-B5E5-C1E8D00B89FF}" destId="{BC79C7F7-BEA1-4B9F-9921-188D5ED4B5CB}" srcOrd="0" destOrd="0" parTransId="{CDC62837-431D-4A07-8838-B87327D8F689}" sibTransId="{618D15F3-7274-4F4C-B45A-B8F5E80B6ADB}"/>
    <dgm:cxn modelId="{9FF28E52-DBAA-4595-B4C2-ED4F5DF2680A}" type="presOf" srcId="{DA48F3B0-876B-45A9-A760-D628D9BAA65E}" destId="{D81E71B4-9AFE-4DD6-8ACF-3C015C744141}" srcOrd="0" destOrd="0" presId="urn:microsoft.com/office/officeart/2005/8/layout/vList5"/>
    <dgm:cxn modelId="{991C15EB-20BE-4EE3-8B90-44930612CCC7}" type="presParOf" srcId="{90C76793-CD6A-499D-B5E1-B227B3EACBE5}" destId="{2C57BCCF-B9D7-4FCC-A793-0E097AFB78ED}" srcOrd="0" destOrd="0" presId="urn:microsoft.com/office/officeart/2005/8/layout/vList5"/>
    <dgm:cxn modelId="{04859D36-91A6-4863-B358-68C4A2E3A4F5}" type="presParOf" srcId="{2C57BCCF-B9D7-4FCC-A793-0E097AFB78ED}" destId="{C6F55752-454D-4430-BDA8-991110EBF81F}" srcOrd="0" destOrd="0" presId="urn:microsoft.com/office/officeart/2005/8/layout/vList5"/>
    <dgm:cxn modelId="{3837C8D5-8FFA-4E53-A09B-FB3334EB0A50}" type="presParOf" srcId="{90C76793-CD6A-499D-B5E1-B227B3EACBE5}" destId="{94AF6DFB-1DFA-4A18-86A4-615229DCE21D}" srcOrd="1" destOrd="0" presId="urn:microsoft.com/office/officeart/2005/8/layout/vList5"/>
    <dgm:cxn modelId="{504742D4-2580-46CE-9C77-1FCC05BB09D6}" type="presParOf" srcId="{90C76793-CD6A-499D-B5E1-B227B3EACBE5}" destId="{F5009710-3979-4BEE-87B0-317E52EA7CAC}" srcOrd="2" destOrd="0" presId="urn:microsoft.com/office/officeart/2005/8/layout/vList5"/>
    <dgm:cxn modelId="{464766EF-DFA7-485C-9DF0-B51D8D1EDF77}" type="presParOf" srcId="{F5009710-3979-4BEE-87B0-317E52EA7CAC}" destId="{D81E71B4-9AFE-4DD6-8ACF-3C015C744141}" srcOrd="0" destOrd="0" presId="urn:microsoft.com/office/officeart/2005/8/layout/vList5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0.3096</cdr:x>
      <cdr:y>0.32075</cdr:y>
    </cdr:from>
    <cdr:to>
      <cdr:x>0.69422</cdr:x>
      <cdr:y>0.52917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428760" y="1214446"/>
          <a:ext cx="1774970" cy="78909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>
            <a:defRPr/>
          </a:pPr>
          <a:r>
            <a:rPr lang="ru-RU" sz="18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299 651,4 тыс.руб.</a:t>
          </a:r>
          <a:endParaRPr lang="ru-RU" sz="18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0.30402</cdr:x>
      <cdr:y>0.39394</cdr:y>
    </cdr:from>
    <cdr:to>
      <cdr:x>0.68864</cdr:x>
      <cdr:y>0.62121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185842" y="1114420"/>
          <a:ext cx="1500198" cy="64294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>
            <a:defRPr/>
          </a:pP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324 649,4 тыс.руб.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058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530" y="2"/>
            <a:ext cx="2946058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59F5E0-349B-487F-9488-E46BEFEF8C21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42" y="4716023"/>
            <a:ext cx="5438792" cy="446793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9730"/>
            <a:ext cx="2946058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530" y="9429730"/>
            <a:ext cx="2946058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E7BBC-86F4-4E75-9537-76C9D205F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z="3600" dirty="0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6BD7E4-B1C7-42BA-9E89-4A9F72B84F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%.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08429-883E-4131-B7C9-86714C43A24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60903" y="9460584"/>
            <a:ext cx="2922409" cy="44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 anchor="b"/>
          <a:lstStyle/>
          <a:p>
            <a:pPr algn="r" defTabSz="908050"/>
            <a:fld id="{E66F0198-C2E0-4CC6-A9E4-FBE94A1E1DEB}" type="slidenum">
              <a:rPr lang="ru-RU" sz="1200" b="1">
                <a:solidFill>
                  <a:srgbClr val="000000"/>
                </a:solidFill>
              </a:rPr>
              <a:pPr algn="r" defTabSz="908050"/>
              <a:t>12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1550" y="779463"/>
            <a:ext cx="4895850" cy="367188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8" y="4674814"/>
            <a:ext cx="5010073" cy="456384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defRPr/>
            </a:pPr>
            <a:endParaRPr lang="ru-RU" dirty="0" smtClean="0">
              <a:latin typeface="+mn-lt"/>
            </a:endParaRPr>
          </a:p>
        </p:txBody>
      </p:sp>
      <p:sp>
        <p:nvSpPr>
          <p:cNvPr id="76805" name="Верхний колонтитул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08429-883E-4131-B7C9-86714C43A24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60903" y="9460584"/>
            <a:ext cx="2922409" cy="44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 anchor="b"/>
          <a:lstStyle/>
          <a:p>
            <a:pPr algn="r" defTabSz="908050"/>
            <a:fld id="{E66F0198-C2E0-4CC6-A9E4-FBE94A1E1DEB}" type="slidenum">
              <a:rPr lang="ru-RU" sz="1200" b="1">
                <a:solidFill>
                  <a:srgbClr val="000000"/>
                </a:solidFill>
              </a:rPr>
              <a:pPr algn="r" defTabSz="908050"/>
              <a:t>14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1550" y="779463"/>
            <a:ext cx="4895850" cy="367188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8" y="4674814"/>
            <a:ext cx="5010073" cy="456384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76805" name="Верхний колонтитул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sz="1400" baseline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08429-883E-4131-B7C9-86714C43A24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just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08429-883E-4131-B7C9-86714C43A24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08429-883E-4131-B7C9-86714C43A24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	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FEFFC6-4946-40EF-8D99-276BEA1A462D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ru-RU" dirty="0" smtClean="0"/>
          </a:p>
        </p:txBody>
      </p:sp>
      <p:sp>
        <p:nvSpPr>
          <p:cNvPr id="73732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 smtClean="0"/>
              <a:t>	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81EBAF-2EF4-4737-974A-63E73BF52B6C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F33A18-6079-408C-8FF3-07A374ADDF0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B1AD5C-35FC-4B94-B2FC-C93A4EFCDEC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r>
              <a:rPr lang="ru-RU" b="1" dirty="0" smtClean="0"/>
              <a:t>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1B33C6-C75A-41B9-AD67-43471097E643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F5E798-5FB4-4830-B9C0-0D0FF8FFF466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Поправить слайд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190CB9-F6BE-4DA5-9AA2-990C61F95239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Поправить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E7BBC-86F4-4E75-9537-76C9D205F72D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ADAA4B6-10A6-4051-92C6-980AB8E8629D}" type="slidenum">
              <a:rPr lang="ru-RU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ADAA4B6-10A6-4051-92C6-980AB8E8629D}" type="slidenum">
              <a:rPr lang="ru-RU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ADAA4B6-10A6-4051-92C6-980AB8E8629D}" type="slidenum">
              <a:rPr lang="ru-RU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906665-710C-44AB-B1AE-186EE9B3A708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60903" y="9460584"/>
            <a:ext cx="2922409" cy="44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 anchor="b"/>
          <a:lstStyle/>
          <a:p>
            <a:pPr algn="r" defTabSz="908050"/>
            <a:fld id="{E66F0198-C2E0-4CC6-A9E4-FBE94A1E1DEB}" type="slidenum">
              <a:rPr lang="ru-RU" sz="1200" b="1">
                <a:solidFill>
                  <a:srgbClr val="000000"/>
                </a:solidFill>
              </a:rPr>
              <a:pPr algn="r" defTabSz="908050"/>
              <a:t>32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1550" y="779463"/>
            <a:ext cx="4895850" cy="367188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8" y="4674814"/>
            <a:ext cx="5010073" cy="456384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5" name="Верхний колонтитул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9DF46-4BA8-4B41-8F77-CA640663D094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F6F502-32F7-4C72-BFDA-E2B2FCD29CA9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C12076-E9B8-459B-BC9A-59DA3DA7DEF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7FCB4E-AE4C-4824-B358-ACF79344402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46AE76-628C-445B-87FC-C26D9999306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 smtClean="0"/>
              <a:t>	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2950"/>
            <a:ext cx="4967288" cy="3725863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29" tIns="45715" rIns="91429" bIns="45715"/>
          <a:lstStyle/>
          <a:p>
            <a:pPr eaLnBrk="1" hangingPunct="1"/>
            <a:r>
              <a:rPr lang="ru-RU" dirty="0" smtClean="0"/>
              <a:t>При расчете отдельных показателей бюджета района применен базовый вариант прогноза социально-экономического развития Пермского края. По итогам 2017 года среднегодовой индекс потребительских цен в Пермском крае прогнозируется на уровне 104,6%. На 2018 год инфляция в регионе запланирована – 104,3%, в 2019 году – 104,6%, в 2020 году – 104,9%.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39940" name="Номер слайда 3"/>
          <p:cNvSpPr txBox="1">
            <a:spLocks noGrp="1"/>
          </p:cNvSpPr>
          <p:nvPr/>
        </p:nvSpPr>
        <p:spPr bwMode="auto">
          <a:xfrm>
            <a:off x="3849152" y="9429671"/>
            <a:ext cx="2946932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559D675E-33FE-417B-96AD-ED9463D19082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/>
              <a:t>7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Рассмотрим доходную часть бюджета </a:t>
            </a:r>
            <a:r>
              <a:rPr lang="ru-RU" dirty="0" err="1" smtClean="0"/>
              <a:t>Уинского</a:t>
            </a:r>
            <a:r>
              <a:rPr lang="ru-RU" dirty="0" smtClean="0"/>
              <a:t> района на 2018-2020 годы.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08429-883E-4131-B7C9-86714C43A24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endParaRPr lang="ru-RU" dirty="0" smtClean="0"/>
          </a:p>
        </p:txBody>
      </p:sp>
      <p:sp>
        <p:nvSpPr>
          <p:cNvPr id="73732" name="Верхний колонтитул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1E8CE2-8267-4E71-938D-A951A4E8823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F222C-5968-4B01-B516-7FCA1A911CF0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289E5-6F67-4894-BF6E-7777FBF64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F1E48-C83A-4EF6-8CD1-E30C247BA5C0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57CF9-9B23-4596-A0A3-C01E726B6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FC7C-1AE2-4A82-B593-3BEDBBA86F67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2DCBF-F78E-4F5D-91F7-AC0255CC9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BADCE-29FA-4DB4-A685-AB92A606A10B}" type="datetime1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финансов Пермского края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BA398-0F11-434A-8DA1-F315A09B5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38FA1-F9A2-4844-806D-01FEAF609A03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9993F-17D9-4963-B6A2-6A0F405AA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86A2D-5193-4DC1-B9C3-8A482E1099AF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EAF12-6BA9-4F62-B8BA-DCB692B09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621DD-6C8A-49BC-8D50-2012A9960471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382E-8B11-4ECC-A687-FB153CABA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4E5D9-50C3-4CFB-BC5A-1DFC09AD99F4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5AC9F-550C-43DF-A997-D5996800E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24FDF-8364-4B3F-A579-34287B260ACA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DF2F9-7413-473D-BA70-942D67169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3A610-D4A9-451B-9164-0F74293AAB18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A51FA-5013-4DC2-AF77-4D8C4834D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BB5FB-93BA-413B-9C08-BF4050233FE1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97A44-E001-4D8C-B638-57DDACDF1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51465-DFEA-4608-89E6-8451E980035F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B001-7E48-4763-BC5F-E2D5492E7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16E6F6-D60C-4835-9EC0-C55D9DC308E5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E271F0-8ABF-4486-B060-FB394CFE3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oleObject" Target="../embeddings/_____Microsoft_Office_Excel_97-2003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oleObject" Target="../embeddings/_____Microsoft_Office_Excel_97-20032.xls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_____Microsoft_Office_Excel_97-20033.xls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_____Microsoft_Office_Excel_97-20034.xls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png"/><Relationship Id="rId4" Type="http://schemas.openxmlformats.org/officeDocument/2006/relationships/oleObject" Target="../embeddings/_____Microsoft_Office_Excel_97-20035.xls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_____Microsoft_Office_Excel_97-20036.xls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png"/><Relationship Id="rId4" Type="http://schemas.openxmlformats.org/officeDocument/2006/relationships/oleObject" Target="../embeddings/_____Microsoft_Office_Excel_97-20037.xls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png"/><Relationship Id="rId5" Type="http://schemas.openxmlformats.org/officeDocument/2006/relationships/oleObject" Target="../embeddings/_____Microsoft_Office_Excel_97-20038.xls"/><Relationship Id="rId4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1.png"/><Relationship Id="rId4" Type="http://schemas.openxmlformats.org/officeDocument/2006/relationships/oleObject" Target="../embeddings/_____Microsoft_Office_Excel_97-20039.xls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6"/>
          <p:cNvSpPr txBox="1">
            <a:spLocks noChangeArrowheads="1"/>
          </p:cNvSpPr>
          <p:nvPr/>
        </p:nvSpPr>
        <p:spPr bwMode="auto">
          <a:xfrm>
            <a:off x="428596" y="4429132"/>
            <a:ext cx="8301037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Публичный бюджет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Уинского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 муниципального района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на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2018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год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и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на плановый период 2019 и 2020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годов</a:t>
            </a:r>
          </a:p>
          <a:p>
            <a:pPr algn="ctr">
              <a:buFont typeface="Wingdings" pitchFamily="2" charset="2"/>
              <a:buNone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8198" name="Picture 10" descr="http://uinsk.ru/uploads/ger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7953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2" descr="http://f17.ifotki.info/org/c8b82ce083458f58601aa50191720204058de81860255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00174"/>
            <a:ext cx="865187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Диаграмма 3"/>
          <p:cNvGraphicFramePr>
            <a:graphicFrameLocks/>
          </p:cNvGraphicFramePr>
          <p:nvPr/>
        </p:nvGraphicFramePr>
        <p:xfrm>
          <a:off x="0" y="1857364"/>
          <a:ext cx="8296304" cy="4427558"/>
        </p:xfrm>
        <a:graphic>
          <a:graphicData uri="http://schemas.openxmlformats.org/presentationml/2006/ole">
            <p:oleObj spid="_x0000_s186370" name="Worksheet" r:id="rId4" imgW="6067496" imgH="2486088" progId="Excel.Sheet.8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284663" y="6170613"/>
            <a:ext cx="215900" cy="7143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4684713" y="6065838"/>
            <a:ext cx="338296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>
                <a:latin typeface="Arial" pitchFamily="34" charset="0"/>
              </a:rPr>
              <a:t>Безвозмездные поступления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69875" y="265113"/>
            <a:ext cx="8731281" cy="622623"/>
            <a:chOff x="270302" y="166037"/>
            <a:chExt cx="12115409" cy="623008"/>
          </a:xfrm>
        </p:grpSpPr>
        <p:sp>
          <p:nvSpPr>
            <p:cNvPr id="1033" name="TextBox 11"/>
            <p:cNvSpPr txBox="1">
              <a:spLocks noChangeArrowheads="1"/>
            </p:cNvSpPr>
            <p:nvPr/>
          </p:nvSpPr>
          <p:spPr bwMode="auto">
            <a:xfrm>
              <a:off x="1680058" y="265502"/>
              <a:ext cx="10705653" cy="523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DB251D"/>
                  </a:solidFill>
                  <a:latin typeface="Times New Roman" pitchFamily="18" charset="0"/>
                  <a:ea typeface="PT Serif"/>
                  <a:cs typeface="Times New Roman" pitchFamily="18" charset="0"/>
                </a:rPr>
                <a:t>Доходы </a:t>
              </a:r>
              <a:r>
                <a:rPr lang="ru-RU" sz="2800" b="1" dirty="0" smtClean="0">
                  <a:solidFill>
                    <a:srgbClr val="DB251D"/>
                  </a:solidFill>
                  <a:latin typeface="Times New Roman" pitchFamily="18" charset="0"/>
                  <a:ea typeface="PT Serif"/>
                  <a:cs typeface="Times New Roman" pitchFamily="18" charset="0"/>
                </a:rPr>
                <a:t>районного бюджета</a:t>
              </a:r>
              <a:r>
                <a:rPr lang="ru-RU" sz="2800" b="1" dirty="0">
                  <a:solidFill>
                    <a:srgbClr val="DB251D"/>
                  </a:solidFill>
                  <a:latin typeface="Times New Roman" pitchFamily="18" charset="0"/>
                  <a:ea typeface="PT Serif"/>
                  <a:cs typeface="Times New Roman" pitchFamily="18" charset="0"/>
                </a:rPr>
                <a:t>, </a:t>
              </a:r>
              <a:r>
                <a:rPr lang="ru-RU" sz="2800" b="1" dirty="0" smtClean="0">
                  <a:solidFill>
                    <a:srgbClr val="DB251D"/>
                  </a:solidFill>
                  <a:latin typeface="Times New Roman" pitchFamily="18" charset="0"/>
                  <a:ea typeface="PT Serif"/>
                  <a:cs typeface="Times New Roman" pitchFamily="18" charset="0"/>
                </a:rPr>
                <a:t>тыс. </a:t>
              </a:r>
              <a:r>
                <a:rPr lang="ru-RU" sz="2800" b="1" dirty="0">
                  <a:solidFill>
                    <a:srgbClr val="DB251D"/>
                  </a:solidFill>
                  <a:latin typeface="Times New Roman" pitchFamily="18" charset="0"/>
                  <a:ea typeface="PT Serif"/>
                  <a:cs typeface="Times New Roman" pitchFamily="18" charset="0"/>
                </a:rPr>
                <a:t>рублей</a:t>
              </a:r>
            </a:p>
          </p:txBody>
        </p:sp>
        <p:pic>
          <p:nvPicPr>
            <p:cNvPr id="1034" name="Picture 3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0302" y="166037"/>
              <a:ext cx="471923" cy="592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Прямоугольник 13"/>
          <p:cNvSpPr/>
          <p:nvPr/>
        </p:nvSpPr>
        <p:spPr>
          <a:xfrm>
            <a:off x="4284663" y="6462713"/>
            <a:ext cx="215900" cy="730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2" name="TextBox 1"/>
          <p:cNvSpPr txBox="1">
            <a:spLocks noChangeArrowheads="1"/>
          </p:cNvSpPr>
          <p:nvPr/>
        </p:nvSpPr>
        <p:spPr bwMode="auto">
          <a:xfrm>
            <a:off x="4684713" y="6357938"/>
            <a:ext cx="40640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>
                <a:latin typeface="Arial" pitchFamily="34" charset="0"/>
              </a:rPr>
              <a:t>Налоговые и неналоговые доходы</a:t>
            </a:r>
          </a:p>
        </p:txBody>
      </p:sp>
      <p:pic>
        <p:nvPicPr>
          <p:cNvPr id="11" name="Picture 10" descr="http://uinsk.ru/uploads/ger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142875"/>
            <a:ext cx="6635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Диаграмма 17"/>
          <p:cNvGraphicFramePr/>
          <p:nvPr/>
        </p:nvGraphicFramePr>
        <p:xfrm>
          <a:off x="1142976" y="1142984"/>
          <a:ext cx="8286808" cy="1285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357422" y="242886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297 401,4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71868" y="242886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322 176,4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57752" y="24288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314 006,1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72198" y="24288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317 510,8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706437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Собственные доходы районного бюджета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2017-2018 годах, тыс. руб.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8215368" cy="3925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1500198"/>
                <a:gridCol w="1488016"/>
                <a:gridCol w="1577726"/>
                <a:gridCol w="1577726"/>
              </a:tblGrid>
              <a:tr h="101126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Отклонения (+,-)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Отклонения (%)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86291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Собственные налоговые и неналоговые доходы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45 764,8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49 475,0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+3 710,2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108,1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6291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103 359,2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104 110,7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+751,5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100,7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6291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ДОХОДОВ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149 124,0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153 585,7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+ 4 461,7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103,0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10" descr="http://uinsk.ru/uploads/ger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"/>
            <a:ext cx="6635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http://cdn.minval.az/2016/01/47.jpg"/>
          <p:cNvPicPr>
            <a:picLocks noChangeAspect="1" noChangeArrowheads="1"/>
          </p:cNvPicPr>
          <p:nvPr/>
        </p:nvPicPr>
        <p:blipFill>
          <a:blip r:embed="rId4" cstate="print"/>
          <a:srcRect l="10460" t="9755" r="14352" b="14088"/>
          <a:stretch>
            <a:fillRect/>
          </a:stretch>
        </p:blipFill>
        <p:spPr bwMode="auto">
          <a:xfrm>
            <a:off x="5643570" y="4846310"/>
            <a:ext cx="3362318" cy="185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15"/>
          <p:cNvSpPr txBox="1">
            <a:spLocks noChangeArrowheads="1"/>
          </p:cNvSpPr>
          <p:nvPr/>
        </p:nvSpPr>
        <p:spPr bwMode="auto">
          <a:xfrm>
            <a:off x="7429520" y="1714488"/>
            <a:ext cx="1428728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 % к пред. год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6388" name="Номер слайда 18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4762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0DF675B-12FC-4E79-AE30-31BBC753CDC5}" type="slidenum">
              <a:rPr lang="ru-RU" smtClean="0">
                <a:solidFill>
                  <a:schemeClr val="bg1"/>
                </a:solidFill>
              </a:rPr>
              <a:pPr/>
              <a:t>12</a:t>
            </a:fld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6389" name="TextBox 2"/>
          <p:cNvSpPr txBox="1">
            <a:spLocks noChangeArrowheads="1"/>
          </p:cNvSpPr>
          <p:nvPr/>
        </p:nvSpPr>
        <p:spPr bwMode="auto">
          <a:xfrm>
            <a:off x="971550" y="433388"/>
            <a:ext cx="7704138" cy="93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Динамика поступления налоговых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доходов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2017-2020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graphicFrame>
        <p:nvGraphicFramePr>
          <p:cNvPr id="16390" name="Диаграмма 20"/>
          <p:cNvGraphicFramePr>
            <a:graphicFrameLocks/>
          </p:cNvGraphicFramePr>
          <p:nvPr/>
        </p:nvGraphicFramePr>
        <p:xfrm>
          <a:off x="571500" y="1574800"/>
          <a:ext cx="7950200" cy="3962400"/>
        </p:xfrm>
        <a:graphic>
          <a:graphicData uri="http://schemas.openxmlformats.org/presentationml/2006/ole">
            <p:oleObj spid="_x0000_s187394" name="Worksheet" r:id="rId5" imgW="6276887" imgH="3124211" progId="Excel.Sheet.8">
              <p:embed/>
            </p:oleObj>
          </a:graphicData>
        </a:graphic>
      </p:graphicFrame>
      <p:pic>
        <p:nvPicPr>
          <p:cNvPr id="7" name="Picture 10" descr="http://uinsk.ru/uploads/ger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142875"/>
            <a:ext cx="6635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850900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виды налоговых доходов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района, тыс. руб.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71471" y="1357297"/>
          <a:ext cx="8215370" cy="4786346"/>
        </p:xfrm>
        <a:graphic>
          <a:graphicData uri="http://schemas.openxmlformats.org/drawingml/2006/table">
            <a:tbl>
              <a:tblPr firstRow="1" bandRow="1">
                <a:effectLst/>
                <a:tableStyleId>{9DCAF9ED-07DC-4A11-8D7F-57B35C25682E}</a:tableStyleId>
              </a:tblPr>
              <a:tblGrid>
                <a:gridCol w="2286017"/>
                <a:gridCol w="1214446"/>
                <a:gridCol w="1214446"/>
                <a:gridCol w="1357322"/>
                <a:gridCol w="1357322"/>
                <a:gridCol w="785817"/>
              </a:tblGrid>
              <a:tr h="9796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Отклонения (+,-)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Отклонения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Уд. вес,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5416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 всего, </a:t>
                      </a:r>
                    </a:p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24 690,7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25 859,6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+1 168,9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104,7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488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938,0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210,0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+ 1 272,0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110,7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51,1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9935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на нефтепродукты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2 961,2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3 565,1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+603,9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120,4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13,8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9935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3 637,0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3 255,0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-382,0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89,5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12,6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901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транспортный налог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5 346,5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5 350,5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+4,0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20,7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1994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808,0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479,0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-329,0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59,3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10" descr="http://uinsk.ru/uploads/ger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"/>
            <a:ext cx="6635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http://cdn.minval.az/2016/01/47.jpg"/>
          <p:cNvPicPr>
            <a:picLocks noChangeAspect="1" noChangeArrowheads="1"/>
          </p:cNvPicPr>
          <p:nvPr/>
        </p:nvPicPr>
        <p:blipFill>
          <a:blip r:embed="rId4"/>
          <a:srcRect l="10460" t="9755" r="14352" b="14088"/>
          <a:stretch>
            <a:fillRect/>
          </a:stretch>
        </p:blipFill>
        <p:spPr bwMode="auto">
          <a:xfrm>
            <a:off x="5292725" y="4652963"/>
            <a:ext cx="3713163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15"/>
          <p:cNvSpPr txBox="1">
            <a:spLocks noChangeArrowheads="1"/>
          </p:cNvSpPr>
          <p:nvPr/>
        </p:nvSpPr>
        <p:spPr bwMode="auto">
          <a:xfrm>
            <a:off x="7215206" y="2071678"/>
            <a:ext cx="170656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 % к пред. году</a:t>
            </a:r>
          </a:p>
        </p:txBody>
      </p:sp>
      <p:sp>
        <p:nvSpPr>
          <p:cNvPr id="16388" name="Номер слайда 18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4762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0DF675B-12FC-4E79-AE30-31BBC753CDC5}" type="slidenum">
              <a:rPr lang="ru-RU" smtClean="0">
                <a:solidFill>
                  <a:schemeClr val="bg1"/>
                </a:solidFill>
              </a:rPr>
              <a:pPr/>
              <a:t>14</a:t>
            </a:fld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6389" name="TextBox 2"/>
          <p:cNvSpPr txBox="1">
            <a:spLocks noChangeArrowheads="1"/>
          </p:cNvSpPr>
          <p:nvPr/>
        </p:nvSpPr>
        <p:spPr bwMode="auto">
          <a:xfrm>
            <a:off x="1000100" y="357166"/>
            <a:ext cx="7704138" cy="93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Динамика поступления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неналоговых доходов на 2017-2020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pic>
        <p:nvPicPr>
          <p:cNvPr id="7" name="Picture 10" descr="http://uinsk.ru/uploads/ger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142875"/>
            <a:ext cx="6635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8419" name="Диаграмма 20"/>
          <p:cNvGraphicFramePr>
            <a:graphicFrameLocks/>
          </p:cNvGraphicFramePr>
          <p:nvPr/>
        </p:nvGraphicFramePr>
        <p:xfrm>
          <a:off x="571500" y="1930400"/>
          <a:ext cx="8001028" cy="4356120"/>
        </p:xfrm>
        <a:graphic>
          <a:graphicData uri="http://schemas.openxmlformats.org/presentationml/2006/ole">
            <p:oleObj spid="_x0000_s188419" name="Worksheet" r:id="rId6" imgW="5667355" imgH="2771678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500990" cy="850900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виды неналоговых доходов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района, тыс. руб.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35" y="1357298"/>
          <a:ext cx="8143933" cy="51485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71767"/>
                <a:gridCol w="1000132"/>
                <a:gridCol w="1000132"/>
                <a:gridCol w="1428760"/>
                <a:gridCol w="1357322"/>
                <a:gridCol w="785820"/>
              </a:tblGrid>
              <a:tr h="83453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Отклонения (+,-)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Отклонения (%)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Уд. вес, %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82547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 всего,</a:t>
                      </a:r>
                    </a:p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21 074,1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23 615,4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+2 541,3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112,1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5529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14 499,5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16 939,0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+2 439,5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116,8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71,7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5949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84,9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-64,1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24,5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5529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5 363,2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5 932,2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+569,0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110,6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25,1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3120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имущества и земельных участков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502,5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-302,1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39,9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8726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624,0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523,0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-101,0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83,8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10" descr="http://uinsk.ru/uploads/ger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"/>
            <a:ext cx="6635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443782" cy="1143000"/>
          </a:xfrm>
        </p:spPr>
        <p:txBody>
          <a:bodyPr/>
          <a:lstStyle/>
          <a:p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Динамика поступления безвозмездных поступлений на 2017- 2020 годы, </a:t>
            </a:r>
            <a:b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786058"/>
          <a:ext cx="9144000" cy="4071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10" descr="http://uinsk.ru/uploads/ger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42875"/>
            <a:ext cx="6635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/>
        </p:nvGraphicFramePr>
        <p:xfrm>
          <a:off x="214282" y="1285860"/>
          <a:ext cx="6357982" cy="1143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43702" y="171448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%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пред. году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2214554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251 636,6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736" y="2143116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272 701,4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3306" y="2143116"/>
            <a:ext cx="1168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263 721,8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6314" y="2143116"/>
            <a:ext cx="1285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266 169,7</a:t>
            </a: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472386" cy="796925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тыс. руб.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42910" y="1357298"/>
          <a:ext cx="8143931" cy="50614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1063"/>
                <a:gridCol w="1409526"/>
                <a:gridCol w="1252913"/>
                <a:gridCol w="1409526"/>
                <a:gridCol w="1409526"/>
                <a:gridCol w="861377"/>
              </a:tblGrid>
              <a:tr h="102007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Отклонения (+,-)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Отклонения (%)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Уд. вес, %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8631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поступления всего,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251 636,6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272 701,4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+21 064,8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108,4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6437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103 359,2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104 110,7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+751,5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100,7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38,2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1138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7 482,2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7 611,6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+129,4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101,7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9281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139 132,9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156 872,0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+17 739,1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112,7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57,5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0599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1 662,3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4 107,1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+2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444,8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247,1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10" descr="http://uinsk.ru/uploads/ger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"/>
            <a:ext cx="6635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DAF33-18CF-4278-9A09-1D8B0CDCCBDF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17412" name="Rectangle 3"/>
          <p:cNvSpPr>
            <a:spLocks noGrp="1"/>
          </p:cNvSpPr>
          <p:nvPr>
            <p:ph type="body" idx="1"/>
          </p:nvPr>
        </p:nvSpPr>
        <p:spPr>
          <a:xfrm>
            <a:off x="357158" y="4929198"/>
            <a:ext cx="8401080" cy="1285884"/>
          </a:xfrm>
        </p:spPr>
        <p:txBody>
          <a:bodyPr anchor="ctr"/>
          <a:lstStyle/>
          <a:p>
            <a:pPr algn="ctr"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РАСХОДЫ БЮДЖЕТА УИНСКОГО РАЙОНА</a:t>
            </a:r>
          </a:p>
        </p:txBody>
      </p:sp>
      <p:pic>
        <p:nvPicPr>
          <p:cNvPr id="5" name="Рисунок 4" descr="935a39afd1fe471875588c77962.jpg"/>
          <p:cNvPicPr>
            <a:picLocks noChangeAspect="1"/>
          </p:cNvPicPr>
          <p:nvPr/>
        </p:nvPicPr>
        <p:blipFill>
          <a:blip r:embed="rId3"/>
          <a:srcRect l="3418" t="7812" r="1659" b="13437"/>
          <a:stretch>
            <a:fillRect/>
          </a:stretch>
        </p:blipFill>
        <p:spPr>
          <a:xfrm>
            <a:off x="1142976" y="1000108"/>
            <a:ext cx="7072362" cy="35242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1214438" y="214313"/>
            <a:ext cx="75438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Основные подходы к формированию расходов бюджета на 2018-2020 годы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ea typeface="PT Serif"/>
              <a:cs typeface="Times New Roman" pitchFamily="18" charset="0"/>
            </a:endParaRPr>
          </a:p>
        </p:txBody>
      </p:sp>
      <p:pic>
        <p:nvPicPr>
          <p:cNvPr id="11269" name="Picture 10" descr="http://uinsk.ru/uploads/ger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"/>
            <a:ext cx="8572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444875" y="4678363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571472" y="1714488"/>
          <a:ext cx="814393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24800" y="6376988"/>
            <a:ext cx="762000" cy="365125"/>
          </a:xfrm>
        </p:spPr>
        <p:txBody>
          <a:bodyPr/>
          <a:lstStyle/>
          <a:p>
            <a:pPr>
              <a:defRPr/>
            </a:pPr>
            <a:fld id="{63F70900-2691-4882-98B2-322E46EFC9C0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9219" name="AutoShape 2"/>
          <p:cNvSpPr>
            <a:spLocks noChangeArrowheads="1"/>
          </p:cNvSpPr>
          <p:nvPr/>
        </p:nvSpPr>
        <p:spPr bwMode="auto">
          <a:xfrm>
            <a:off x="900113" y="2060575"/>
            <a:ext cx="3455987" cy="3240088"/>
          </a:xfrm>
          <a:prstGeom prst="foldedCorner">
            <a:avLst>
              <a:gd name="adj" fmla="val 12491"/>
            </a:avLst>
          </a:prstGeom>
          <a:solidFill>
            <a:srgbClr val="C5F478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latin typeface="Times New Roman" pitchFamily="18" charset="0"/>
              </a:rPr>
              <a:t>В</a:t>
            </a:r>
            <a:r>
              <a:rPr lang="ru-RU" sz="2800" b="1" dirty="0" smtClean="0">
                <a:latin typeface="Times New Roman" pitchFamily="18" charset="0"/>
              </a:rPr>
              <a:t>несен </a:t>
            </a:r>
            <a:endParaRPr lang="ru-RU" sz="2800" b="1" dirty="0">
              <a:latin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</a:rPr>
              <a:t>администрацией</a:t>
            </a:r>
          </a:p>
          <a:p>
            <a:pPr algn="ctr"/>
            <a:r>
              <a:rPr lang="ru-RU" sz="2800" b="1" dirty="0" err="1">
                <a:latin typeface="Times New Roman" pitchFamily="18" charset="0"/>
              </a:rPr>
              <a:t>Уинского</a:t>
            </a:r>
            <a:r>
              <a:rPr lang="ru-RU" sz="2800" b="1" dirty="0">
                <a:latin typeface="Times New Roman" pitchFamily="18" charset="0"/>
              </a:rPr>
              <a:t> района</a:t>
            </a:r>
          </a:p>
          <a:p>
            <a:pPr algn="ctr"/>
            <a:r>
              <a:rPr lang="ru-RU" sz="2800" b="1" dirty="0">
                <a:latin typeface="Times New Roman" pitchFamily="18" charset="0"/>
              </a:rPr>
              <a:t>30 октября</a:t>
            </a:r>
          </a:p>
          <a:p>
            <a:pPr algn="ctr"/>
            <a:r>
              <a:rPr lang="ru-RU" sz="2800" b="1" dirty="0">
                <a:latin typeface="Times New Roman" pitchFamily="18" charset="0"/>
              </a:rPr>
              <a:t>2017 года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4572000" y="2060575"/>
            <a:ext cx="4103688" cy="3384550"/>
          </a:xfrm>
          <a:prstGeom prst="foldedCorner">
            <a:avLst>
              <a:gd name="adj" fmla="val 12500"/>
            </a:avLst>
          </a:prstGeom>
          <a:solidFill>
            <a:srgbClr val="C5F478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latin typeface="Times New Roman" pitchFamily="18" charset="0"/>
              </a:rPr>
              <a:t>Утвержден Земским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</a:rPr>
              <a:t>Собранием </a:t>
            </a:r>
            <a:r>
              <a:rPr lang="ru-RU" sz="2800" b="1" dirty="0" err="1" smtClean="0">
                <a:latin typeface="Times New Roman" pitchFamily="18" charset="0"/>
              </a:rPr>
              <a:t>Уинского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</a:rPr>
              <a:t>муниципального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</a:rPr>
              <a:t>района (решение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</a:rPr>
              <a:t>от 21.12.2017 № 290)</a:t>
            </a:r>
            <a:endParaRPr lang="ru-RU" sz="2800" dirty="0">
              <a:latin typeface="Times New Roman" pitchFamily="18" charset="0"/>
            </a:endParaRP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1692275" y="5445125"/>
            <a:ext cx="6264275" cy="1008063"/>
          </a:xfrm>
          <a:prstGeom prst="curvedUpArrow">
            <a:avLst>
              <a:gd name="adj1" fmla="val 124283"/>
              <a:gd name="adj2" fmla="val 248567"/>
              <a:gd name="adj3" fmla="val 33333"/>
            </a:avLst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2" name="Заголовок 1"/>
          <p:cNvSpPr txBox="1">
            <a:spLocks/>
          </p:cNvSpPr>
          <p:nvPr/>
        </p:nvSpPr>
        <p:spPr bwMode="auto">
          <a:xfrm>
            <a:off x="1071563" y="571480"/>
            <a:ext cx="7858125" cy="7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500" b="1" dirty="0" smtClean="0">
                <a:solidFill>
                  <a:srgbClr val="DB251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Бюджет района </a:t>
            </a:r>
            <a:r>
              <a:rPr lang="ru-RU" sz="2500" b="1" dirty="0">
                <a:solidFill>
                  <a:srgbClr val="DB251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на 2018-2020 годы</a:t>
            </a:r>
            <a:endParaRPr lang="ru-RU" sz="2500" dirty="0">
              <a:latin typeface="Times New Roman" pitchFamily="18" charset="0"/>
              <a:ea typeface="PT Serif"/>
              <a:cs typeface="Times New Roman" pitchFamily="18" charset="0"/>
            </a:endParaRPr>
          </a:p>
        </p:txBody>
      </p:sp>
      <p:pic>
        <p:nvPicPr>
          <p:cNvPr id="9223" name="Picture 10" descr="http://uinsk.ru/uploads/ger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7953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285875" y="285750"/>
            <a:ext cx="7412038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2018 году средняя заработная плата за счет средств районного бюджета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категориям работников составит:</a:t>
            </a:r>
            <a:endParaRPr lang="ru-RU" sz="2800" b="1" dirty="0" smtClean="0"/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/>
        </p:nvGraphicFramePr>
        <p:xfrm>
          <a:off x="251520" y="1643050"/>
          <a:ext cx="878497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4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0E16CE7-E0E8-4909-B96C-C836A783B73D}" type="slidenum">
              <a:rPr lang="ru-RU" smtClean="0"/>
              <a:pPr>
                <a:defRPr/>
              </a:pPr>
              <a:t>20</a:t>
            </a:fld>
            <a:endParaRPr lang="ru-RU" smtClean="0"/>
          </a:p>
        </p:txBody>
      </p:sp>
      <p:pic>
        <p:nvPicPr>
          <p:cNvPr id="12293" name="Picture 10" descr="http://uinsk.ru/uploads/gerb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8" y="214313"/>
            <a:ext cx="8572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Выгнутая влево стрелка 15"/>
          <p:cNvSpPr/>
          <p:nvPr/>
        </p:nvSpPr>
        <p:spPr>
          <a:xfrm flipH="1">
            <a:off x="6572264" y="2857496"/>
            <a:ext cx="1658938" cy="1514475"/>
          </a:xfrm>
          <a:prstGeom prst="curvedRightArrow">
            <a:avLst/>
          </a:prstGeom>
          <a:solidFill>
            <a:srgbClr val="CC0099"/>
          </a:solidFill>
          <a:ln>
            <a:solidFill>
              <a:srgbClr val="99336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1000100" y="2857496"/>
            <a:ext cx="1657350" cy="1514475"/>
          </a:xfrm>
          <a:prstGeom prst="curvedRightArrow">
            <a:avLst/>
          </a:prstGeom>
          <a:solidFill>
            <a:srgbClr val="CC0099"/>
          </a:solidFill>
          <a:ln>
            <a:solidFill>
              <a:srgbClr val="99336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13503" y="5513973"/>
            <a:ext cx="3670093" cy="936104"/>
          </a:xfrm>
          <a:prstGeom prst="rect">
            <a:avLst/>
          </a:prstGeom>
          <a:solidFill>
            <a:srgbClr val="CC339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3857628"/>
            <a:ext cx="3670093" cy="10173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29190" y="1785926"/>
            <a:ext cx="3718240" cy="1149226"/>
          </a:xfrm>
          <a:prstGeom prst="rect">
            <a:avLst/>
          </a:prstGeom>
          <a:solidFill>
            <a:srgbClr val="BFE937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785926"/>
            <a:ext cx="3744417" cy="1149226"/>
          </a:xfrm>
          <a:prstGeom prst="rect">
            <a:avLst/>
          </a:prstGeom>
          <a:solidFill>
            <a:srgbClr val="BFE937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643813" cy="12969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Районный бюджет формируется по 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«программному» принципу с 2015 года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1B573870-06E3-4385-B255-754FB99A92AA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10258" name="TextBox 4"/>
          <p:cNvSpPr txBox="1">
            <a:spLocks noChangeArrowheads="1"/>
          </p:cNvSpPr>
          <p:nvPr/>
        </p:nvSpPr>
        <p:spPr bwMode="auto">
          <a:xfrm>
            <a:off x="357158" y="1714488"/>
            <a:ext cx="37449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Прогноз социально-экономического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развития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</a:p>
        </p:txBody>
      </p:sp>
      <p:sp>
        <p:nvSpPr>
          <p:cNvPr id="10259" name="TextBox 5"/>
          <p:cNvSpPr txBox="1">
            <a:spLocks noChangeArrowheads="1"/>
          </p:cNvSpPr>
          <p:nvPr/>
        </p:nvSpPr>
        <p:spPr bwMode="auto">
          <a:xfrm>
            <a:off x="4929191" y="1928802"/>
            <a:ext cx="37230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Муниципальные программы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0" name="TextBox 6"/>
          <p:cNvSpPr txBox="1">
            <a:spLocks noChangeArrowheads="1"/>
          </p:cNvSpPr>
          <p:nvPr/>
        </p:nvSpPr>
        <p:spPr bwMode="auto">
          <a:xfrm>
            <a:off x="3214689" y="4000503"/>
            <a:ext cx="30003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района на 2018 – 2020 годы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1" name="TextBox 7"/>
          <p:cNvSpPr txBox="1">
            <a:spLocks noChangeArrowheads="1"/>
          </p:cNvSpPr>
          <p:nvPr/>
        </p:nvSpPr>
        <p:spPr bwMode="auto">
          <a:xfrm>
            <a:off x="2857488" y="5643578"/>
            <a:ext cx="35997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 значимый результат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(измеряется показателями)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071938" y="5000625"/>
            <a:ext cx="1260475" cy="35401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0263" name="Picture 10" descr="http://uinsk.ru/uploads/ger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7953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>
          <a:xfrm>
            <a:off x="1357313" y="274638"/>
            <a:ext cx="7329487" cy="1143000"/>
          </a:xfrm>
        </p:spPr>
        <p:txBody>
          <a:bodyPr/>
          <a:lstStyle/>
          <a:p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районного бюджета </a:t>
            </a:r>
          </a:p>
        </p:txBody>
      </p:sp>
      <p:pic>
        <p:nvPicPr>
          <p:cNvPr id="1029" name="Picture 10" descr="http://uinsk.ru/uploads/ger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7953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28596" y="1714488"/>
          <a:ext cx="4614866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4214810" y="1571612"/>
          <a:ext cx="4786346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2643188" y="5500688"/>
            <a:ext cx="54292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расходы социальной направленности</a:t>
            </a:r>
          </a:p>
          <a:p>
            <a:pPr eaLnBrk="0" hangingPunct="0">
              <a:defRPr/>
            </a:pPr>
            <a:endParaRPr lang="ru-RU" sz="20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другие расходы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13" name="Овал 12"/>
          <p:cNvSpPr/>
          <p:nvPr/>
        </p:nvSpPr>
        <p:spPr>
          <a:xfrm>
            <a:off x="2143125" y="5572125"/>
            <a:ext cx="214313" cy="214313"/>
          </a:xfrm>
          <a:prstGeom prst="ellipse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143125" y="6143625"/>
            <a:ext cx="214313" cy="21431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15008" y="142873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2018 год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5918" y="1428736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2017 год (первоначальный)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11"/>
          <p:cNvSpPr txBox="1">
            <a:spLocks noChangeArrowheads="1"/>
          </p:cNvSpPr>
          <p:nvPr/>
        </p:nvSpPr>
        <p:spPr bwMode="auto">
          <a:xfrm>
            <a:off x="1285875" y="285750"/>
            <a:ext cx="72866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Расходы бюджета, тыс. руб.</a:t>
            </a:r>
          </a:p>
        </p:txBody>
      </p:sp>
      <p:pic>
        <p:nvPicPr>
          <p:cNvPr id="2053" name="Picture 10" descr="http://uinsk.ru/uploads/ger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42875"/>
            <a:ext cx="785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1" name="Диаграмма 20"/>
          <p:cNvGraphicFramePr>
            <a:graphicFrameLocks/>
          </p:cNvGraphicFramePr>
          <p:nvPr/>
        </p:nvGraphicFramePr>
        <p:xfrm>
          <a:off x="266700" y="1498600"/>
          <a:ext cx="8369300" cy="3949700"/>
        </p:xfrm>
        <a:graphic>
          <a:graphicData uri="http://schemas.openxmlformats.org/presentationml/2006/ole">
            <p:oleObj spid="_x0000_s2051" name="Worksheet" r:id="rId5" imgW="6276975" imgH="2962250" progId="Excel.Sheet.8">
              <p:embed/>
            </p:oleObj>
          </a:graphicData>
        </a:graphic>
      </p:graphicFrame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7437438" y="1214422"/>
            <a:ext cx="170656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% к пред.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285875" y="214313"/>
            <a:ext cx="7400925" cy="1285875"/>
          </a:xfrm>
        </p:spPr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бюджета Уинского </a:t>
            </a:r>
            <a:b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на 2018 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DC5E9-6701-43F3-B71E-092629C07C12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500298" y="1500174"/>
            <a:ext cx="4572000" cy="1214438"/>
          </a:xfrm>
          <a:prstGeom prst="ellipse">
            <a:avLst/>
          </a:prstGeom>
          <a:solidFill>
            <a:srgbClr val="C5F478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год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324 649,4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609600" y="2286000"/>
            <a:ext cx="1981200" cy="2357438"/>
          </a:xfrm>
          <a:prstGeom prst="curvedRightArrow">
            <a:avLst>
              <a:gd name="adj1" fmla="val 25000"/>
              <a:gd name="adj2" fmla="val 50000"/>
              <a:gd name="adj3" fmla="val 23926"/>
            </a:avLst>
          </a:prstGeom>
          <a:solidFill>
            <a:srgbClr val="CC00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93366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6929438" y="2286000"/>
            <a:ext cx="1828800" cy="2357438"/>
          </a:xfrm>
          <a:prstGeom prst="curvedLeftArrow">
            <a:avLst>
              <a:gd name="adj1" fmla="val 25000"/>
              <a:gd name="adj2" fmla="val 50000"/>
              <a:gd name="adj3" fmla="val 23571"/>
            </a:avLst>
          </a:prstGeom>
          <a:solidFill>
            <a:srgbClr val="CC33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75" y="4643438"/>
            <a:ext cx="3214688" cy="1476375"/>
          </a:xfrm>
          <a:prstGeom prst="rect">
            <a:avLst/>
          </a:prstGeom>
          <a:solidFill>
            <a:srgbClr val="C5F478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321 083,2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98,9 %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57813" y="4643438"/>
            <a:ext cx="3143250" cy="1481137"/>
          </a:xfrm>
          <a:prstGeom prst="rect">
            <a:avLst/>
          </a:prstGeom>
          <a:solidFill>
            <a:srgbClr val="C5F478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мероприятия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566,2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1,1 %</a:t>
            </a:r>
          </a:p>
        </p:txBody>
      </p:sp>
      <p:pic>
        <p:nvPicPr>
          <p:cNvPr id="13321" name="Picture 10" descr="http://uinsk.ru/uploads/ger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7857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515248" cy="857271"/>
          </a:xfrm>
        </p:spPr>
        <p:txBody>
          <a:bodyPr/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на 2018-2020 г.</a:t>
            </a:r>
            <a:endParaRPr lang="ru-RU" sz="2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0178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5900" y="1487488"/>
          <a:ext cx="8763000" cy="4071937"/>
        </p:xfrm>
        <a:graphic>
          <a:graphicData uri="http://schemas.openxmlformats.org/presentationml/2006/ole">
            <p:oleObj spid="_x0000_s168962" name="Worksheet" r:id="rId4" imgW="8220075" imgH="3819347" progId="Excel.Sheet.8">
              <p:embed/>
            </p:oleObj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2F8CC-4686-4753-BD4C-3B553AD4F795}" type="slidenum">
              <a:rPr lang="ru-RU"/>
              <a:pPr>
                <a:defRPr/>
              </a:pPr>
              <a:t>25</a:t>
            </a:fld>
            <a:endParaRPr lang="ru-RU"/>
          </a:p>
        </p:txBody>
      </p:sp>
      <p:pic>
        <p:nvPicPr>
          <p:cNvPr id="6" name="Picture 10" descr="http://uinsk.ru/uploads/ger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142875"/>
            <a:ext cx="785813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6643688" cy="1368425"/>
          </a:xfrm>
        </p:spPr>
        <p:txBody>
          <a:bodyPr/>
          <a:lstStyle/>
          <a:p>
            <a:pPr>
              <a:defRPr/>
            </a:pP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на 2018 год</a:t>
            </a:r>
            <a:b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err="1" smtClean="0"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мероприятия</a:t>
            </a: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10" descr="http://uinsk.ru/uploads/ger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42875"/>
            <a:ext cx="7953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Диаграмма 1"/>
          <p:cNvGraphicFramePr>
            <a:graphicFrameLocks/>
          </p:cNvGraphicFramePr>
          <p:nvPr/>
        </p:nvGraphicFramePr>
        <p:xfrm>
          <a:off x="863600" y="2362200"/>
          <a:ext cx="7208862" cy="3454400"/>
        </p:xfrm>
        <a:graphic>
          <a:graphicData uri="http://schemas.openxmlformats.org/presentationml/2006/ole">
            <p:oleObj spid="_x0000_s3074" name="Worksheet" r:id="rId5" imgW="6867507" imgH="2848069" progId="Excel.Sheet.8">
              <p:embed/>
            </p:oleObj>
          </a:graphicData>
        </a:graphic>
      </p:graphicFrame>
      <p:sp>
        <p:nvSpPr>
          <p:cNvPr id="3077" name="Прямоугольник 6"/>
          <p:cNvSpPr>
            <a:spLocks noChangeArrowheads="1"/>
          </p:cNvSpPr>
          <p:nvPr/>
        </p:nvSpPr>
        <p:spPr bwMode="auto">
          <a:xfrm>
            <a:off x="214282" y="5572140"/>
            <a:ext cx="37862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ведомственная целевая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«Территория безопасности»</a:t>
            </a:r>
            <a:endParaRPr lang="ru-RU" sz="1600" dirty="0"/>
          </a:p>
        </p:txBody>
      </p:sp>
      <p:sp>
        <p:nvSpPr>
          <p:cNvPr id="3078" name="Прямоугольник 6"/>
          <p:cNvSpPr>
            <a:spLocks noChangeArrowheads="1"/>
          </p:cNvSpPr>
          <p:nvPr/>
        </p:nvSpPr>
        <p:spPr bwMode="auto">
          <a:xfrm>
            <a:off x="5143504" y="1785926"/>
            <a:ext cx="35004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50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расходы Контрольно-счетной палаты</a:t>
            </a:r>
            <a:endParaRPr lang="ru-RU" sz="1600" dirty="0"/>
          </a:p>
        </p:txBody>
      </p:sp>
      <p:sp>
        <p:nvSpPr>
          <p:cNvPr id="3079" name="Прямоугольник 6"/>
          <p:cNvSpPr>
            <a:spLocks noChangeArrowheads="1"/>
          </p:cNvSpPr>
          <p:nvPr/>
        </p:nvSpPr>
        <p:spPr bwMode="auto">
          <a:xfrm>
            <a:off x="857224" y="1857364"/>
            <a:ext cx="26431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50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расходы Земского Собрания</a:t>
            </a:r>
          </a:p>
        </p:txBody>
      </p:sp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4786314" y="5715016"/>
            <a:ext cx="4000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средства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проектов </a:t>
            </a: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инициативного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бюджетирования</a:t>
            </a:r>
            <a:endParaRPr lang="ru-RU" sz="1600" dirty="0"/>
          </a:p>
        </p:txBody>
      </p:sp>
      <p:sp>
        <p:nvSpPr>
          <p:cNvPr id="9" name="TextBox 1"/>
          <p:cNvSpPr txBox="1"/>
          <p:nvPr/>
        </p:nvSpPr>
        <p:spPr>
          <a:xfrm>
            <a:off x="6286512" y="4857760"/>
            <a:ext cx="1360394" cy="54134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2,4 тыс. руб.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(0,07 %)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6143636" y="2428868"/>
            <a:ext cx="1785950" cy="78581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621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,6 тыс. руб.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(45,47 %)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071538" y="2357430"/>
            <a:ext cx="1785950" cy="78581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1 842,2 тыс. руб.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(51,66 %)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1000100" y="4714884"/>
            <a:ext cx="1785950" cy="78581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тыс. руб.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(2,80 %)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7072362" cy="78581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программные расходы бюджета </a:t>
            </a:r>
            <a:r>
              <a:rPr lang="ru-RU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на 2018-2020 гг.</a:t>
            </a:r>
            <a:endParaRPr lang="ru-RU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4274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66800" y="1460500"/>
          <a:ext cx="7885113" cy="4533900"/>
        </p:xfrm>
        <a:graphic>
          <a:graphicData uri="http://schemas.openxmlformats.org/presentationml/2006/ole">
            <p:oleObj spid="_x0000_s155650" name="Worksheet" r:id="rId4" imgW="8448617" imgH="4857725" progId="Excel.Sheet.8">
              <p:embed/>
            </p:oleObj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A8DEE-7862-4DC3-AB1F-2EC4F9CF9DC6}" type="slidenum">
              <a:rPr lang="ru-RU"/>
              <a:pPr>
                <a:defRPr/>
              </a:pPr>
              <a:t>27</a:t>
            </a:fld>
            <a:endParaRPr lang="ru-RU"/>
          </a:p>
        </p:txBody>
      </p:sp>
      <p:pic>
        <p:nvPicPr>
          <p:cNvPr id="6" name="Picture 10" descr="http://uinsk.ru/uploads/ger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142875"/>
            <a:ext cx="8572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YK\Desktop\Рисунок2.pn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643042" y="1357298"/>
            <a:ext cx="1296144" cy="4714908"/>
          </a:xfrm>
          <a:prstGeom prst="snip2Diag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14339" name="TextBox 18"/>
          <p:cNvSpPr txBox="1">
            <a:spLocks noChangeArrowheads="1"/>
          </p:cNvSpPr>
          <p:nvPr/>
        </p:nvSpPr>
        <p:spPr bwMode="auto">
          <a:xfrm>
            <a:off x="3857625" y="1357313"/>
            <a:ext cx="5040313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200"/>
              </a:spcAft>
            </a:pP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Развитие системы образования (</a:t>
            </a: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62,6%)</a:t>
            </a:r>
            <a:endParaRPr lang="ru-RU" sz="17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endParaRPr lang="ru-RU" sz="12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муниципальными финансами и муниципальным долгом (</a:t>
            </a: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10,7%)</a:t>
            </a:r>
            <a:endParaRPr lang="ru-RU" sz="17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endParaRPr lang="ru-RU" sz="12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Устойчивое развитие сельских территорий (</a:t>
            </a: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9,2%)</a:t>
            </a:r>
            <a:endParaRPr lang="ru-RU" sz="17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endParaRPr lang="ru-RU" sz="16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муниципального управления (</a:t>
            </a: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6,6%)</a:t>
            </a:r>
            <a:endParaRPr lang="ru-RU" sz="17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endParaRPr lang="ru-RU" sz="14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Развитие культуры, молодежной политики, физической культуры и спорта (</a:t>
            </a: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6,3%)</a:t>
            </a:r>
            <a:endParaRPr lang="ru-RU" sz="17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endParaRPr lang="ru-RU" sz="16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 имуществом (3,4%)</a:t>
            </a:r>
          </a:p>
          <a:p>
            <a:pPr>
              <a:spcAft>
                <a:spcPts val="200"/>
              </a:spcAft>
            </a:pPr>
            <a:endParaRPr lang="ru-RU" sz="14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Экономическое развитие </a:t>
            </a: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(0,9%)</a:t>
            </a:r>
            <a:endParaRPr lang="ru-RU" sz="17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endParaRPr lang="ru-RU" sz="15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Гармонизация </a:t>
            </a: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межнациональных и межконфессиональных отношений (0,3%)</a:t>
            </a:r>
          </a:p>
        </p:txBody>
      </p:sp>
      <p:sp>
        <p:nvSpPr>
          <p:cNvPr id="14340" name="TextBox 9"/>
          <p:cNvSpPr txBox="1">
            <a:spLocks noChangeArrowheads="1"/>
          </p:cNvSpPr>
          <p:nvPr/>
        </p:nvSpPr>
        <p:spPr bwMode="auto">
          <a:xfrm>
            <a:off x="2571750" y="1357313"/>
            <a:ext cx="1328738" cy="48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Aft>
                <a:spcPts val="200"/>
              </a:spcAft>
            </a:pPr>
            <a:r>
              <a:rPr lang="ru-RU" sz="1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201 060,7</a:t>
            </a: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34 307,4</a:t>
            </a: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4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4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29 667,3</a:t>
            </a: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4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21 056,3</a:t>
            </a: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20 275,2</a:t>
            </a: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5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5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10 876,5</a:t>
            </a:r>
          </a:p>
          <a:p>
            <a:pPr algn="r">
              <a:spcAft>
                <a:spcPts val="200"/>
              </a:spcAft>
            </a:pP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3 024,8</a:t>
            </a:r>
          </a:p>
          <a:p>
            <a:pPr algn="r">
              <a:spcAft>
                <a:spcPts val="200"/>
              </a:spcAft>
            </a:pP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815,0</a:t>
            </a:r>
          </a:p>
          <a:p>
            <a:pPr algn="r">
              <a:spcAft>
                <a:spcPts val="200"/>
              </a:spcAft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63" y="142875"/>
            <a:ext cx="7893050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(8 программ)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1428750" y="1357313"/>
            <a:ext cx="647700" cy="4714875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0" y="3143250"/>
            <a:ext cx="1368425" cy="12969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344" name="TextBox 14"/>
          <p:cNvSpPr txBox="1">
            <a:spLocks noChangeArrowheads="1"/>
          </p:cNvSpPr>
          <p:nvPr/>
        </p:nvSpPr>
        <p:spPr bwMode="auto">
          <a:xfrm>
            <a:off x="0" y="3429000"/>
            <a:ext cx="1331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321 083,2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pic>
        <p:nvPicPr>
          <p:cNvPr id="14346" name="Picture 10" descr="http://uinsk.ru/uploads/ger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42875"/>
            <a:ext cx="7858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YK\Desktop\Рисунок2.pn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643042" y="1357298"/>
            <a:ext cx="1296144" cy="4714908"/>
          </a:xfrm>
          <a:prstGeom prst="snip2Diag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14339" name="TextBox 18"/>
          <p:cNvSpPr txBox="1">
            <a:spLocks noChangeArrowheads="1"/>
          </p:cNvSpPr>
          <p:nvPr/>
        </p:nvSpPr>
        <p:spPr bwMode="auto">
          <a:xfrm>
            <a:off x="3857625" y="1357313"/>
            <a:ext cx="5040313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200"/>
              </a:spcAft>
            </a:pP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Развитие системы образования (</a:t>
            </a: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65,5</a:t>
            </a: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%)</a:t>
            </a:r>
          </a:p>
          <a:p>
            <a:pPr>
              <a:spcAft>
                <a:spcPts val="200"/>
              </a:spcAft>
            </a:pPr>
            <a:endParaRPr lang="ru-RU" sz="12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муниципальными финансами и муниципальным долгом (</a:t>
            </a: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10,0%)</a:t>
            </a:r>
            <a:endParaRPr lang="ru-RU" sz="17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endParaRPr lang="ru-RU" sz="12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Устойчивое развитие сельских территорий </a:t>
            </a: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(5,1%)</a:t>
            </a:r>
            <a:endParaRPr lang="ru-RU" sz="17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endParaRPr lang="ru-RU" sz="16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муниципального управления </a:t>
            </a: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(6,5%)</a:t>
            </a:r>
            <a:endParaRPr lang="ru-RU" sz="17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endParaRPr lang="ru-RU" sz="14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Развитие культуры, молодежной политики, физической культуры и спорта </a:t>
            </a: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(6,3%)</a:t>
            </a:r>
            <a:endParaRPr lang="ru-RU" sz="17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endParaRPr lang="ru-RU" sz="16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 имуществом </a:t>
            </a: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(5,3%)</a:t>
            </a:r>
            <a:endParaRPr lang="ru-RU" sz="17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endParaRPr lang="ru-RU" sz="14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Экономическое развитие (1%)</a:t>
            </a:r>
          </a:p>
          <a:p>
            <a:pPr>
              <a:spcAft>
                <a:spcPts val="200"/>
              </a:spcAft>
            </a:pPr>
            <a:endParaRPr lang="ru-RU" sz="15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Гармонизация </a:t>
            </a: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межнациональных и межконфессиональных отношений (0,3%)</a:t>
            </a:r>
          </a:p>
        </p:txBody>
      </p:sp>
      <p:sp>
        <p:nvSpPr>
          <p:cNvPr id="14340" name="TextBox 9"/>
          <p:cNvSpPr txBox="1">
            <a:spLocks noChangeArrowheads="1"/>
          </p:cNvSpPr>
          <p:nvPr/>
        </p:nvSpPr>
        <p:spPr bwMode="auto">
          <a:xfrm>
            <a:off x="2571750" y="1357313"/>
            <a:ext cx="1328738" cy="48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Aft>
                <a:spcPts val="200"/>
              </a:spcAft>
            </a:pPr>
            <a:r>
              <a:rPr lang="ru-RU" sz="1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196 256,7</a:t>
            </a: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30 262,4</a:t>
            </a: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4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4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15 206,8</a:t>
            </a: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4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19 413,4</a:t>
            </a: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18 757,4</a:t>
            </a: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5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5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15 946,8</a:t>
            </a: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015,8</a:t>
            </a: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815,0</a:t>
            </a:r>
          </a:p>
          <a:p>
            <a:pPr algn="r">
              <a:spcAft>
                <a:spcPts val="200"/>
              </a:spcAft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63" y="142875"/>
            <a:ext cx="7893050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(8 программ)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1428750" y="1357313"/>
            <a:ext cx="647700" cy="4714875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0" y="3143250"/>
            <a:ext cx="1368425" cy="12969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344" name="TextBox 14"/>
          <p:cNvSpPr txBox="1">
            <a:spLocks noChangeArrowheads="1"/>
          </p:cNvSpPr>
          <p:nvPr/>
        </p:nvSpPr>
        <p:spPr bwMode="auto">
          <a:xfrm>
            <a:off x="0" y="3429000"/>
            <a:ext cx="1331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299 674,3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pic>
        <p:nvPicPr>
          <p:cNvPr id="14346" name="Picture 10" descr="http://uinsk.ru/uploads/ger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42875"/>
            <a:ext cx="7858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24800" y="6376988"/>
            <a:ext cx="762000" cy="365125"/>
          </a:xfrm>
        </p:spPr>
        <p:txBody>
          <a:bodyPr/>
          <a:lstStyle/>
          <a:p>
            <a:pPr>
              <a:defRPr/>
            </a:pPr>
            <a:fld id="{63F70900-2691-4882-98B2-322E46EFC9C0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1142976" y="642918"/>
            <a:ext cx="7532712" cy="5857916"/>
          </a:xfrm>
          <a:prstGeom prst="foldedCorner">
            <a:avLst>
              <a:gd name="adj" fmla="val 12500"/>
            </a:avLst>
          </a:prstGeom>
          <a:solidFill>
            <a:srgbClr val="C5F478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pPr algn="just"/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– это информационный сборник, который познакомит </a:t>
            </a:r>
          </a:p>
          <a:p>
            <a:pPr algn="just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население района с основным финансовым документом – бюджетом </a:t>
            </a:r>
            <a:r>
              <a:rPr lang="ru-RU" sz="1550" dirty="0" err="1" smtClean="0"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муниципального района на 2018 год и плановый период 2019 и 2020 годов,</a:t>
            </a:r>
          </a:p>
          <a:p>
            <a:pPr algn="just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доходами и расходами бюджета, их структурой, объемами бюджетных ассигнований, </a:t>
            </a:r>
          </a:p>
          <a:p>
            <a:pPr algn="just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направляемых на финансирование мероприятий в отраслях экономики района.</a:t>
            </a:r>
          </a:p>
          <a:p>
            <a:pPr algn="just"/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Бюджет муниципального образования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(местный бюджет)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форма образования и </a:t>
            </a:r>
          </a:p>
          <a:p>
            <a:pPr algn="just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расходования денежных средств, предназначенных для финансового обеспечения </a:t>
            </a:r>
          </a:p>
          <a:p>
            <a:pPr algn="just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задач и функций местного самоуправления;</a:t>
            </a:r>
          </a:p>
          <a:p>
            <a:pPr algn="just"/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Доходы  бюджета </a:t>
            </a:r>
            <a:r>
              <a:rPr lang="ru-RU" sz="1550" b="1" dirty="0" err="1" smtClean="0"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– поступающие в бюджет </a:t>
            </a:r>
          </a:p>
          <a:p>
            <a:pPr algn="just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муниципального района денежные средства, за исключением средств, являющихся </a:t>
            </a:r>
          </a:p>
          <a:p>
            <a:pPr algn="just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источниками финансирования дефицита бюджета </a:t>
            </a:r>
            <a:r>
              <a:rPr lang="ru-RU" sz="1550" dirty="0" err="1" smtClean="0"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муниципального района;</a:t>
            </a:r>
          </a:p>
          <a:p>
            <a:pPr algn="just"/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550" b="1" dirty="0" err="1" smtClean="0"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– выплачиваемые из бюджета </a:t>
            </a:r>
          </a:p>
          <a:p>
            <a:pPr algn="just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муниципального района денежные средства, за исключением средств, являющихся </a:t>
            </a:r>
          </a:p>
          <a:p>
            <a:pPr algn="just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источниками финансирования дефицита бюджета района;</a:t>
            </a:r>
          </a:p>
          <a:p>
            <a:pPr algn="just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Расходы бюджета направляются на выполнение полномочий органов местного </a:t>
            </a:r>
          </a:p>
          <a:p>
            <a:pPr algn="just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самоуправления, установленных Федеральным законом от 06.10.2003 № 131-ФЗ </a:t>
            </a:r>
          </a:p>
          <a:p>
            <a:pPr algn="just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«Об общих принципах организации местного самоуправления </a:t>
            </a:r>
          </a:p>
          <a:p>
            <a:pPr algn="just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в Российской Федерации»</a:t>
            </a:r>
          </a:p>
          <a:p>
            <a:pPr algn="ctr"/>
            <a:endParaRPr lang="ru-RU" sz="1200" dirty="0">
              <a:latin typeface="Times New Roman" pitchFamily="18" charset="0"/>
            </a:endParaRPr>
          </a:p>
        </p:txBody>
      </p:sp>
      <p:pic>
        <p:nvPicPr>
          <p:cNvPr id="9223" name="Picture 10" descr="http://uinsk.ru/uploads/ger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7953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YK\Desktop\Рисунок2.pn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643042" y="1357298"/>
            <a:ext cx="1296144" cy="4714908"/>
          </a:xfrm>
          <a:prstGeom prst="snip2Diag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14339" name="TextBox 18"/>
          <p:cNvSpPr txBox="1">
            <a:spLocks noChangeArrowheads="1"/>
          </p:cNvSpPr>
          <p:nvPr/>
        </p:nvSpPr>
        <p:spPr bwMode="auto">
          <a:xfrm>
            <a:off x="3857625" y="1357313"/>
            <a:ext cx="5040313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200"/>
              </a:spcAft>
            </a:pP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Развитие системы образования (</a:t>
            </a: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65,7%)</a:t>
            </a:r>
            <a:endParaRPr lang="ru-RU" sz="17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endParaRPr lang="ru-RU" sz="12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муниципальными финансами и муниципальным долгом </a:t>
            </a: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(9,8%)</a:t>
            </a:r>
            <a:endParaRPr lang="ru-RU" sz="17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endParaRPr lang="ru-RU" sz="12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Устойчивое развитие сельских территорий </a:t>
            </a: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(5,4%)</a:t>
            </a:r>
            <a:endParaRPr lang="ru-RU" sz="17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endParaRPr lang="ru-RU" sz="16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муниципального управления (</a:t>
            </a: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6,5%)</a:t>
            </a:r>
            <a:endParaRPr lang="ru-RU" sz="17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endParaRPr lang="ru-RU" sz="14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Развитие культуры, молодежной политики, физической культуры и спорта </a:t>
            </a: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(6,3%)</a:t>
            </a:r>
            <a:endParaRPr lang="ru-RU" sz="17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endParaRPr lang="ru-RU" sz="16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 имуществом </a:t>
            </a: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(5,0%)</a:t>
            </a:r>
            <a:endParaRPr lang="ru-RU" sz="17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endParaRPr lang="ru-RU" sz="14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Экономическое развитие </a:t>
            </a: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(1,0%)</a:t>
            </a:r>
            <a:endParaRPr lang="ru-RU" sz="17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endParaRPr lang="ru-RU" sz="150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70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Гармонизация </a:t>
            </a:r>
            <a:r>
              <a:rPr lang="ru-RU" sz="170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межнациональных и межконфессиональных отношений (0,3%)</a:t>
            </a:r>
          </a:p>
        </p:txBody>
      </p:sp>
      <p:sp>
        <p:nvSpPr>
          <p:cNvPr id="14340" name="TextBox 9"/>
          <p:cNvSpPr txBox="1">
            <a:spLocks noChangeArrowheads="1"/>
          </p:cNvSpPr>
          <p:nvPr/>
        </p:nvSpPr>
        <p:spPr bwMode="auto">
          <a:xfrm>
            <a:off x="2571750" y="1357313"/>
            <a:ext cx="1328738" cy="48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Aft>
                <a:spcPts val="200"/>
              </a:spcAft>
            </a:pPr>
            <a:r>
              <a:rPr lang="ru-RU" sz="1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196 717,4</a:t>
            </a: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29 416,4</a:t>
            </a: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4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4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16 293,0</a:t>
            </a: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4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19 414,5</a:t>
            </a: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18 763,4</a:t>
            </a: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5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5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15 173,9</a:t>
            </a: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007,6</a:t>
            </a: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60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815,0</a:t>
            </a:r>
          </a:p>
          <a:p>
            <a:pPr algn="r">
              <a:spcAft>
                <a:spcPts val="200"/>
              </a:spcAft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63" y="142875"/>
            <a:ext cx="7893050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(8 программ)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1428750" y="1357313"/>
            <a:ext cx="647700" cy="4714875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0" y="3143250"/>
            <a:ext cx="1368425" cy="12969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344" name="TextBox 14"/>
          <p:cNvSpPr txBox="1">
            <a:spLocks noChangeArrowheads="1"/>
          </p:cNvSpPr>
          <p:nvPr/>
        </p:nvSpPr>
        <p:spPr bwMode="auto">
          <a:xfrm>
            <a:off x="0" y="3429000"/>
            <a:ext cx="13319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299 601,2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pic>
        <p:nvPicPr>
          <p:cNvPr id="14346" name="Picture 10" descr="http://uinsk.ru/uploads/ger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42875"/>
            <a:ext cx="7858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214438" y="214313"/>
            <a:ext cx="7500937" cy="1000125"/>
          </a:xfrm>
        </p:spPr>
        <p:txBody>
          <a:bodyPr/>
          <a:lstStyle/>
          <a:p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района в разрезе муниципальных программ, тыс.руб.</a:t>
            </a: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214282" y="1235639"/>
          <a:ext cx="8686828" cy="54592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86234"/>
                <a:gridCol w="1857388"/>
                <a:gridCol w="1343236"/>
                <a:gridCol w="1299970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5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  (первоначальный)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 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Рост 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(снижение)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0233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системы образования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185 494,1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201 060,7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15 566,6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T="7620" marB="0" anchor="ctr"/>
                </a:tc>
              </a:tr>
              <a:tr h="5670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муниципального управления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21 184,8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21 056,3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-128,6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T="7620" marB="0" anchor="ctr"/>
                </a:tc>
              </a:tr>
              <a:tr h="78581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Управление муниципальными финансами и муниципальным долгом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31 830,7</a:t>
                      </a: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34 307,4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2 476,7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T="7620" marB="0" anchor="ctr"/>
                </a:tc>
              </a:tr>
              <a:tr h="5873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культуры, молодежной политики, физической культуры и спорта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20 334,0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20 275,2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-58,8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T="7620" marB="0" anchor="ctr"/>
                </a:tc>
              </a:tr>
              <a:tr h="3665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Экономическое развитие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3 162,5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3 024,8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-137,7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T="7620" marB="0" anchor="ctr"/>
                </a:tc>
              </a:tr>
              <a:tr h="4290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Управление муниципальным имуществом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1 917,5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10 876,5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8 959,0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T="7620" marB="0" anchor="ctr"/>
                </a:tc>
              </a:tr>
              <a:tr h="4140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Устойчивое развитие сельских территорий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32 232,4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29 667,3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-2 565,1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T="7620" marB="0" anchor="ctr"/>
                </a:tc>
              </a:tr>
              <a:tr h="596333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Гармонизация межнациональных и межконфессиональных отношений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815,0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815,0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T="7620" marB="0" anchor="ctr"/>
                </a:tc>
              </a:tr>
              <a:tr h="410233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296 156,1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321 083,2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24 927,1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T="7620" marB="0" anchor="ctr"/>
                </a:tc>
              </a:tr>
            </a:tbl>
          </a:graphicData>
        </a:graphic>
      </p:graphicFrame>
      <p:sp>
        <p:nvSpPr>
          <p:cNvPr id="7" name="Заголовок 8"/>
          <p:cNvSpPr txBox="1">
            <a:spLocks/>
          </p:cNvSpPr>
          <p:nvPr/>
        </p:nvSpPr>
        <p:spPr bwMode="auto">
          <a:xfrm>
            <a:off x="457200" y="704850"/>
            <a:ext cx="822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500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421" name="Picture 10" descr="http://uinsk.ru/uploads/ger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14290"/>
            <a:ext cx="7858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http://cdn.minval.az/2016/01/47.jpg"/>
          <p:cNvPicPr>
            <a:picLocks noChangeAspect="1" noChangeArrowheads="1"/>
          </p:cNvPicPr>
          <p:nvPr/>
        </p:nvPicPr>
        <p:blipFill>
          <a:blip r:embed="rId4"/>
          <a:srcRect l="10460" t="9755" r="14352" b="14088"/>
          <a:stretch>
            <a:fillRect/>
          </a:stretch>
        </p:blipFill>
        <p:spPr bwMode="auto">
          <a:xfrm>
            <a:off x="5292725" y="4652963"/>
            <a:ext cx="3713163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15"/>
          <p:cNvSpPr txBox="1">
            <a:spLocks noChangeArrowheads="1"/>
          </p:cNvSpPr>
          <p:nvPr/>
        </p:nvSpPr>
        <p:spPr bwMode="auto">
          <a:xfrm>
            <a:off x="7572396" y="1285860"/>
            <a:ext cx="170656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>
                <a:cs typeface="Times New Roman" pitchFamily="18" charset="0"/>
              </a:rPr>
              <a:t>в % к пред. году</a:t>
            </a:r>
          </a:p>
        </p:txBody>
      </p:sp>
      <p:sp>
        <p:nvSpPr>
          <p:cNvPr id="16388" name="Номер слайда 18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4762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0DF675B-12FC-4E79-AE30-31BBC753CDC5}" type="slidenum">
              <a:rPr lang="ru-RU" smtClean="0">
                <a:solidFill>
                  <a:schemeClr val="bg1"/>
                </a:solidFill>
              </a:rPr>
              <a:pPr/>
              <a:t>32</a:t>
            </a:fld>
            <a:endParaRPr lang="ru-RU" dirty="0" smtClean="0">
              <a:solidFill>
                <a:schemeClr val="bg1"/>
              </a:solidFill>
            </a:endParaRPr>
          </a:p>
        </p:txBody>
      </p:sp>
      <p:graphicFrame>
        <p:nvGraphicFramePr>
          <p:cNvPr id="16390" name="Диаграмма 20"/>
          <p:cNvGraphicFramePr>
            <a:graphicFrameLocks/>
          </p:cNvGraphicFramePr>
          <p:nvPr/>
        </p:nvGraphicFramePr>
        <p:xfrm>
          <a:off x="500034" y="1857364"/>
          <a:ext cx="8369300" cy="3949700"/>
        </p:xfrm>
        <a:graphic>
          <a:graphicData uri="http://schemas.openxmlformats.org/presentationml/2006/ole">
            <p:oleObj spid="_x0000_s102402" name="Worksheet" r:id="rId5" imgW="6276975" imgH="2962250" progId="Excel.Sheet.8">
              <p:embed/>
            </p:oleObj>
          </a:graphicData>
        </a:graphic>
      </p:graphicFrame>
      <p:pic>
        <p:nvPicPr>
          <p:cNvPr id="7" name="Picture 10" descr="http://uinsk.ru/uploads/ger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142875"/>
            <a:ext cx="6635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142976" y="285728"/>
            <a:ext cx="721518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Объем  районного фонда финансовой поддержки поселений, тыс. руб.</a:t>
            </a: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500188" y="285750"/>
            <a:ext cx="7158037" cy="785796"/>
          </a:xfrm>
        </p:spPr>
        <p:txBody>
          <a:bodyPr/>
          <a:lstStyle/>
          <a:p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Распределение средств дорожного фонда на 2018-2020г. </a:t>
            </a:r>
            <a:endParaRPr lang="ru-RU" sz="2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2" name="Содержимое 5"/>
          <p:cNvGraphicFramePr>
            <a:graphicFrameLocks noGrp="1"/>
          </p:cNvGraphicFramePr>
          <p:nvPr>
            <p:ph idx="1"/>
          </p:nvPr>
        </p:nvGraphicFramePr>
        <p:xfrm>
          <a:off x="549275" y="1828800"/>
          <a:ext cx="8299450" cy="4584700"/>
        </p:xfrm>
        <a:graphic>
          <a:graphicData uri="http://schemas.openxmlformats.org/presentationml/2006/ole">
            <p:oleObj spid="_x0000_s109570" name="Worksheet" r:id="rId4" imgW="7896225" imgH="4362298" progId="Excel.Sheet.8">
              <p:embed/>
            </p:oleObj>
          </a:graphicData>
        </a:graphic>
      </p:graphicFrame>
      <p:pic>
        <p:nvPicPr>
          <p:cNvPr id="5125" name="Picture 10" descr="http://uinsk.ru/uploads/ger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214313"/>
            <a:ext cx="7858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2285984" y="1285860"/>
            <a:ext cx="1000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11 391,5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4143372" y="1285860"/>
            <a:ext cx="1000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601,2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TextBox 8"/>
          <p:cNvSpPr txBox="1">
            <a:spLocks noChangeArrowheads="1"/>
          </p:cNvSpPr>
          <p:nvPr/>
        </p:nvSpPr>
        <p:spPr bwMode="auto">
          <a:xfrm>
            <a:off x="6357950" y="1285860"/>
            <a:ext cx="1000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11 051,9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TextBox 8"/>
          <p:cNvSpPr txBox="1">
            <a:spLocks noChangeArrowheads="1"/>
          </p:cNvSpPr>
          <p:nvPr/>
        </p:nvSpPr>
        <p:spPr bwMode="auto">
          <a:xfrm>
            <a:off x="7715250" y="1285875"/>
            <a:ext cx="1000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357313" y="214313"/>
            <a:ext cx="7215187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инвестиционных и приоритетных проектов на 2018 год, тыс.руб.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571472" y="1214422"/>
          <a:ext cx="8115328" cy="54196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78674"/>
                <a:gridCol w="1293424"/>
                <a:gridCol w="1071570"/>
                <a:gridCol w="1071570"/>
                <a:gridCol w="900090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инвестиционных и приоритетных проектов</a:t>
                      </a:r>
                      <a:endParaRPr lang="ru-RU" sz="14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федерального бюджета (предполагаемые)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краевого бюджета (предусмотренные)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местного бюджета (предусмотренные)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4475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- Газификация жилого фонда  с.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Уинское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 Распределительные газопроводы 7-я  очередь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4 648,5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1 549,5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6 198,0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4475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-  Наружные сети газопровода  в с. Нижний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Уинского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 Пермского края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2 398,2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1 544,3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514,8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4 457,3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87964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- Устройство дренажа на объекте «Основная общеобразовательная школа на 500 учащихся  в с.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Уинское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Пермского края» (ПИР)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964,0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964,0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87964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-  Пристрой к детскому саду по ул. 30 лет  Победы 2 в с.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Уинское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(ПИР)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1 462,0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1 462,0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4475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-   </a:t>
                      </a:r>
                      <a:r>
                        <a:rPr lang="ru-RU" sz="1400" b="0" smtClean="0">
                          <a:latin typeface="Times New Roman" pitchFamily="18" charset="0"/>
                          <a:cs typeface="Times New Roman" pitchFamily="18" charset="0"/>
                        </a:rPr>
                        <a:t>Ремонт </a:t>
                      </a:r>
                      <a:r>
                        <a:rPr lang="ru-RU" sz="1400" b="0" smtClean="0">
                          <a:latin typeface="Times New Roman" pitchFamily="18" charset="0"/>
                          <a:cs typeface="Times New Roman" pitchFamily="18" charset="0"/>
                        </a:rPr>
                        <a:t>здания МБОУ 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Ломовская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СОШ»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550,1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183,4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733,5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T="7620" marB="0" anchor="ctr"/>
                </a:tc>
              </a:tr>
              <a:tr h="404475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- Улучшение жилищных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условий граждан, проживающих в сельской местности по ФЦП «Устойчивое развитие сельских территорий на 2014 – 2017 годы и на период до 2020 года»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2 405,4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773,2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257,7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3 436,3</a:t>
                      </a:r>
                    </a:p>
                    <a:p>
                      <a:pPr algn="ctr" fontAlgn="t"/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T="7620" marB="0" anchor="ctr"/>
                </a:tc>
              </a:tr>
              <a:tr h="40447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4 803,7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7 516,1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4 931,4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17 251,1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T="7620" marB="0" anchor="ctr"/>
                </a:tc>
              </a:tr>
            </a:tbl>
          </a:graphicData>
        </a:graphic>
      </p:graphicFrame>
      <p:sp>
        <p:nvSpPr>
          <p:cNvPr id="7" name="Заголовок 8"/>
          <p:cNvSpPr txBox="1">
            <a:spLocks/>
          </p:cNvSpPr>
          <p:nvPr/>
        </p:nvSpPr>
        <p:spPr bwMode="auto">
          <a:xfrm>
            <a:off x="428625" y="642938"/>
            <a:ext cx="822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500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425" name="Picture 10" descr="http://uinsk.ru/uploads/ger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1414"/>
            <a:ext cx="7858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143000" y="214313"/>
            <a:ext cx="75009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Основные характеристики бюджета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Уинского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района на 2018 год, тыс. руб.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425450" y="5013325"/>
            <a:ext cx="812958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4375" y="1643063"/>
          <a:ext cx="8001029" cy="39395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3048"/>
                <a:gridCol w="2071701"/>
                <a:gridCol w="1928826"/>
                <a:gridCol w="1540703"/>
                <a:gridCol w="164771"/>
                <a:gridCol w="651980"/>
              </a:tblGrid>
              <a:tr h="48820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</a:t>
                      </a:r>
                      <a:endParaRPr lang="ru-RU" sz="19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       (первоначальный)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847">
                <a:tc vMerge="1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5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930006">
                <a:tc>
                  <a:txBody>
                    <a:bodyPr/>
                    <a:lstStyle/>
                    <a:p>
                      <a:pPr algn="ctr" fontAlgn="b"/>
                      <a:endParaRPr lang="ru-RU" sz="19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</a:t>
                      </a:r>
                    </a:p>
                    <a:p>
                      <a:pPr algn="ctr" fontAlgn="b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297 401,4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322 176,4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24 775,0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7717">
                <a:tc>
                  <a:txBody>
                    <a:bodyPr/>
                    <a:lstStyle/>
                    <a:p>
                      <a:pPr algn="ctr" fontAlgn="b"/>
                      <a:endParaRPr lang="ru-RU" sz="19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  <a:p>
                      <a:pPr algn="ctr" fontAlgn="b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299 651,4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324 649,4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24 998,0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77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 </a:t>
                      </a:r>
                      <a:r>
                        <a:rPr lang="ru-RU" sz="19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- 2 550,0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- 2 473,0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55" name="Picture 10" descr="http://uinsk.ru/uploads/ger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42875"/>
            <a:ext cx="7858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12700"/>
            <a:ext cx="914558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143000" y="214313"/>
            <a:ext cx="75009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Основные характеристики бюджета </a:t>
            </a:r>
          </a:p>
          <a:p>
            <a:pPr algn="ctr"/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Уинского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района на 2019-2020 годы, тыс. руб.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425450" y="5013325"/>
            <a:ext cx="812958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9" y="1643050"/>
          <a:ext cx="8243935" cy="43518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3073"/>
                <a:gridCol w="1314450"/>
                <a:gridCol w="1257318"/>
                <a:gridCol w="659280"/>
                <a:gridCol w="1512426"/>
                <a:gridCol w="938348"/>
                <a:gridCol w="204660"/>
                <a:gridCol w="714380"/>
              </a:tblGrid>
              <a:tr h="40482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</a:t>
                      </a:r>
                      <a:endParaRPr lang="ru-RU" sz="19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</a:t>
                      </a:r>
                    </a:p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2018 г.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</a:t>
                      </a:r>
                    </a:p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2019 г.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330">
                <a:tc vMerge="1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43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3928">
                <a:tc>
                  <a:txBody>
                    <a:bodyPr/>
                    <a:lstStyle/>
                    <a:p>
                      <a:pPr algn="ctr" fontAlgn="b"/>
                      <a:endParaRPr lang="ru-RU" sz="19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</a:t>
                      </a:r>
                    </a:p>
                    <a:p>
                      <a:pPr algn="ctr" fontAlgn="b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314 006,1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-8 170,3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317 510,8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3 504,7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3928">
                <a:tc>
                  <a:txBody>
                    <a:bodyPr/>
                    <a:lstStyle/>
                    <a:p>
                      <a:pPr algn="ctr" fontAlgn="b"/>
                      <a:endParaRPr lang="ru-RU" sz="19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  <a:p>
                      <a:pPr algn="ctr" fontAlgn="b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314 006,1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-10 643,3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317 510,8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3 504,7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8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 </a:t>
                      </a:r>
                      <a:r>
                        <a:rPr lang="ru-RU" sz="19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91" name="Picture 10" descr="http://uinsk.ru/uploads/ger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42875"/>
            <a:ext cx="7858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EDA87-6E26-41E3-99F4-553FC000C3F5}" type="slidenum">
              <a:rPr lang="ru-RU"/>
              <a:pPr>
                <a:defRPr/>
              </a:pPr>
              <a:t>37</a:t>
            </a:fld>
            <a:endParaRPr lang="ru-RU"/>
          </a:p>
        </p:txBody>
      </p:sp>
      <p:sp>
        <p:nvSpPr>
          <p:cNvPr id="34820" name="Нижний колонтитул 4"/>
          <p:cNvSpPr txBox="1">
            <a:spLocks noGrp="1"/>
          </p:cNvSpPr>
          <p:nvPr/>
        </p:nvSpPr>
        <p:spPr bwMode="auto">
          <a:xfrm>
            <a:off x="3071813" y="6357938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endParaRPr lang="ru-RU" sz="1200">
              <a:solidFill>
                <a:srgbClr val="045C75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BA9E7269-A179-43FF-B900-40D8250B5742}" type="slidenum">
              <a:rPr lang="ru-RU" sz="1200">
                <a:solidFill>
                  <a:schemeClr val="tx2">
                    <a:shade val="90000"/>
                  </a:schemeClr>
                </a:solidFill>
                <a:cs typeface="+mn-cs"/>
              </a:rPr>
              <a:pPr algn="r">
                <a:defRPr/>
              </a:pPr>
              <a:t>37</a:t>
            </a:fld>
            <a:endParaRPr lang="ru-RU" sz="1200" dirty="0">
              <a:solidFill>
                <a:schemeClr val="tx2">
                  <a:shade val="90000"/>
                </a:schemeClr>
              </a:solidFill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57224" y="571480"/>
            <a:ext cx="75819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74320" marR="0" lvl="0" indent="-27432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Контактная информация</a:t>
            </a:r>
          </a:p>
          <a:p>
            <a:pPr marL="274320" marR="0" lvl="0" indent="-27432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74320" marR="0" lvl="0" indent="-27432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«Бюджет для граждан»</a:t>
            </a:r>
          </a:p>
          <a:p>
            <a:pPr marL="274320" marR="0" lvl="0" indent="-27432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подготовлен финансовым управлением администрации </a:t>
            </a:r>
          </a:p>
          <a:p>
            <a:pPr marL="274320" marR="0" lvl="0" indent="-27432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Уинского</a:t>
            </a:r>
            <a:r>
              <a:rPr kumimoji="0" lang="ru-RU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муниципального района</a:t>
            </a:r>
          </a:p>
          <a:p>
            <a:pPr marL="274320" marR="0" lvl="0" indent="-27432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Юридический адрес: 617520, с.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Уинское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Пермский край, ул.Коммунистическая, д.1</a:t>
            </a:r>
          </a:p>
          <a:p>
            <a:pPr marL="0" marR="0" lvl="0" indent="0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Телефон, факс: (34259) 2-32-81</a:t>
            </a:r>
          </a:p>
          <a:p>
            <a:pPr marL="0" marR="0" lvl="0" indent="0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Адрес электронной почты: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finuinsk@mail.ru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График работы финансового управления администрации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Уинского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муниципального района:</a:t>
            </a: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 понедельника по пятницу – с 9-00 до 17-12, </a:t>
            </a: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суббота, воскресение – выходные дни.</a:t>
            </a: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Обеденный перерыв – с 13-00 до 14-00.</a:t>
            </a: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chair1"/>
          <p:cNvSpPr>
            <a:spLocks noEditPoints="1" noChangeArrowheads="1"/>
          </p:cNvSpPr>
          <p:nvPr/>
        </p:nvSpPr>
        <p:spPr bwMode="auto">
          <a:xfrm>
            <a:off x="214313" y="785813"/>
            <a:ext cx="2952750" cy="381635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1593 w 21600"/>
              <a:gd name="T9" fmla="*/ 7848 h 21600"/>
              <a:gd name="T10" fmla="*/ 20317 w 21600"/>
              <a:gd name="T11" fmla="*/ 175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5F47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2" name="Text Box 7"/>
          <p:cNvSpPr txBox="1">
            <a:spLocks noChangeArrowheads="1"/>
          </p:cNvSpPr>
          <p:nvPr/>
        </p:nvSpPr>
        <p:spPr bwMode="auto">
          <a:xfrm>
            <a:off x="642938" y="857250"/>
            <a:ext cx="22161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Бюджет</a:t>
            </a:r>
          </a:p>
          <a:p>
            <a:pPr algn="ctr"/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428625" y="1928813"/>
            <a:ext cx="2643188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1500" b="1" dirty="0" err="1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i="1" dirty="0" err="1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-кошелёк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, сумка, кожаный мешок, мешок с деньгами) 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endParaRPr lang="ru-RU" b="1" dirty="0"/>
          </a:p>
        </p:txBody>
      </p:sp>
      <p:sp>
        <p:nvSpPr>
          <p:cNvPr id="31753" name="chair1"/>
          <p:cNvSpPr>
            <a:spLocks noEditPoints="1" noChangeArrowheads="1"/>
          </p:cNvSpPr>
          <p:nvPr/>
        </p:nvSpPr>
        <p:spPr bwMode="auto">
          <a:xfrm>
            <a:off x="6143636" y="785794"/>
            <a:ext cx="2714625" cy="390366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1593 w 21600"/>
              <a:gd name="T9" fmla="*/ 7848 h 21600"/>
              <a:gd name="T10" fmla="*/ 20317 w 21600"/>
              <a:gd name="T11" fmla="*/ 175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A6EE3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6572250" y="857250"/>
            <a:ext cx="20367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Text Box 11"/>
          <p:cNvSpPr txBox="1">
            <a:spLocks noChangeArrowheads="1"/>
          </p:cNvSpPr>
          <p:nvPr/>
        </p:nvSpPr>
        <p:spPr bwMode="auto">
          <a:xfrm>
            <a:off x="6286500" y="2143125"/>
            <a:ext cx="2406650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ва</a:t>
            </a:r>
          </a:p>
          <a:p>
            <a:endParaRPr lang="ru-RU" b="1" dirty="0"/>
          </a:p>
        </p:txBody>
      </p:sp>
      <p:sp>
        <p:nvSpPr>
          <p:cNvPr id="31756" name="chair1"/>
          <p:cNvSpPr>
            <a:spLocks noEditPoints="1" noChangeArrowheads="1"/>
          </p:cNvSpPr>
          <p:nvPr/>
        </p:nvSpPr>
        <p:spPr bwMode="auto">
          <a:xfrm>
            <a:off x="3286125" y="785813"/>
            <a:ext cx="2714625" cy="3903662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1593 w 21600"/>
              <a:gd name="T9" fmla="*/ 7848 h 21600"/>
              <a:gd name="T10" fmla="*/ 20317 w 21600"/>
              <a:gd name="T11" fmla="*/ 175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33FC24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8" name="Text Box 13"/>
          <p:cNvSpPr txBox="1">
            <a:spLocks noChangeArrowheads="1"/>
          </p:cNvSpPr>
          <p:nvPr/>
        </p:nvSpPr>
        <p:spPr bwMode="auto">
          <a:xfrm>
            <a:off x="3714750" y="857250"/>
            <a:ext cx="1990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20489" name="Text Box 14"/>
          <p:cNvSpPr txBox="1">
            <a:spLocks noChangeArrowheads="1"/>
          </p:cNvSpPr>
          <p:nvPr/>
        </p:nvSpPr>
        <p:spPr bwMode="auto">
          <a:xfrm>
            <a:off x="3428992" y="2000240"/>
            <a:ext cx="24066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</a:t>
            </a:r>
          </a:p>
          <a:p>
            <a:pPr algn="ctr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(налоги юридических и физических лиц, штрафы,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админист-ративные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платежи и сборы, финансовая помощь)</a:t>
            </a:r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>
            <a:off x="214313" y="4857750"/>
            <a:ext cx="8785225" cy="785828"/>
          </a:xfrm>
          <a:prstGeom prst="flowChartAlternateProcess">
            <a:avLst/>
          </a:prstGeom>
          <a:solidFill>
            <a:srgbClr val="33FC24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1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Сбалансированность бюджета (равенство доходов и расходов) – один из основополагающих принципов при составлении бюджета, когда это равенство нарушается, возникает дефицит, либо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бюджета 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3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3F89D83-2C98-440B-BFDF-5F9EB71CD9C1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4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28596" y="5786454"/>
            <a:ext cx="8072437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5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15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бюджета - превышение расходов бюджета над его доходами.</a:t>
            </a:r>
          </a:p>
          <a:p>
            <a:r>
              <a:rPr lang="ru-RU" sz="15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5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бюджета - превышение доходов бюджета над его расходами.</a:t>
            </a:r>
          </a:p>
          <a:p>
            <a:endParaRPr lang="ru-RU" sz="1500" dirty="0">
              <a:solidFill>
                <a:srgbClr val="0000FF"/>
              </a:solidFill>
            </a:endParaRPr>
          </a:p>
          <a:p>
            <a:endParaRPr lang="ru-RU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24800" y="6376988"/>
            <a:ext cx="762000" cy="365125"/>
          </a:xfrm>
        </p:spPr>
        <p:txBody>
          <a:bodyPr/>
          <a:lstStyle/>
          <a:p>
            <a:pPr>
              <a:defRPr/>
            </a:pPr>
            <a:fld id="{63F70900-2691-4882-98B2-322E46EFC9C0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9219" name="AutoShape 2"/>
          <p:cNvSpPr>
            <a:spLocks noChangeArrowheads="1"/>
          </p:cNvSpPr>
          <p:nvPr/>
        </p:nvSpPr>
        <p:spPr bwMode="auto">
          <a:xfrm>
            <a:off x="900113" y="2060575"/>
            <a:ext cx="3455987" cy="3240088"/>
          </a:xfrm>
          <a:prstGeom prst="foldedCorner">
            <a:avLst>
              <a:gd name="adj" fmla="val 12491"/>
            </a:avLst>
          </a:prstGeom>
          <a:solidFill>
            <a:srgbClr val="C5F478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Бюджет </a:t>
            </a:r>
            <a:r>
              <a:rPr lang="ru-RU" b="1" dirty="0" err="1" smtClean="0">
                <a:latin typeface="Times New Roman" pitchFamily="18" charset="0"/>
              </a:rPr>
              <a:t>Уинского</a:t>
            </a:r>
            <a:r>
              <a:rPr lang="ru-RU" b="1" dirty="0" smtClean="0">
                <a:latin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latin typeface="Times New Roman" pitchFamily="18" charset="0"/>
              </a:rPr>
              <a:t>муниципального района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4572000" y="2060575"/>
            <a:ext cx="4103688" cy="3384550"/>
          </a:xfrm>
          <a:prstGeom prst="foldedCorner">
            <a:avLst>
              <a:gd name="adj" fmla="val 12500"/>
            </a:avLst>
          </a:prstGeom>
          <a:solidFill>
            <a:srgbClr val="C5F478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 smtClean="0">
                <a:latin typeface="Times New Roman" pitchFamily="18" charset="0"/>
              </a:rPr>
              <a:t>Бюджеты </a:t>
            </a:r>
            <a:r>
              <a:rPr lang="ru-RU" sz="1600" b="1" dirty="0" err="1" smtClean="0">
                <a:latin typeface="Times New Roman" pitchFamily="18" charset="0"/>
              </a:rPr>
              <a:t>Аспинского</a:t>
            </a:r>
            <a:r>
              <a:rPr lang="ru-RU" sz="1600" b="1" dirty="0" smtClean="0">
                <a:latin typeface="Times New Roman" pitchFamily="18" charset="0"/>
              </a:rPr>
              <a:t>,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</a:rPr>
              <a:t>Воскресенского, </a:t>
            </a:r>
            <a:r>
              <a:rPr lang="ru-RU" sz="1600" b="1" dirty="0" err="1" smtClean="0">
                <a:latin typeface="Times New Roman" pitchFamily="18" charset="0"/>
              </a:rPr>
              <a:t>Ломовского</a:t>
            </a:r>
            <a:r>
              <a:rPr lang="ru-RU" sz="1600" b="1" dirty="0" smtClean="0">
                <a:latin typeface="Times New Roman" pitchFamily="18" charset="0"/>
              </a:rPr>
              <a:t>, </a:t>
            </a:r>
          </a:p>
          <a:p>
            <a:pPr algn="ctr"/>
            <a:r>
              <a:rPr lang="ru-RU" sz="1600" b="1" dirty="0" err="1" smtClean="0">
                <a:latin typeface="Times New Roman" pitchFamily="18" charset="0"/>
              </a:rPr>
              <a:t>Нижнесыповского</a:t>
            </a:r>
            <a:r>
              <a:rPr lang="ru-RU" sz="1600" b="1" dirty="0" smtClean="0">
                <a:latin typeface="Times New Roman" pitchFamily="18" charset="0"/>
              </a:rPr>
              <a:t>, </a:t>
            </a:r>
            <a:r>
              <a:rPr lang="ru-RU" sz="1600" b="1" dirty="0" err="1" smtClean="0">
                <a:latin typeface="Times New Roman" pitchFamily="18" charset="0"/>
              </a:rPr>
              <a:t>Судинского</a:t>
            </a:r>
            <a:r>
              <a:rPr lang="ru-RU" sz="1600" b="1" dirty="0" smtClean="0">
                <a:latin typeface="Times New Roman" pitchFamily="18" charset="0"/>
              </a:rPr>
              <a:t>, </a:t>
            </a:r>
          </a:p>
          <a:p>
            <a:pPr algn="ctr"/>
            <a:r>
              <a:rPr lang="ru-RU" sz="1600" b="1" dirty="0" err="1" smtClean="0">
                <a:latin typeface="Times New Roman" pitchFamily="18" charset="0"/>
              </a:rPr>
              <a:t>Уинского</a:t>
            </a:r>
            <a:r>
              <a:rPr lang="ru-RU" sz="1600" b="1" dirty="0" smtClean="0">
                <a:latin typeface="Times New Roman" pitchFamily="18" charset="0"/>
              </a:rPr>
              <a:t>, </a:t>
            </a:r>
            <a:r>
              <a:rPr lang="ru-RU" sz="1600" b="1" dirty="0" err="1" smtClean="0">
                <a:latin typeface="Times New Roman" pitchFamily="18" charset="0"/>
              </a:rPr>
              <a:t>Чайкинского</a:t>
            </a:r>
            <a:r>
              <a:rPr lang="ru-RU" sz="1600" b="1" dirty="0" smtClean="0">
                <a:latin typeface="Times New Roman" pitchFamily="18" charset="0"/>
              </a:rPr>
              <a:t>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</a:rPr>
              <a:t>сельских поселений</a:t>
            </a:r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9222" name="Заголовок 1"/>
          <p:cNvSpPr txBox="1">
            <a:spLocks/>
          </p:cNvSpPr>
          <p:nvPr/>
        </p:nvSpPr>
        <p:spPr bwMode="auto">
          <a:xfrm>
            <a:off x="1071563" y="571480"/>
            <a:ext cx="7858125" cy="774720"/>
          </a:xfrm>
          <a:prstGeom prst="rect">
            <a:avLst/>
          </a:prstGeom>
          <a:solidFill>
            <a:srgbClr val="C5F47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300" b="1" dirty="0" smtClean="0">
                <a:solidFill>
                  <a:srgbClr val="DB251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Бюджетная система </a:t>
            </a:r>
            <a:r>
              <a:rPr lang="ru-RU" sz="2300" b="1" dirty="0" err="1" smtClean="0">
                <a:solidFill>
                  <a:srgbClr val="DB251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Уинского</a:t>
            </a:r>
            <a:r>
              <a:rPr lang="ru-RU" sz="2300" b="1" dirty="0" smtClean="0">
                <a:solidFill>
                  <a:srgbClr val="DB251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DB251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муницпального</a:t>
            </a:r>
            <a:r>
              <a:rPr lang="ru-RU" sz="2300" b="1" dirty="0" smtClean="0">
                <a:solidFill>
                  <a:srgbClr val="DB251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 района </a:t>
            </a:r>
            <a:endParaRPr lang="ru-RU" sz="2300" dirty="0">
              <a:latin typeface="Times New Roman" pitchFamily="18" charset="0"/>
              <a:ea typeface="PT Serif"/>
              <a:cs typeface="Times New Roman" pitchFamily="18" charset="0"/>
            </a:endParaRPr>
          </a:p>
        </p:txBody>
      </p:sp>
      <p:pic>
        <p:nvPicPr>
          <p:cNvPr id="9223" name="Picture 10" descr="http://uinsk.ru/uploads/ger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7953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14313" y="1571633"/>
            <a:ext cx="8835977" cy="583785"/>
          </a:xfrm>
          <a:prstGeom prst="chevron">
            <a:avLst>
              <a:gd name="adj" fmla="val 387969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AutoShape 10"/>
          <p:cNvSpPr>
            <a:spLocks noChangeArrowheads="1"/>
          </p:cNvSpPr>
          <p:nvPr/>
        </p:nvSpPr>
        <p:spPr bwMode="auto">
          <a:xfrm>
            <a:off x="240409" y="2446095"/>
            <a:ext cx="2547950" cy="1149327"/>
          </a:xfrm>
          <a:prstGeom prst="flowChartAlternateProcess">
            <a:avLst/>
          </a:prstGeom>
          <a:solidFill>
            <a:srgbClr val="BCF62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3083722" y="2446095"/>
            <a:ext cx="2547950" cy="1149327"/>
          </a:xfrm>
          <a:prstGeom prst="flowChartAlternateProcess">
            <a:avLst/>
          </a:prstGeom>
          <a:solidFill>
            <a:srgbClr val="C5F47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5866539" y="2446095"/>
            <a:ext cx="2547950" cy="1149327"/>
          </a:xfrm>
          <a:prstGeom prst="flowChartAlternateProcess">
            <a:avLst/>
          </a:prstGeom>
          <a:solidFill>
            <a:srgbClr val="C5F47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AutoShape 28"/>
          <p:cNvSpPr>
            <a:spLocks noChangeArrowheads="1"/>
          </p:cNvSpPr>
          <p:nvPr/>
        </p:nvSpPr>
        <p:spPr bwMode="auto">
          <a:xfrm>
            <a:off x="240409" y="4306911"/>
            <a:ext cx="2547950" cy="1149327"/>
          </a:xfrm>
          <a:prstGeom prst="flowChartAlternateProcess">
            <a:avLst/>
          </a:prstGeom>
          <a:solidFill>
            <a:srgbClr val="C5F47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AutoShape 24"/>
          <p:cNvSpPr>
            <a:spLocks noChangeArrowheads="1"/>
          </p:cNvSpPr>
          <p:nvPr/>
        </p:nvSpPr>
        <p:spPr bwMode="auto">
          <a:xfrm>
            <a:off x="3083722" y="4306911"/>
            <a:ext cx="2547950" cy="1149327"/>
          </a:xfrm>
          <a:prstGeom prst="flowChartAlternateProcess">
            <a:avLst/>
          </a:prstGeom>
          <a:solidFill>
            <a:srgbClr val="C5F47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auto">
          <a:xfrm>
            <a:off x="5923477" y="4306911"/>
            <a:ext cx="2547950" cy="1149327"/>
          </a:xfrm>
          <a:prstGeom prst="flowChartAlternateProcess">
            <a:avLst/>
          </a:prstGeom>
          <a:solidFill>
            <a:srgbClr val="C5F47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84298" y="2508122"/>
            <a:ext cx="2501688" cy="1063584"/>
          </a:xfrm>
          <a:prstGeom prst="rect">
            <a:avLst/>
          </a:prstGeom>
          <a:solidFill>
            <a:srgbClr val="C5F47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1. Составление проекта бюджета на очередной финансовый год и плановый период</a:t>
            </a:r>
          </a:p>
          <a:p>
            <a:pPr marL="342900" indent="-342900">
              <a:buFontTx/>
              <a:buAutoNum type="arabicPeriod"/>
              <a:defRPr/>
            </a:pPr>
            <a:endParaRPr lang="ru-RU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233183" y="2446095"/>
            <a:ext cx="2330876" cy="112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2. Рассмотрение проекта бюджета на очередной финансовый год и плановый период</a:t>
            </a:r>
          </a:p>
          <a:p>
            <a:endParaRPr lang="ru-RU" dirty="0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998207" y="2508122"/>
            <a:ext cx="2330876" cy="72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3. Утверждение бюджета на очередной финансовый год и плановый период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372077" y="4368938"/>
            <a:ext cx="2330876" cy="72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4. Исполнение бюджета текущего финансового года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3215390" y="4368938"/>
            <a:ext cx="2330876" cy="72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5. Формирование отчета об исполнении бюджета предыдущего финансового года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6055145" y="4368938"/>
            <a:ext cx="2330876" cy="72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6. Утверждение отчета об исполнении бюджета предыдущего финансового года</a:t>
            </a:r>
          </a:p>
          <a:p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285875" y="274639"/>
            <a:ext cx="7643813" cy="939784"/>
          </a:xfrm>
          <a:prstGeom prst="rect">
            <a:avLst/>
          </a:prstGeom>
        </p:spPr>
        <p:txBody>
          <a:bodyPr>
            <a:normAutofit fontScale="525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Бюджетный процесс – ежегодное</a:t>
            </a:r>
            <a:r>
              <a:rPr kumimoji="0" lang="ru-RU" sz="3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формирование 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исполнение бюджета</a:t>
            </a: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" name="Picture 10" descr="http://uinsk.ru/uploads/ger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7953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643050" y="1642783"/>
            <a:ext cx="3967827" cy="42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>
            <a:off x="2240337" y="3595422"/>
            <a:ext cx="1263299" cy="266352"/>
          </a:xfrm>
          <a:prstGeom prst="curvedUpArrow">
            <a:avLst>
              <a:gd name="adj1" fmla="val 97260"/>
              <a:gd name="adj2" fmla="val 194521"/>
              <a:gd name="adj3" fmla="val 33333"/>
            </a:avLst>
          </a:prstGeom>
          <a:solidFill>
            <a:srgbClr val="CC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5143504" y="3643314"/>
            <a:ext cx="1263299" cy="266352"/>
          </a:xfrm>
          <a:prstGeom prst="curvedUpArrow">
            <a:avLst>
              <a:gd name="adj1" fmla="val 97260"/>
              <a:gd name="adj2" fmla="val 194521"/>
              <a:gd name="adj3" fmla="val 33333"/>
            </a:avLst>
          </a:prstGeom>
          <a:solidFill>
            <a:srgbClr val="CC00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" name="AutoShape 30"/>
          <p:cNvSpPr>
            <a:spLocks noChangeArrowheads="1"/>
          </p:cNvSpPr>
          <p:nvPr/>
        </p:nvSpPr>
        <p:spPr bwMode="auto">
          <a:xfrm rot="10800000">
            <a:off x="2286598" y="4040558"/>
            <a:ext cx="1263299" cy="266352"/>
          </a:xfrm>
          <a:prstGeom prst="curvedUpArrow">
            <a:avLst>
              <a:gd name="adj1" fmla="val 97260"/>
              <a:gd name="adj2" fmla="val 194521"/>
              <a:gd name="adj3" fmla="val 33333"/>
            </a:avLst>
          </a:prstGeom>
          <a:solidFill>
            <a:srgbClr val="CC00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AutoShape 30"/>
          <p:cNvSpPr>
            <a:spLocks noChangeArrowheads="1"/>
          </p:cNvSpPr>
          <p:nvPr/>
        </p:nvSpPr>
        <p:spPr bwMode="auto">
          <a:xfrm rot="10800000">
            <a:off x="5000628" y="4000504"/>
            <a:ext cx="1263299" cy="266352"/>
          </a:xfrm>
          <a:prstGeom prst="curvedUpArrow">
            <a:avLst>
              <a:gd name="adj1" fmla="val 97260"/>
              <a:gd name="adj2" fmla="val 194521"/>
              <a:gd name="adj3" fmla="val 33333"/>
            </a:avLst>
          </a:prstGeom>
          <a:solidFill>
            <a:srgbClr val="CC00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8429652" y="3214686"/>
            <a:ext cx="569374" cy="1692978"/>
          </a:xfrm>
          <a:prstGeom prst="curvedLeftArrow">
            <a:avLst>
              <a:gd name="adj1" fmla="val 58000"/>
              <a:gd name="adj2" fmla="val 116000"/>
              <a:gd name="adj3" fmla="val 33333"/>
            </a:avLst>
          </a:prstGeom>
          <a:solidFill>
            <a:srgbClr val="CC00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AF2072-6A6F-4988-9EE2-2FCA271D8500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115888"/>
            <a:ext cx="7400948" cy="1143000"/>
          </a:xfrm>
        </p:spPr>
        <p:txBody>
          <a:bodyPr lIns="91440" rIns="91440" bIns="4572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Динамика инфляции в регионе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(темп роста к предыдущему году)</a:t>
            </a:r>
          </a:p>
        </p:txBody>
      </p:sp>
      <p:graphicFrame>
        <p:nvGraphicFramePr>
          <p:cNvPr id="8" name="Object 4"/>
          <p:cNvGraphicFramePr>
            <a:graphicFrameLocks noGrp="1"/>
          </p:cNvGraphicFramePr>
          <p:nvPr>
            <p:ph idx="4294967295"/>
          </p:nvPr>
        </p:nvGraphicFramePr>
        <p:xfrm>
          <a:off x="177800" y="1643050"/>
          <a:ext cx="8966200" cy="4318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10" descr="http://uinsk.ru/uploads/ger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42875"/>
            <a:ext cx="6635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http://uinsk.ru/uploads/ger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"/>
            <a:ext cx="6635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4643446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solidFill>
                  <a:srgbClr val="DB251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Доходы бюджета </a:t>
            </a:r>
            <a:r>
              <a:rPr lang="ru-RU" sz="2800" dirty="0" err="1" smtClean="0">
                <a:solidFill>
                  <a:srgbClr val="DB251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Уинского</a:t>
            </a:r>
            <a:r>
              <a:rPr lang="ru-RU" sz="2800" dirty="0" smtClean="0">
                <a:solidFill>
                  <a:srgbClr val="DB251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района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http://mtdata.ru/u23/photoC796/20922373162-0/original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928670"/>
            <a:ext cx="7143800" cy="355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571604" y="285729"/>
            <a:ext cx="7126308" cy="62232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подходы к формированию доходов бюджета на 2018-2020 годы</a:t>
            </a: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/>
        </p:nvGraphicFramePr>
        <p:xfrm>
          <a:off x="0" y="1000108"/>
          <a:ext cx="8606760" cy="5741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5" name="Picture 10" descr="http://uinsk.ru/uploads/ger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4" y="66351"/>
            <a:ext cx="642910" cy="93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4588</TotalTime>
  <Words>2169</Words>
  <Application>Microsoft Office PowerPoint</Application>
  <PresentationFormat>Экран (4:3)</PresentationFormat>
  <Paragraphs>635</Paragraphs>
  <Slides>37</Slides>
  <Notes>36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Тема Office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Динамика инфляции в регионе  (темп роста к предыдущему году)</vt:lpstr>
      <vt:lpstr>Доходы бюджета Уинского района </vt:lpstr>
      <vt:lpstr>Основные подходы к формированию доходов бюджета на 2018-2020 годы</vt:lpstr>
      <vt:lpstr>Слайд 10</vt:lpstr>
      <vt:lpstr>Собственные доходы районного бюджета  в 2017-2018 годах, тыс. руб.</vt:lpstr>
      <vt:lpstr>Слайд 12</vt:lpstr>
      <vt:lpstr>Основные виды налоговых доходов  Уинского района, тыс. руб.</vt:lpstr>
      <vt:lpstr>Слайд 14</vt:lpstr>
      <vt:lpstr>Основные виды неналоговых доходов  Уинского района, тыс. руб.</vt:lpstr>
      <vt:lpstr>Динамика поступления безвозмездных поступлений на 2017- 2020 годы,  тыс. руб.</vt:lpstr>
      <vt:lpstr>Межбюджетные трансферты, тыс. руб.</vt:lpstr>
      <vt:lpstr>Слайд 18</vt:lpstr>
      <vt:lpstr>Основные подходы к формированию расходов бюджета на 2018-2020 годы</vt:lpstr>
      <vt:lpstr>В 2018 году средняя заработная плата за счет средств районного бюджета  по категориям работников составит:</vt:lpstr>
      <vt:lpstr> Районный бюджет формируется по  «программному» принципу с 2015 года   </vt:lpstr>
      <vt:lpstr>Структура расходов районного бюджета </vt:lpstr>
      <vt:lpstr>Слайд 23</vt:lpstr>
      <vt:lpstr>Расходы бюджета Уинского  муниципального района на 2018 год</vt:lpstr>
      <vt:lpstr>Расходы бюджета Уинского муниципального района на 2018-2020 г.</vt:lpstr>
      <vt:lpstr> Расходы бюджета Уинского  муниципального района на 2018 год  непрограммные мероприятия </vt:lpstr>
      <vt:lpstr>Не программные расходы бюджета Уинского муниципального района на 2018-2020 гг.</vt:lpstr>
      <vt:lpstr>Слайд 28</vt:lpstr>
      <vt:lpstr>Слайд 29</vt:lpstr>
      <vt:lpstr>Слайд 30</vt:lpstr>
      <vt:lpstr> Структура расходов бюджета Уинского района в разрезе муниципальных программ, тыс.руб. </vt:lpstr>
      <vt:lpstr>Слайд 32</vt:lpstr>
      <vt:lpstr>Распределение средств дорожного фонда на 2018-2020г. </vt:lpstr>
      <vt:lpstr>Источники финансирования инвестиционных и приоритетных проектов на 2018 год, тыс.руб. 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Абражеева Анастасия Сергеевна</dc:creator>
  <cp:lastModifiedBy>mai</cp:lastModifiedBy>
  <cp:revision>656</cp:revision>
  <cp:lastPrinted>2017-10-18T07:13:49Z</cp:lastPrinted>
  <dcterms:created xsi:type="dcterms:W3CDTF">2017-10-10T05:47:37Z</dcterms:created>
  <dcterms:modified xsi:type="dcterms:W3CDTF">2018-01-19T07:32:39Z</dcterms:modified>
</cp:coreProperties>
</file>