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01" r:id="rId2"/>
    <p:sldId id="283" r:id="rId3"/>
    <p:sldId id="304" r:id="rId4"/>
    <p:sldId id="305" r:id="rId5"/>
    <p:sldId id="288" r:id="rId6"/>
    <p:sldId id="306" r:id="rId7"/>
    <p:sldId id="285" r:id="rId8"/>
    <p:sldId id="286" r:id="rId9"/>
    <p:sldId id="289" r:id="rId10"/>
    <p:sldId id="291" r:id="rId11"/>
    <p:sldId id="303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66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74156" autoAdjust="0"/>
  </p:normalViewPr>
  <p:slideViewPr>
    <p:cSldViewPr>
      <p:cViewPr varScale="1">
        <p:scale>
          <a:sx n="55" d="100"/>
          <a:sy n="55" d="100"/>
        </p:scale>
        <p:origin x="-9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3562979-71C9-4CA1-9224-B6CE54F89BAD}" type="datetimeFigureOut">
              <a:rPr lang="ru-RU"/>
              <a:pPr>
                <a:defRPr/>
              </a:pPr>
              <a:t>21.07.2016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4250BAC-D869-4DF9-AEA4-E616ED745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5DF5054-0C68-4B37-8C94-240E47E1D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DDFCD-6EEA-45B0-8EDF-545040346DC8}" type="slidenum">
              <a:rPr lang="ru-RU" smtClean="0">
                <a:latin typeface="Arial" charset="0"/>
              </a:rPr>
              <a:pPr/>
              <a:t>1</a:t>
            </a:fld>
            <a:endParaRPr lang="ru-RU" smtClean="0">
              <a:latin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2CF4B-3204-427E-948A-3ACA10D15E33}" type="slidenum">
              <a:rPr lang="ru-RU" smtClean="0">
                <a:latin typeface="Arial" charset="0"/>
              </a:rPr>
              <a:pPr/>
              <a:t>10</a:t>
            </a:fld>
            <a:endParaRPr lang="ru-RU" smtClean="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На территории Уинского муниципального района в 2015 году предусмотрены средства на реализацию 5 бюджетных инвестиций на сумму 79 143,36 тыс. руб.. Средства освоена на 99,1 %. Не освоены средства на реализацию инвестиционного проекта «Реконструкция сетей водопровода в д.Ломь» в сумме 676,43 тыс. руб. в связи с тем, что нет счетов фактур на оплату.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45D74-36F1-4736-B8C8-B37AE6DB83D6}" type="slidenum">
              <a:rPr lang="ru-RU" smtClean="0">
                <a:latin typeface="Arial" charset="0"/>
              </a:rPr>
              <a:pPr/>
              <a:t>11</a:t>
            </a:fld>
            <a:endParaRPr lang="ru-RU" smtClean="0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z="100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85E43-AA3B-4C14-83FA-EBD140313E6D}" type="slidenum">
              <a:rPr lang="ru-RU" smtClean="0">
                <a:latin typeface="Arial" charset="0"/>
              </a:rPr>
              <a:pPr/>
              <a:t>2</a:t>
            </a:fld>
            <a:endParaRPr lang="ru-RU" smtClean="0">
              <a:latin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Рассмотрим основные параметры бюджета. Первоначальный план по доходам был утвержден в объеме 296 092,1 т.р., уточненный план составил  352 704,7 т.р. Фактически поступило доходов в бюджет района  350 815,3 т.р. или 99,5 % от уточненного плана. Первоначальным планом утверждены расходы в сумме 297 980, 4 т.р., уточненный составил 358 153,7 т.р., фактически произведены расходы на 354 907,7т.р., что составило 99,1% годовых бюджетных назначений. Первоначальный бюджет был принят с дефицитом 1 888,3 тыс. руб.. </a:t>
            </a:r>
          </a:p>
          <a:p>
            <a:pPr eaLnBrk="1" hangingPunct="1"/>
            <a:r>
              <a:rPr lang="ru-RU" smtClean="0">
                <a:latin typeface="Arial" charset="0"/>
              </a:rPr>
              <a:t>По отношению к 2014 году наблюдается снижение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 доходной </a:t>
            </a:r>
            <a:r>
              <a:rPr lang="ru-RU" smtClean="0">
                <a:latin typeface="Arial" charset="0"/>
              </a:rPr>
              <a:t>и расходной частей бюджета. Фактические доходы  снизились в 2015 году по сравнению с 2014 годом на 7 340,8 т.р. или на 2 %. Расходы снизились по сравнению с 2014 годом на  10 746,1 т.р., т.е. на 2,9 %.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58BD0-6D1F-4C85-877A-FCCD1E601B58}" type="slidenum">
              <a:rPr lang="ru-RU" smtClean="0">
                <a:latin typeface="Arial" charset="0"/>
              </a:rPr>
              <a:pPr/>
              <a:t>3</a:t>
            </a:fld>
            <a:endParaRPr lang="ru-RU" smtClean="0">
              <a:latin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Налоговые доходы поступили в бюджет района в сумме 26 219,4 т.р., что составило 109,2 % исполнения первоначального плана и 102,3 % исполнения уточненного плана. Рост по отношению к первоначальному плану произошел из-за перевыполнения плана по налогу на доходы физических лиц на 15,1 % или на 1834,9 тыс. руб., по единому налогу на вмененный доход на 10,1 % или на  335,0 тыс. руб., по госпошлине на 66,3 % или на 320,2 тыс. руб.. 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В 2015 году в районный бюджет поступали следующие виды налоговых доходов: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НДФЛ (поступило 13 990,7 тыс. руб., 53,4 %  от всех налоговых платежей);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ЕНВД (поступило 3 648,4 тыс. руб., 13,9 %  от всех налоговых платежей);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налог, взимаемый в связи с применением патентной системы налогообложения  (поступило 9 тыс. руб., 0,03 % от всех налоговых платежей);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транспортный налог (поступило 4 809,3 тыс. руб., 18,3 %  от всех налоговых платежей);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госпошлина (поступило 803,2 тыс. руб., 3,1 %  от всех налоговых платежей);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задолженность и перерасчеты по отмененным налогам, сборам и иным обязательным платежам (поступило 0,6 тыс. руб.).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Неналоговые доходы поступили в сумме 19974,2 тыс. руб., на 531,5 тыс. руб. больше, чем утверждено первоначальным бюджетом. Неналоговые доходы состоят из следующих платежей: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арендная плата за земельные участки поступила в сумме 12 879,9 тыс. руб., на 378,5 тыс. руб. больше, чем запланировано в первоначальном бюджете;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арендная плата за муниципальное имущество поступила в сумме 839,4 тыс. руб., на 81,2 тыс. руб. больше первоначального бюджета;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платежи от муниципальных предприятий поступили в сумме 16,7 тыс. руб., на 8,2 тыс. руб. больше первоначального бюджета;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прочие доходы от использования имущества (в т.ч. долевое участие в строительстве, найм жилья) поступили в сумме 47,4 тыс. руб., первоначально указанные доходы в бюджете не планировались;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плата за негативное воздействие на окружающую среду поступила в сумме 23,6 тыс. руб., на 8,6 тыс. руб. больше первоначального бюджета;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доходы от оказания платных услуг (работ) и компенсации затрат государства поступили в сумме 5 465,9 тыс. руб., на 1 039,5 тыс. руб. больше первоначального бюджета;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Arial" charset="0"/>
              </a:rPr>
              <a:t>доходы от продажи муниципального имущества поступили в сумме 225,4 тыс. руб., на 1 036,8 тыс. руб. меньше первоначально утвержденной суммы;</a:t>
            </a:r>
            <a:endParaRPr lang="ru-RU" sz="80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ru-RU" sz="800" smtClean="0">
                <a:solidFill>
                  <a:srgbClr val="FFFF00"/>
                </a:solidFill>
                <a:latin typeface="Arial" charset="0"/>
              </a:rPr>
              <a:t>штрафы зачислены в сумме 476,0 тыс. руб., что больше первоначального плана на 5,0 тыс. руб..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>
                <a:solidFill>
                  <a:srgbClr val="FFFF00"/>
                </a:solidFill>
                <a:latin typeface="Arial" charset="0"/>
              </a:rPr>
              <a:t>Безвозмездные поступления зачислены в бюджет района в сумме 304 621,7 т.р., 120,6 % от запланированных объемов, отклонение от первоначального плана составило 51 987,3 тыс.руб.. Отклонение фактических поступлений от уточненных назначений составило 2 713,8 тыс. руб..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>
                <a:solidFill>
                  <a:srgbClr val="FFFF00"/>
                </a:solidFill>
                <a:latin typeface="Arial" charset="0"/>
              </a:rPr>
              <a:t>Не в полном объеме поступили денежные средства из краевого бюджета на сумму 2 540,9 тыс. руб., в том числе: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 субсидии бюджетам муниципальных районов на реализацию федеральных целевых программ (молодая семья) – 463,5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 субсидии на обеспечение жильем молодых семей (краевые средства) – 743,0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 субсидии на поддержку муниципальных программ, направленных на содействие этнокультурному многообразию народов – 150,0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возмещение части процентной ставки по долгосрочным, среднесрочным и краткосрочным кредитам, взятым малыми формами хозяйствования – 326,7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расходы, необходимые органам местного самоуправления для администрирования отдельных государственных полномочий по поддержке сельскохозяйственного производства, - 2,0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обеспечение хранения, комплектования, учета и использования архивных документов государственной части документов архивного фонда Пермского края – 8,7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образование комиссий по делам несовершеннолетних и защите их прав и организацию их деятельности – 21,0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 субвенции на осуществление полномочий по регулированию тарифов на перевозки пассажиров и багажа автомобильным и городским электрическим транспортом на поселенческих, районных и межмуниципальных маршрутах городского, пригородного и междугородного сообщений – 0,1 тыс. руб., 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ежемесячное денежное вознаграждение за классное руководство – 77,8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субвенция на обеспечение  воспитания и обучения  детей - инвалидов в дошкольных образовательных учреждениях и на дому – 19,6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предоставление мер социальной поддержки педагогическим  работникам муниципальных общеобразовательных организаций – 21,1 тыс.руб.,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предоставление мер социальной поддержки учащимся из малоимущих семей – 277,3 тыс. руб.;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предоставление государственных гарантий на получение общедоступного бесплатного дошкольного, начального, основного, среднего общего образования, а также дополнительного образования в общеобразовательных организациях – 294,9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на компенсацию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 – 133,1 тыс. руб.,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субвенции  на составление протоколов об административных правонарушениях – 2,1 тыс. руб. (возврат). 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Поступили доходы от возврата бюджетами бюджетной системы РФ и организациями остатков субсидий, субвенций и иных межбюджетных трансфертов, имеющих целевое назначение, прошлых лет в сумме 16,2 тыс. руб.. </a:t>
            </a:r>
          </a:p>
          <a:p>
            <a:r>
              <a:rPr lang="ru-RU" smtClean="0">
                <a:solidFill>
                  <a:srgbClr val="FFFF00"/>
                </a:solidFill>
                <a:latin typeface="Arial" charset="0"/>
              </a:rPr>
              <a:t>        Возвращены в течение  2015 года остатки субсидий, субвенций и иных межбюджетных трансфертов, имеющих целевое назначение, прошлых лет в сумме 189,1 тыс. руб..</a:t>
            </a:r>
          </a:p>
          <a:p>
            <a:r>
              <a:rPr lang="ru-RU" smtClean="0">
                <a:latin typeface="Arial" charset="0"/>
              </a:rPr>
              <a:t> </a:t>
            </a:r>
          </a:p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8D9CF-6BDA-49C5-8FEA-499638683470}" type="slidenum">
              <a:rPr lang="ru-RU" smtClean="0">
                <a:latin typeface="Arial" charset="0"/>
              </a:rPr>
              <a:pPr/>
              <a:t>4</a:t>
            </a:fld>
            <a:endParaRPr lang="ru-RU" smtClean="0">
              <a:latin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      Собственные доходы в сумме 46 193,6 тыс. руб. в общем объеме доходов бюджета составляют лишь 13 %. Наш район является высокодотационным, дотационность за 2015 год составляет 45,5 %. Безвозмездные поступления от других бюджетов бюджетной системы за 2015 год составили 87 %, 304 621,7 тыс. руб.. В 2014 году доля собственных доходов в общем объеме доходов составляла 12 %. </a:t>
            </a:r>
          </a:p>
          <a:p>
            <a:pPr eaLnBrk="1" hangingPunct="1"/>
            <a:r>
              <a:rPr lang="ru-RU" smtClean="0">
                <a:latin typeface="Arial" charset="0"/>
              </a:rPr>
              <a:t>     На диаграмме видно, что доля собственных налоговых и неналоговых доходов в 2015 году возрастает в основном за счет изменения норматива отчислений по доходам, получаемым в виде арендной платы за земельные участки, с 50 % до 100 %. Доля безвозмездных поступлений уменьшается на 1 % или на 9 440,0 тыс. руб., в том числе снижается за счет дотации на 14 078,1 тыс. руб., возрастает за счет субсидий на 21 340,6 тыс. руб., снижается за счет субвенции на 6 203,6 тыс. руб., за счет иных межбюджетных трансфертов снижается на 12 343,9 тыс. руб..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D2A1F-8A76-4BB4-82A0-26E68FE1E282}" type="slidenum">
              <a:rPr lang="ru-RU" smtClean="0">
                <a:latin typeface="Arial" charset="0"/>
              </a:rPr>
              <a:pPr/>
              <a:t>5</a:t>
            </a:fld>
            <a:endParaRPr lang="ru-RU" smtClean="0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000" smtClean="0">
                <a:latin typeface="Arial" charset="0"/>
              </a:rPr>
              <a:t>В 2015 году на территории Уинского района было реализовано 7 муниципальных программ:</a:t>
            </a:r>
          </a:p>
          <a:p>
            <a:pPr eaLnBrk="1" hangingPunct="1"/>
            <a:r>
              <a:rPr lang="ru-RU" sz="1000" smtClean="0">
                <a:latin typeface="Arial" charset="0"/>
              </a:rPr>
              <a:t>В целом на реализацию муниципальных программ в бюджете района было предусмотрено 349 401,5 тыс. руб. Освоено 99,1% - 346 155,6 тыс. руб., на реализацию непрограммных мероприятий предусмотрено 8752,1 тыс. руб., освоено 100%.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Наибольший удельный вес в структуре расходов занимают расходы на реализацию </a:t>
            </a:r>
            <a:r>
              <a:rPr lang="ru-RU" smtClean="0">
                <a:latin typeface="Arial" charset="0"/>
              </a:rPr>
              <a:t>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униципальной программы Уинского муниципального района "Развитие системы образования в Уинском муниципальном районе на 2015 - 2017 годы" – 49,6%,</a:t>
            </a:r>
            <a:r>
              <a:rPr lang="ru-RU" b="1" smtClean="0">
                <a:latin typeface="Arial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муниципальной программы Уинского муниципального района "Устойчивое развитие сельских территорий Уинского муниципального района на 2015-2017 годы" – 26,3%, муниципальной программы Уинского муниципального района "Управление муниципальными финансами и муниципальным долгом Уинского муниципального района" на 2015-2017 годы – 8,1%, муниципальной программы Уинского муниципального района "Развитие культуры, молодежной политики, физической культуры и спорта в Уинском муниципальном районе"на 2015-2017 годы – 6,5% и т.д. </a:t>
            </a:r>
            <a:r>
              <a:rPr lang="ru-RU" b="1" smtClean="0"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Непрограммные мероприятия занимают 2,5% от всех расходов бюджета.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1B6C8-227C-4414-8AEB-1D54149722F9}" type="slidenum">
              <a:rPr lang="ru-RU" smtClean="0">
                <a:latin typeface="Arial" charset="0"/>
              </a:rPr>
              <a:pPr/>
              <a:t>6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0BBDA-FB83-49B9-80F5-6F02CCBDB036}" type="slidenum">
              <a:rPr lang="ru-RU" smtClean="0">
                <a:latin typeface="Arial" charset="0"/>
              </a:rPr>
              <a:pPr/>
              <a:t>7</a:t>
            </a:fld>
            <a:endParaRPr lang="ru-RU" smtClean="0">
              <a:latin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latin typeface="Arial" charset="0"/>
              </a:rPr>
              <a:t>Исполнение бюджета по расходам за 2015 год составило 99,1%. Ниже 95,0% исполнение составило по разделам: жилищно-коммунальное хозяйство– 93,5%, социальная политика – 93,3%. Причиной низкого исполнения </a:t>
            </a:r>
          </a:p>
          <a:p>
            <a:r>
              <a:rPr lang="ru-RU" smtClean="0">
                <a:latin typeface="Arial" charset="0"/>
              </a:rPr>
              <a:t>По разделу «Жилищно-коммунальное хозяйство» бюджетные ассигнования освоены на 93,5</a:t>
            </a:r>
            <a:r>
              <a:rPr lang="ru-RU" sz="100" smtClean="0"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%, не использованы краевые средства  в сумме 683, 4 тыс.  руб. </a:t>
            </a:r>
            <a:endParaRPr lang="ru-RU" sz="900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по подразделу 0502 «Коммунальное хозяйство», не освоены средства краевого бюджета в сумме 676, 4 тыс. руб. по субсидии бюджетам муниципальных образований на решение вопросов местного значения с участием средств самообложения граждан  по инвестиционному проекту "Реконструкция сетей водопровода д. Ломь Уинского муниципального  района, Пермского края", т.к. не предъявлены для оплаты счета- фактуры за выполненные работы, средства поселения на реализацию инвестиционного проекта «Газификация жилого фонда с. Уинское, Распределительные газопроводы 7-я очередь» в сумме 6,9 тыс.руб., т.к. получена экономия при заключении контракта ; </a:t>
            </a:r>
          </a:p>
          <a:p>
            <a:r>
              <a:rPr lang="ru-RU" smtClean="0">
                <a:latin typeface="Arial" charset="0"/>
              </a:rPr>
              <a:t>По разделу 1000 «Социальная политика» расходы исполнены на 93,3%, не освоено 1 615,6 тыс. руб., в том числе:</a:t>
            </a:r>
          </a:p>
          <a:p>
            <a:r>
              <a:rPr lang="ru-RU" smtClean="0">
                <a:latin typeface="Arial" charset="0"/>
              </a:rPr>
              <a:t>по подразделу 1003 «Социальное обеспечение населения» в сумме 1 483,8 тыс. руб. на:</a:t>
            </a:r>
          </a:p>
          <a:p>
            <a:r>
              <a:rPr lang="ru-RU" smtClean="0">
                <a:latin typeface="Arial" charset="0"/>
              </a:rPr>
              <a:t>субсидию на обеспечение жильем молодых семей в рамках подпрограммы "Обеспечение жильем молодых семей "ФЦП "Жилище" на 2015-2020 годы" 1 206,5 тыс. руб.,  в том числе за счет федерального бюджета 463, 5 тыс. руб. и краевого бюджета 743,0 тыс. руб.,  средства не поступили из краевого бюджета, в связи с тем, что не подана заявка на получение средств, т.к. на очереди на получение жилья стоит многодетная семья, которой имеющихся средств недостаточно для выдачи сертификата;</a:t>
            </a:r>
          </a:p>
          <a:p>
            <a:r>
              <a:rPr lang="ru-RU" smtClean="0">
                <a:latin typeface="Arial" charset="0"/>
              </a:rPr>
              <a:t>предоставление мер социальной поддержки учащимся из малоимущих семей (277, 3 тыс. руб.), не использованы в связи с их невостребованностью, так как снизилось количество получателей в школах;</a:t>
            </a:r>
          </a:p>
          <a:p>
            <a:endParaRPr lang="ru-RU" sz="900" smtClean="0">
              <a:latin typeface="Arial" charset="0"/>
            </a:endParaRPr>
          </a:p>
          <a:p>
            <a:pPr lvl="1"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A119F-CB85-442E-9420-094E49695557}" type="slidenum">
              <a:rPr lang="ru-RU" smtClean="0">
                <a:latin typeface="Arial" charset="0"/>
              </a:rPr>
              <a:pPr/>
              <a:t>8</a:t>
            </a:fld>
            <a:endParaRPr lang="ru-RU" smtClean="0">
              <a:latin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Менее 95% исполнение бюджета по расходам по 1 главному администратору:</a:t>
            </a:r>
          </a:p>
          <a:p>
            <a:r>
              <a:rPr lang="ru-RU" smtClean="0">
                <a:latin typeface="Arial" charset="0"/>
              </a:rPr>
              <a:t>Управление учреждениями культуры, спорта и молодежной политики администрации Уинского муниципального района - </a:t>
            </a:r>
            <a:r>
              <a:rPr lang="ru-RU" sz="500" smtClean="0">
                <a:latin typeface="Arial" charset="0"/>
              </a:rPr>
              <a:t>94,5% . </a:t>
            </a:r>
            <a:r>
              <a:rPr lang="ru-RU" smtClean="0">
                <a:latin typeface="Arial" charset="0"/>
              </a:rPr>
              <a:t>Причиной низкого исполнения расходов  явилось то, что не поступила субсидия из краевого бюджета на обеспечение жильем молодых семей в рамках подпрограммы "Обеспечение жильем молодых семей "ФЦП "Жилище" на 2015-2020 годы" в сумме 1 206,5,0 тыс.руб.,  в том числе за счет федерального бюджета 463,5  тыс.руб. и краевого бюджета 743,0 тыс.руб., в связи с тем, что не подана заявка на получение средств, т.к. на очереди на получение жилья стоит многодетная семья, которой имеющихся средств недостаточно для выдачи сертификата;</a:t>
            </a:r>
          </a:p>
          <a:p>
            <a:r>
              <a:rPr lang="ru-RU" smtClean="0">
                <a:latin typeface="Arial" charset="0"/>
              </a:rPr>
              <a:t> Также не поступили средства из краевого бюджета 150,0 тыс.руб. на поддержку муниципальных программ, направленных на содействие этнокультурному многообразию народов.</a:t>
            </a:r>
          </a:p>
          <a:p>
            <a:r>
              <a:rPr lang="ru-RU" smtClean="0">
                <a:latin typeface="Arial" charset="0"/>
              </a:rPr>
              <a:t> </a:t>
            </a:r>
          </a:p>
          <a:p>
            <a:pPr eaLnBrk="1" hangingPunct="1"/>
            <a:endParaRPr lang="ru-RU" sz="500" smtClean="0">
              <a:latin typeface="Arial" charset="0"/>
            </a:endParaRPr>
          </a:p>
          <a:p>
            <a:pPr eaLnBrk="1" hangingPunct="1">
              <a:buFontTx/>
              <a:buChar char="-"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F6E5C-CD0D-4EA8-88AA-87132B65B36B}" type="slidenum">
              <a:rPr lang="ru-RU" smtClean="0">
                <a:latin typeface="Arial" charset="0"/>
              </a:rPr>
              <a:pPr/>
              <a:t>9</a:t>
            </a:fld>
            <a:endParaRPr lang="ru-RU" smtClean="0">
              <a:latin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 бюджете Уинского района в 2015 году первоначальным планом  предусмотрен был резервный фонд администрации Уинского района в размере 200,0 тыс. руб. Уточненный план составил 0,0 тыс. руб. Фактически израсходовано в 2015 году из резервного фонда 30,0 тыс. руб. Средства направлены были (из слайда)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1E8E-E126-4708-9CEB-BE68C5D50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FDFD0-E2F7-4629-AF9A-8C99B7EDA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79B5-3921-4BD7-8C55-5F76D778B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81165-5374-4560-94CC-B979F0DA5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7228D-C870-4AA9-90AA-B97E440EC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CFE03-7E88-41E1-BECA-3720077C9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524C0-2954-49D8-8A49-B17A2DAF0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766F-0074-4E0C-91EC-D445626CB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9E2D-4D15-4A22-BDE6-6A9132F5F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E8E91-FC53-4D88-8989-238099A14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7F155-9671-4CC8-8B8A-9897F5490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46FE-DCBD-4902-A191-D9CEB233D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tint val="32157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674A259-EA5E-4E1B-A357-BF60BDA28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571625"/>
            <a:ext cx="7815262" cy="2928938"/>
          </a:xfrm>
        </p:spPr>
        <p:txBody>
          <a:bodyPr/>
          <a:lstStyle/>
          <a:p>
            <a:pPr eaLnBrk="1" hangingPunct="1"/>
            <a:r>
              <a:rPr lang="ru-RU" sz="4000" b="1" i="1" smtClean="0"/>
              <a:t/>
            </a:r>
            <a:br>
              <a:rPr lang="ru-RU" sz="4000" b="1" i="1" smtClean="0"/>
            </a:br>
            <a:r>
              <a:rPr lang="ru-RU" sz="4000" b="1" i="1" smtClean="0"/>
              <a:t>ОТЧЕТ </a:t>
            </a:r>
            <a:br>
              <a:rPr lang="ru-RU" sz="4000" b="1" i="1" smtClean="0"/>
            </a:br>
            <a:r>
              <a:rPr lang="ru-RU" sz="4000" b="1" i="1" smtClean="0"/>
              <a:t>ОБ ИСПОЛНЕНИИ БЮДЖЕТА УИНСКОГО РАЙОНА </a:t>
            </a:r>
            <a:br>
              <a:rPr lang="ru-RU" sz="4000" b="1" i="1" smtClean="0"/>
            </a:br>
            <a:r>
              <a:rPr lang="ru-RU" sz="4000" b="1" i="1" smtClean="0"/>
              <a:t>ЗА 2015 ГОД</a:t>
            </a:r>
            <a:br>
              <a:rPr lang="ru-RU" sz="4000" b="1" i="1" smtClean="0"/>
            </a:br>
            <a:r>
              <a:rPr lang="ru-RU" sz="4000" b="1" i="1" smtClean="0"/>
              <a:t/>
            </a:r>
            <a:br>
              <a:rPr lang="ru-RU" sz="4000" b="1" i="1" smtClean="0"/>
            </a:b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/>
          <a:lstStyle/>
          <a:p>
            <a:pPr eaLnBrk="1" hangingPunct="1"/>
            <a:r>
              <a:rPr lang="ru-RU" sz="2400" b="1" smtClean="0"/>
              <a:t>Информация об исполнении адресной инвестиционной  программы в разрезе объектов</a:t>
            </a:r>
            <a:br>
              <a:rPr lang="ru-RU" sz="2400" b="1" smtClean="0"/>
            </a:br>
            <a:r>
              <a:rPr lang="ru-RU" sz="2400" b="1" smtClean="0"/>
              <a:t> за 2015 год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sz="half" idx="2"/>
          </p:nvPr>
        </p:nvGraphicFramePr>
        <p:xfrm>
          <a:off x="571500" y="1214438"/>
          <a:ext cx="8004175" cy="3841750"/>
        </p:xfrm>
        <a:graphic>
          <a:graphicData uri="http://schemas.openxmlformats.org/drawingml/2006/table">
            <a:tbl>
              <a:tblPr/>
              <a:tblGrid>
                <a:gridCol w="4141787"/>
                <a:gridCol w="1527175"/>
                <a:gridCol w="1260524"/>
                <a:gridCol w="1074689"/>
              </a:tblGrid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Наименование объекта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Лимиты капитальных вложений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Освоено за отчетный период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Остаток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Реконструкция здания школы по адресу 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Уинское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, ул. 30 лет Победы, 2 под здание детского сада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69 613,6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69613,6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7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Газификация жилого фонда 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Уинское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. Распределительные газопроводы 7-я очередь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1 661,3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1 654,4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Наружные сети газопроводов низкого давления  в 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Н-Сып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Реконструкция сетей водопровода в д.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Ломь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Уинского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муниципального района Пермского края протяженностью 8 км.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5 705,4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5 029,1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3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Строительство здания больницы в 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Уинское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 Итого: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79143,3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78460,1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11"/>
          <p:cNvSpPr>
            <a:spLocks noGrp="1"/>
          </p:cNvSpPr>
          <p:nvPr>
            <p:ph idx="1"/>
          </p:nvPr>
        </p:nvSpPr>
        <p:spPr>
          <a:xfrm>
            <a:off x="571500" y="642938"/>
            <a:ext cx="8229600" cy="54832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200" b="1" smtClean="0">
                <a:latin typeface="Times New Roman" pitchFamily="18" charset="0"/>
              </a:rPr>
              <a:t>Контактная информация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Отчет об исполнении бюджета Уинского района за 2015 год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подготовлен финансовым управлением администрации 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</a:rPr>
              <a:t>Уинского муниципального района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150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Юридический адрес: 617520, с.Уинское, Пермский край,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ул.Коммунистическая, д.1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Телефон, факс: (34259) 2-32-81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finuinsk@mail.ru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График работы финансового управления администрации Уинского муниципального района: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 понедельника по пятницу – с 9-00 до 17-12,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суббота, воскресение – выходные дни.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Обеденный перерыв – с 13-00 до 14-00.</a:t>
            </a: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4" name="Group 54"/>
          <p:cNvGraphicFramePr>
            <a:graphicFrameLocks noGrp="1"/>
          </p:cNvGraphicFramePr>
          <p:nvPr/>
        </p:nvGraphicFramePr>
        <p:xfrm>
          <a:off x="179388" y="2060575"/>
          <a:ext cx="8678862" cy="4232275"/>
        </p:xfrm>
        <a:graphic>
          <a:graphicData uri="http://schemas.openxmlformats.org/drawingml/2006/table">
            <a:tbl>
              <a:tblPr/>
              <a:tblGrid>
                <a:gridCol w="991287"/>
                <a:gridCol w="1604310"/>
                <a:gridCol w="1065627"/>
                <a:gridCol w="1115206"/>
                <a:gridCol w="1049605"/>
                <a:gridCol w="1265340"/>
                <a:gridCol w="571469"/>
                <a:gridCol w="1016048"/>
              </a:tblGrid>
              <a:tr h="473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Показатели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2014 г. (тыс. руб.)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Первона-чальный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план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2015 г.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(тыс. руб.)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Уточнен-ный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план 2015 г. (тыс. руб.)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Факт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2015 г.  (тыс. руб.)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Выполнение уточненного плана (%)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Отклонение 2015 к 2014 г.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2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Отклоне-ния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(+,-) (тыс. руб.)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доходы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358 156,1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296 092,1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352 704,7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350 815,3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99,5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98,0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-7 340,8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Расходы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365 653,8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297 980,4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358153,7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354 907,7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99,1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-10 746,1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дефицит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«-»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профицит «+»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-7 497,7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- 1 888,3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-5 449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- 4 092,4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2" name="Text Box 51"/>
          <p:cNvSpPr txBox="1">
            <a:spLocks noChangeArrowheads="1"/>
          </p:cNvSpPr>
          <p:nvPr/>
        </p:nvSpPr>
        <p:spPr bwMode="auto">
          <a:xfrm>
            <a:off x="1331913" y="692150"/>
            <a:ext cx="6697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tx2"/>
                </a:solidFill>
              </a:rPr>
              <a:t>Основные характеристики бюджета Уинского района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93" name="Group 77"/>
          <p:cNvGraphicFramePr>
            <a:graphicFrameLocks noGrp="1"/>
          </p:cNvGraphicFramePr>
          <p:nvPr/>
        </p:nvGraphicFramePr>
        <p:xfrm>
          <a:off x="500063" y="1357313"/>
          <a:ext cx="8177212" cy="5348287"/>
        </p:xfrm>
        <a:graphic>
          <a:graphicData uri="http://schemas.openxmlformats.org/drawingml/2006/table">
            <a:tbl>
              <a:tblPr/>
              <a:tblGrid>
                <a:gridCol w="1903671"/>
                <a:gridCol w="1549357"/>
                <a:gridCol w="1336455"/>
                <a:gridCol w="1139095"/>
                <a:gridCol w="1163959"/>
                <a:gridCol w="1084704"/>
              </a:tblGrid>
              <a:tr h="2000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Первоначальный план (тыс.руб.)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Уточненный план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(тыс. руб.)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Фактическое исполнение (тыс.руб)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Отклонение факта от уточненного плана (тыс.руб.)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% исполнения к уточненному плану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5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Собственные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43 457,7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45 369,1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46 193,6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+824,5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в том числе: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налоговые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24 015,0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25 633,4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26 219,4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+586,0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102,3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4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неналоговые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19 442,7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19 735,7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19 974,2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+238,5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101,2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Безвозмездные поступления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252 634,4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307 335,5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304 621,7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-2713,8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99,1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ИТОГО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296 092,1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352 704,7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350 815,3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-1 889,4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99,5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9" name="Text Box 67"/>
          <p:cNvSpPr txBox="1">
            <a:spLocks noChangeArrowheads="1"/>
          </p:cNvSpPr>
          <p:nvPr/>
        </p:nvSpPr>
        <p:spPr bwMode="auto">
          <a:xfrm>
            <a:off x="1692275" y="260350"/>
            <a:ext cx="6119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Исполнение бюджета по доходам за   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                          2015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Object 2"/>
          <p:cNvGraphicFramePr>
            <a:graphicFrameLocks noChangeAspect="1"/>
          </p:cNvGraphicFramePr>
          <p:nvPr/>
        </p:nvGraphicFramePr>
        <p:xfrm>
          <a:off x="0" y="79375"/>
          <a:ext cx="8970963" cy="6951663"/>
        </p:xfrm>
        <a:graphic>
          <a:graphicData uri="http://schemas.openxmlformats.org/presentationml/2006/ole">
            <p:oleObj spid="_x0000_s22529" r:id="rId4" imgW="8974090" imgH="6950042" progId="Excel.Chart.8">
              <p:embed/>
            </p:oleObj>
          </a:graphicData>
        </a:graphic>
      </p:graphicFrame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0" y="1484313"/>
          <a:ext cx="4699000" cy="3378200"/>
        </p:xfrm>
        <a:graphic>
          <a:graphicData uri="http://schemas.openxmlformats.org/presentationml/2006/ole">
            <p:oleObj spid="_x0000_s22530" r:id="rId5" imgW="4700423" imgH="3383573" progId="Excel.Chart.8">
              <p:embed/>
            </p:oleObj>
          </a:graphicData>
        </a:graphic>
      </p:graphicFrame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476375" y="4868863"/>
            <a:ext cx="1173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2014 год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6084888" y="4868863"/>
            <a:ext cx="1173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2015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06" name="Group 86"/>
          <p:cNvGraphicFramePr>
            <a:graphicFrameLocks noGrp="1"/>
          </p:cNvGraphicFramePr>
          <p:nvPr/>
        </p:nvGraphicFramePr>
        <p:xfrm>
          <a:off x="107950" y="476250"/>
          <a:ext cx="9036050" cy="5935663"/>
        </p:xfrm>
        <a:graphic>
          <a:graphicData uri="http://schemas.openxmlformats.org/drawingml/2006/table">
            <a:tbl>
              <a:tblPr/>
              <a:tblGrid>
                <a:gridCol w="534960"/>
                <a:gridCol w="5008590"/>
                <a:gridCol w="1152525"/>
                <a:gridCol w="1187450"/>
                <a:gridCol w="1152525"/>
              </a:tblGrid>
              <a:tr h="8810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Название программы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отчетный период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 системы образования в </a:t>
                      </a:r>
                      <a:r>
                        <a:rPr lang="ru-RU" sz="16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Уинском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муниципальном районе на 2015 и плановый период 2016-2017</a:t>
                      </a:r>
                      <a:r>
                        <a:rPr lang="ru-RU" sz="16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176940,3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176113,8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 муниципального управления в </a:t>
                      </a:r>
                      <a:r>
                        <a:rPr lang="ru-RU" sz="16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Уинском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муниципальном районе на 2015-2017 годы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17872,6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17838,7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Управление муниципальным имуществом</a:t>
                      </a:r>
                      <a:r>
                        <a:rPr lang="ru-RU" sz="16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территории </a:t>
                      </a:r>
                      <a:r>
                        <a:rPr lang="ru-RU" sz="1600" b="1" i="0" u="none" strike="noStrik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6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на 2015-2017 годы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474,2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474,2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Экономическое развитие </a:t>
                      </a:r>
                      <a:r>
                        <a:rPr lang="ru-RU" sz="16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на 2015-2017 годы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6901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6559,7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Управление муниципальными финансами и муниципальным долгом на 2015-2017 годы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28661,9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28661,9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Устойчивое развитие сельских территорий 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 района на 2015-2017 годы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94002,2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93318,9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культуры, молодежной политики ,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физической культуры и спорта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Уинского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муниципального района на 2015-2017 годы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24549,3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23188,4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8752,1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8752,1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358153,6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354907,7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45" name="Text Box 82"/>
          <p:cNvSpPr txBox="1">
            <a:spLocks noChangeArrowheads="1"/>
          </p:cNvSpPr>
          <p:nvPr/>
        </p:nvSpPr>
        <p:spPr bwMode="auto">
          <a:xfrm>
            <a:off x="1258888" y="0"/>
            <a:ext cx="6265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Исполнение бюджета по расходам за 2015 год  </a:t>
            </a:r>
          </a:p>
        </p:txBody>
      </p:sp>
      <p:sp>
        <p:nvSpPr>
          <p:cNvPr id="24646" name="Text Box 83"/>
          <p:cNvSpPr txBox="1">
            <a:spLocks noChangeArrowheads="1"/>
          </p:cNvSpPr>
          <p:nvPr/>
        </p:nvSpPr>
        <p:spPr bwMode="auto">
          <a:xfrm>
            <a:off x="7596188" y="0"/>
            <a:ext cx="1547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/>
              <a:t>Тыс. руб</a:t>
            </a:r>
            <a:r>
              <a:rPr lang="ru-RU" sz="1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/>
              <a:t>Структура расходов бюджета Уинского района (тыс. руб.)</a:t>
            </a:r>
          </a:p>
        </p:txBody>
      </p:sp>
      <p:graphicFrame>
        <p:nvGraphicFramePr>
          <p:cNvPr id="266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1143000"/>
          <a:ext cx="8186737" cy="5197475"/>
        </p:xfrm>
        <a:graphic>
          <a:graphicData uri="http://schemas.openxmlformats.org/presentationml/2006/ole">
            <p:oleObj spid="_x0000_s26626" r:id="rId4" imgW="8187638" imgH="520033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Исполнение бюджета по расходам за 2015 год по функциональной структуре</a:t>
            </a:r>
          </a:p>
        </p:txBody>
      </p:sp>
      <p:graphicFrame>
        <p:nvGraphicFramePr>
          <p:cNvPr id="75779" name="Group 3"/>
          <p:cNvGraphicFramePr>
            <a:graphicFrameLocks noGrp="1"/>
          </p:cNvGraphicFramePr>
          <p:nvPr>
            <p:ph idx="1"/>
          </p:nvPr>
        </p:nvGraphicFramePr>
        <p:xfrm>
          <a:off x="142875" y="1500188"/>
          <a:ext cx="9001125" cy="4576762"/>
        </p:xfrm>
        <a:graphic>
          <a:graphicData uri="http://schemas.openxmlformats.org/drawingml/2006/table">
            <a:tbl>
              <a:tblPr/>
              <a:tblGrid>
                <a:gridCol w="2896831"/>
                <a:gridCol w="1237781"/>
                <a:gridCol w="1237780"/>
                <a:gridCol w="1267059"/>
                <a:gridCol w="1180853"/>
                <a:gridCol w="1180853"/>
              </a:tblGrid>
              <a:tr h="10442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Расходы по функциональной структуре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Первона-чальный план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(тыс. руб.)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Уточненный план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(тыс. руб.)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Фактическое исполнение </a:t>
                      </a:r>
                    </a:p>
                    <a:p>
                      <a:pPr marL="88900" marR="0" lvl="0" indent="-88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(тыс. руб.)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Отклонение факт / уточненный план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(тыс. руб.)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Исполнение (%)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18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Общегосударственные вопросы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28340,7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27827,3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27793,4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- 33,9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99,9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Национальная экономика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17014,8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19002,6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18661,3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-341,3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98,2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ЖКХ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534,6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10540,8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9857,4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-683,4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93,5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Охрана окружающей среды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Образование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188739,7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236851,4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236434,1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-417,4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99,8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16194,3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15537,7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15383,8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-153,9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99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Здравоохранение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130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130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Социальная политика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19985,3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24060,9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22445,3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-1615,6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93,3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Физическая культура и спорт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350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138,9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138,4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-0,5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99,6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Средства массовой информации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520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520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520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Межбюджетные трансферты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26301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23544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23544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100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Итого расходов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297980,4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358153,6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354907,7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-3246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99,1</a:t>
                      </a:r>
                      <a:endParaRPr lang="ru-RU" sz="1200" b="1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Исполнение бюджета главными распорядителями </a:t>
            </a:r>
            <a:br>
              <a:rPr lang="ru-RU" sz="2000" b="1" smtClean="0"/>
            </a:br>
            <a:r>
              <a:rPr lang="ru-RU" sz="2000" b="1" smtClean="0"/>
              <a:t>бюджетных средств за 2015 год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graphicFrame>
        <p:nvGraphicFramePr>
          <p:cNvPr id="77889" name="Group 65"/>
          <p:cNvGraphicFramePr>
            <a:graphicFrameLocks noGrp="1"/>
          </p:cNvGraphicFramePr>
          <p:nvPr>
            <p:ph idx="1"/>
          </p:nvPr>
        </p:nvGraphicFramePr>
        <p:xfrm>
          <a:off x="468313" y="1117600"/>
          <a:ext cx="8291512" cy="5172075"/>
        </p:xfrm>
        <a:graphic>
          <a:graphicData uri="http://schemas.openxmlformats.org/drawingml/2006/table">
            <a:tbl>
              <a:tblPr/>
              <a:tblGrid>
                <a:gridCol w="4960943"/>
                <a:gridCol w="1260469"/>
                <a:gridCol w="1123950"/>
                <a:gridCol w="94615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 главного распорядителя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План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(тыс. 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Факт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(тыс. руб.)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Финансовое управление администрации  района в том числе: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28661,9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28661,9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100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- аппарат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4941,4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4941,3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100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прочие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23720,6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23720,6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100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Управление учреждениями культуры, спорта и молодежной политики администрации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Уинского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24549,3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23188,4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94,5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Управление учреждениями образования администрации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Уинского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176940,3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176113,9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99,5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Администрация Уинского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26250,8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25875,6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98,6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Земское Собрание Уинского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1462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1462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100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Контрольно-счетная палата Уинского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1380,3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1380,3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100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5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МУ «Управление по строительству, ЖКХ и содержанию дорог администрации Уинского муниципального района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98909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98225,6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99,3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Итого расходов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358153,6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354907,7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99,1</a:t>
                      </a:r>
                      <a:endParaRPr lang="ru-RU" sz="14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25" name="Group 57"/>
          <p:cNvGraphicFramePr>
            <a:graphicFrameLocks noGrp="1"/>
          </p:cNvGraphicFramePr>
          <p:nvPr/>
        </p:nvGraphicFramePr>
        <p:xfrm>
          <a:off x="971550" y="1557338"/>
          <a:ext cx="7488238" cy="1281112"/>
        </p:xfrm>
        <a:graphic>
          <a:graphicData uri="http://schemas.openxmlformats.org/drawingml/2006/table">
            <a:tbl>
              <a:tblPr/>
              <a:tblGrid>
                <a:gridCol w="666750"/>
                <a:gridCol w="5808663"/>
                <a:gridCol w="1012825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Направление расходов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Расход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latin typeface="Times New Roman"/>
                        </a:rPr>
                        <a:t>Оказание помощи пострадавшим при пожаре в </a:t>
                      </a:r>
                      <a:r>
                        <a:rPr lang="ru-RU" sz="1400" b="1" i="0" u="none" strike="noStrike" dirty="0" err="1">
                          <a:latin typeface="Times New Roman"/>
                        </a:rPr>
                        <a:t>Уинском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районе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Итого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7" name="Text Box 54"/>
          <p:cNvSpPr txBox="1">
            <a:spLocks noChangeArrowheads="1"/>
          </p:cNvSpPr>
          <p:nvPr/>
        </p:nvSpPr>
        <p:spPr bwMode="auto">
          <a:xfrm>
            <a:off x="971550" y="188913"/>
            <a:ext cx="7272338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Расходование средств резервного фонда администрации Уинского района в 2015 году</a:t>
            </a:r>
          </a:p>
          <a:p>
            <a:pPr>
              <a:spcBef>
                <a:spcPct val="50000"/>
              </a:spcBef>
            </a:pPr>
            <a:r>
              <a:rPr lang="ru-RU" sz="1400" b="1"/>
              <a:t>Предусмотрено в бюджете 70,0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11814</TotalTime>
  <Words>2288</Words>
  <Application>Microsoft Office PowerPoint</Application>
  <PresentationFormat>Экран (4:3)</PresentationFormat>
  <Paragraphs>395</Paragraphs>
  <Slides>11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Times New Roman</vt:lpstr>
      <vt:lpstr>Arial Cyr</vt:lpstr>
      <vt:lpstr>Wingdings</vt:lpstr>
      <vt:lpstr>Wingdings 2</vt:lpstr>
      <vt:lpstr>1_Оформление по умолчанию</vt:lpstr>
      <vt:lpstr>Диаграмма Microsoft Excel</vt:lpstr>
      <vt:lpstr> ОТЧЕТ  ОБ ИСПОЛНЕНИИ БЮДЖЕТА УИНСКОГО РАЙОНА  ЗА 2015 ГОД  </vt:lpstr>
      <vt:lpstr>Слайд 2</vt:lpstr>
      <vt:lpstr>Слайд 3</vt:lpstr>
      <vt:lpstr>Слайд 4</vt:lpstr>
      <vt:lpstr>Слайд 5</vt:lpstr>
      <vt:lpstr>Структура расходов бюджета Уинского района (тыс. руб.)</vt:lpstr>
      <vt:lpstr>Исполнение бюджета по расходам за 2015 год по функциональной структуре</vt:lpstr>
      <vt:lpstr>Исполнение бюджета главными распорядителями  бюджетных средств за 2015 год </vt:lpstr>
      <vt:lpstr>Слайд 9</vt:lpstr>
      <vt:lpstr>Информация об исполнении адресной инвестиционной  программы в разрезе объектов  за 2015 год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ОБ ИСПОЛНЕНИИ БЮДЖЕТА УИНСКОГО РАЙОНА  ЗА 2011 ГОД</dc:title>
  <dc:creator>Админтр</dc:creator>
  <cp:lastModifiedBy>Kurbatova</cp:lastModifiedBy>
  <cp:revision>814</cp:revision>
  <dcterms:created xsi:type="dcterms:W3CDTF">2012-04-20T09:21:36Z</dcterms:created>
  <dcterms:modified xsi:type="dcterms:W3CDTF">2016-07-21T07:23:43Z</dcterms:modified>
</cp:coreProperties>
</file>