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8" r:id="rId2"/>
    <p:sldId id="353" r:id="rId3"/>
    <p:sldId id="360" r:id="rId4"/>
    <p:sldId id="362" r:id="rId5"/>
    <p:sldId id="363" r:id="rId6"/>
    <p:sldId id="364" r:id="rId7"/>
    <p:sldId id="387" r:id="rId8"/>
    <p:sldId id="343" r:id="rId9"/>
    <p:sldId id="388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356" r:id="rId19"/>
    <p:sldId id="299" r:id="rId20"/>
    <p:sldId id="339" r:id="rId21"/>
    <p:sldId id="382" r:id="rId22"/>
    <p:sldId id="357" r:id="rId23"/>
    <p:sldId id="285" r:id="rId24"/>
    <p:sldId id="291" r:id="rId25"/>
    <p:sldId id="371" r:id="rId26"/>
    <p:sldId id="386" r:id="rId27"/>
    <p:sldId id="406" r:id="rId28"/>
    <p:sldId id="297" r:id="rId29"/>
    <p:sldId id="369" r:id="rId30"/>
    <p:sldId id="370" r:id="rId31"/>
    <p:sldId id="330" r:id="rId32"/>
    <p:sldId id="383" r:id="rId33"/>
    <p:sldId id="405" r:id="rId34"/>
    <p:sldId id="322" r:id="rId35"/>
    <p:sldId id="325" r:id="rId36"/>
    <p:sldId id="329" r:id="rId37"/>
    <p:sldId id="355" r:id="rId3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3399"/>
    <a:srgbClr val="BFE937"/>
    <a:srgbClr val="CC0099"/>
    <a:srgbClr val="EA829B"/>
    <a:srgbClr val="C5F478"/>
    <a:srgbClr val="FF6699"/>
    <a:srgbClr val="BCF62A"/>
    <a:srgbClr val="EA849C"/>
    <a:srgbClr val="A3DE42"/>
    <a:srgbClr val="C7636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53" autoAdjust="0"/>
    <p:restoredTop sz="93489" autoAdjust="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66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8.9306698002350207E-2"/>
          <c:y val="9.2063492063495247E-2"/>
          <c:w val="0.89894242068156571"/>
          <c:h val="0.6380952380952547"/>
        </c:manualLayout>
      </c:layou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Фактические показатели</c:v>
                </c:pt>
              </c:strCache>
            </c:strRef>
          </c:tx>
          <c:spPr>
            <a:ln w="49442">
              <a:solidFill>
                <a:srgbClr val="FF0000"/>
              </a:solidFill>
              <a:prstDash val="solid"/>
            </a:ln>
          </c:spPr>
          <c:marker>
            <c:symbol val="x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5053157034615994E-2"/>
                  <c:y val="-2.5265039382265212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AA-499A-934F-0F393A6DF363}"/>
                </c:ext>
              </c:extLst>
            </c:dLbl>
            <c:dLbl>
              <c:idx val="1"/>
              <c:layout>
                <c:manualLayout>
                  <c:x val="-3.3207547169812321E-2"/>
                  <c:y val="-2.569343183830941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AA-499A-934F-0F393A6DF363}"/>
                </c:ext>
              </c:extLst>
            </c:dLbl>
            <c:dLbl>
              <c:idx val="2"/>
              <c:layout>
                <c:manualLayout>
                  <c:x val="-3.8940640053455655E-2"/>
                  <c:y val="2.6505048481282639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AA-499A-934F-0F393A6DF363}"/>
                </c:ext>
              </c:extLst>
            </c:dLbl>
            <c:dLbl>
              <c:idx val="3"/>
              <c:layout>
                <c:manualLayout>
                  <c:x val="-3.008337542713025E-2"/>
                  <c:y val="2.4161098491994489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AA-499A-934F-0F393A6DF363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AA-499A-934F-0F393A6DF363}"/>
                </c:ext>
              </c:extLst>
            </c:dLbl>
            <c:dLbl>
              <c:idx val="5"/>
              <c:layout>
                <c:manualLayout>
                  <c:x val="-2.7633745392029081E-2"/>
                  <c:y val="-3.2640962114757553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AA-499A-934F-0F393A6DF363}"/>
                </c:ext>
              </c:extLst>
            </c:dLbl>
            <c:dLbl>
              <c:idx val="6"/>
              <c:layout>
                <c:manualLayout>
                  <c:x val="-2.2075827554716883E-2"/>
                  <c:y val="2.463433233818505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AA-499A-934F-0F393A6DF363}"/>
                </c:ext>
              </c:extLst>
            </c:dLbl>
            <c:dLbl>
              <c:idx val="7"/>
              <c:layout>
                <c:manualLayout>
                  <c:x val="-2.9689775362134282E-2"/>
                  <c:y val="3.6202756316558782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AA-499A-934F-0F393A6DF363}"/>
                </c:ext>
              </c:extLst>
            </c:dLbl>
            <c:spPr>
              <a:noFill/>
              <a:ln w="32961">
                <a:noFill/>
              </a:ln>
            </c:spPr>
            <c:txPr>
              <a:bodyPr/>
              <a:lstStyle/>
              <a:p>
                <a:pPr>
                  <a:defRPr sz="1815" b="0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strCache>
            </c:strRef>
          </c:cat>
          <c:val>
            <c:numRef>
              <c:f>Лист1!$B$2:$I$2</c:f>
              <c:numCache>
                <c:formatCode>General</c:formatCode>
                <c:ptCount val="8"/>
                <c:pt idx="0">
                  <c:v>107.4</c:v>
                </c:pt>
                <c:pt idx="1">
                  <c:v>107.4</c:v>
                </c:pt>
                <c:pt idx="2" formatCode="0.0">
                  <c:v>107.5</c:v>
                </c:pt>
                <c:pt idx="3">
                  <c:v>102.8</c:v>
                </c:pt>
                <c:pt idx="4">
                  <c:v>102.7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8-B4AA-499A-934F-0F393A6DF36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Базовый сценарий </c:v>
                </c:pt>
              </c:strCache>
            </c:strRef>
          </c:tx>
          <c:spPr>
            <a:ln w="49442">
              <a:solidFill>
                <a:srgbClr val="00B0F0"/>
              </a:solidFill>
              <a:prstDash val="solid"/>
            </a:ln>
          </c:spPr>
          <c:marker>
            <c:symbol val="x"/>
            <c:size val="5"/>
            <c:spPr>
              <a:solidFill>
                <a:srgbClr val="00B0F0"/>
              </a:solidFill>
              <a:ln>
                <a:solidFill>
                  <a:srgbClr val="00B0F0"/>
                </a:solidFill>
                <a:prstDash val="solid"/>
              </a:ln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AA-499A-934F-0F393A6DF363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4AA-499A-934F-0F393A6DF363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4AA-499A-934F-0F393A6DF363}"/>
                </c:ext>
              </c:extLst>
            </c:dLbl>
            <c:dLbl>
              <c:idx val="4"/>
              <c:layout>
                <c:manualLayout>
                  <c:x val="-2.5660377358491221E-2"/>
                  <c:y val="-2.569343183830941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4AA-499A-934F-0F393A6DF363}"/>
                </c:ext>
              </c:extLst>
            </c:dLbl>
            <c:dLbl>
              <c:idx val="5"/>
              <c:layout>
                <c:manualLayout>
                  <c:x val="-3.3181407245887674E-2"/>
                  <c:y val="-3.5544222965918602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4AA-499A-934F-0F393A6DF363}"/>
                </c:ext>
              </c:extLst>
            </c:dLbl>
            <c:dLbl>
              <c:idx val="6"/>
              <c:layout>
                <c:manualLayout>
                  <c:x val="-2.8066438864953091E-2"/>
                  <c:y val="-4.048519449708731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4AA-499A-934F-0F393A6DF363}"/>
                </c:ext>
              </c:extLst>
            </c:dLbl>
            <c:dLbl>
              <c:idx val="7"/>
              <c:layout>
                <c:manualLayout>
                  <c:x val="-2.8948863344887728E-2"/>
                  <c:y val="-3.263599316016840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4AA-499A-934F-0F393A6DF363}"/>
                </c:ext>
              </c:extLst>
            </c:dLbl>
            <c:spPr>
              <a:noFill/>
              <a:ln w="32961">
                <a:noFill/>
              </a:ln>
            </c:spPr>
            <c:txPr>
              <a:bodyPr/>
              <a:lstStyle/>
              <a:p>
                <a:pPr>
                  <a:defRPr sz="1815" b="0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strCache>
            </c:strRef>
          </c:cat>
          <c:val>
            <c:numRef>
              <c:f>Лист1!$B$3:$I$3</c:f>
              <c:numCache>
                <c:formatCode>General</c:formatCode>
                <c:ptCount val="8"/>
                <c:pt idx="4">
                  <c:v>102.7</c:v>
                </c:pt>
                <c:pt idx="5" formatCode="0.0">
                  <c:v>104.1</c:v>
                </c:pt>
                <c:pt idx="6" formatCode="0.0">
                  <c:v>103.8</c:v>
                </c:pt>
                <c:pt idx="7" formatCode="0.0">
                  <c:v>104.4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10-B4AA-499A-934F-0F393A6DF363}"/>
            </c:ext>
          </c:extLst>
        </c:ser>
        <c:marker val="1"/>
        <c:axId val="82127104"/>
        <c:axId val="82169856"/>
      </c:lineChart>
      <c:catAx>
        <c:axId val="8212710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815" b="0" i="0" u="none" strike="noStrike" baseline="0">
                <a:solidFill>
                  <a:srgbClr val="000000"/>
                </a:solidFill>
                <a:latin typeface="Georgia"/>
                <a:ea typeface="Georgia"/>
                <a:cs typeface="Georgia"/>
              </a:defRPr>
            </a:pPr>
            <a:endParaRPr lang="ru-RU"/>
          </a:p>
        </c:txPr>
        <c:crossAx val="82169856"/>
        <c:crossesAt val="100"/>
        <c:auto val="1"/>
        <c:lblAlgn val="ctr"/>
        <c:lblOffset val="100"/>
      </c:catAx>
      <c:valAx>
        <c:axId val="82169856"/>
        <c:scaling>
          <c:orientation val="minMax"/>
          <c:max val="135"/>
          <c:min val="90"/>
        </c:scaling>
        <c:axPos val="l"/>
        <c:majorGridlines>
          <c:spPr>
            <a:ln w="4120">
              <a:solidFill>
                <a:srgbClr val="FFFFFF"/>
              </a:solidFill>
              <a:prstDash val="lgDash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815" b="1" i="0" u="none" strike="noStrike" baseline="0">
                    <a:solidFill>
                      <a:srgbClr val="000000"/>
                    </a:solidFill>
                    <a:latin typeface="Georgia"/>
                    <a:ea typeface="Georgia"/>
                    <a:cs typeface="Georgia"/>
                  </a:defRPr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4.0404213422262573E-2"/>
              <c:y val="0"/>
            </c:manualLayout>
          </c:layout>
          <c:spPr>
            <a:noFill/>
            <a:ln w="32961">
              <a:noFill/>
            </a:ln>
          </c:spPr>
        </c:title>
        <c:numFmt formatCode="General" sourceLinked="1"/>
        <c:tickLblPos val="nextTo"/>
        <c:txPr>
          <a:bodyPr rot="0" vert="horz"/>
          <a:lstStyle/>
          <a:p>
            <a:pPr>
              <a:defRPr sz="1815" b="0" i="0" u="none" strike="noStrike" baseline="0">
                <a:solidFill>
                  <a:srgbClr val="000000"/>
                </a:solidFill>
                <a:latin typeface="Georgia"/>
                <a:ea typeface="Georgia"/>
                <a:cs typeface="Georgia"/>
              </a:defRPr>
            </a:pPr>
            <a:endParaRPr lang="ru-RU"/>
          </a:p>
        </c:txPr>
        <c:crossAx val="82127104"/>
        <c:crosses val="autoZero"/>
        <c:crossBetween val="between"/>
      </c:valAx>
      <c:spPr>
        <a:noFill/>
        <a:ln w="24722">
          <a:noFill/>
        </a:ln>
      </c:spPr>
    </c:plotArea>
    <c:legend>
      <c:legendPos val="r"/>
      <c:layout>
        <c:manualLayout>
          <c:xMode val="edge"/>
          <c:yMode val="edge"/>
          <c:x val="0.15871104815864406"/>
          <c:y val="0.73866645721655166"/>
          <c:w val="0.66848441926347202"/>
          <c:h val="0.13114562674678135"/>
        </c:manualLayout>
      </c:layout>
      <c:spPr>
        <a:solidFill>
          <a:sysClr val="window" lastClr="FFFFFF"/>
        </a:solidFill>
      </c:spPr>
      <c:txPr>
        <a:bodyPr/>
        <a:lstStyle/>
        <a:p>
          <a:pPr>
            <a:defRPr sz="1531" b="0" i="0" u="none" strike="noStrike" baseline="0">
              <a:solidFill>
                <a:srgbClr val="000000"/>
              </a:solidFill>
              <a:latin typeface="Georgia"/>
              <a:ea typeface="Georgia"/>
              <a:cs typeface="Georgia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15" b="0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0330055135116814"/>
          <c:y val="3.8541877699863426E-2"/>
          <c:w val="0.81432406757064668"/>
          <c:h val="0.79818868164975132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26</a:t>
                    </a:r>
                    <a:r>
                      <a:rPr lang="ru-RU" smtClean="0"/>
                      <a:t>9</a:t>
                    </a:r>
                    <a:r>
                      <a:rPr lang="en-US" smtClean="0"/>
                      <a:t> </a:t>
                    </a:r>
                    <a:r>
                      <a:rPr lang="ru-RU" smtClean="0"/>
                      <a:t>035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27</a:t>
                    </a:r>
                    <a:r>
                      <a:rPr lang="ru-RU" smtClean="0"/>
                      <a:t>1</a:t>
                    </a:r>
                    <a:r>
                      <a:rPr lang="en-US" smtClean="0"/>
                      <a:t> </a:t>
                    </a:r>
                    <a:r>
                      <a:rPr lang="ru-RU" smtClean="0"/>
                      <a:t>6</a:t>
                    </a:r>
                    <a:r>
                      <a:rPr lang="en-US" smtClean="0"/>
                      <a:t>80,</a:t>
                    </a:r>
                    <a:r>
                      <a:rPr lang="ru-RU" smtClean="0"/>
                      <a:t>9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272701.40000000002</c:v>
                </c:pt>
                <c:pt idx="1">
                  <c:v>280387.7</c:v>
                </c:pt>
                <c:pt idx="2">
                  <c:v>267669</c:v>
                </c:pt>
                <c:pt idx="3">
                  <c:v>270180.09999999998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59-4697-A891-22EC93EC3B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lastic"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49475</c:v>
                </c:pt>
                <c:pt idx="1">
                  <c:v>52182.2</c:v>
                </c:pt>
                <c:pt idx="2">
                  <c:v>52056.9</c:v>
                </c:pt>
                <c:pt idx="3">
                  <c:v>52248.1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59-4697-A891-22EC93EC3BE8}"/>
            </c:ext>
          </c:extLst>
        </c:ser>
        <c:gapWidth val="219"/>
        <c:overlap val="100"/>
        <c:axId val="33090560"/>
        <c:axId val="33223424"/>
      </c:barChart>
      <c:lineChart>
        <c:grouping val="stacked"/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41275" cap="sq">
              <a:solidFill>
                <a:srgbClr val="C0000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C00000"/>
              </a:solidFill>
              <a:ln w="9525" cap="sq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3451895175489005E-2"/>
                  <c:y val="-5.706065339145327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959-4697-A891-22EC93EC3BE8}"/>
                </c:ext>
              </c:extLst>
            </c:dLbl>
            <c:dLbl>
              <c:idx val="1"/>
              <c:layout>
                <c:manualLayout>
                  <c:x val="-1.3451895175489031E-2"/>
                  <c:y val="-5.44669873282054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103,2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959-4697-A891-22EC93EC3BE8}"/>
                </c:ext>
              </c:extLst>
            </c:dLbl>
            <c:dLbl>
              <c:idx val="2"/>
              <c:layout>
                <c:manualLayout>
                  <c:x val="-1.3451895175488981E-2"/>
                  <c:y val="-5.44669873282054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96,5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959-4697-A891-22EC93EC3BE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100,</a:t>
                    </a:r>
                    <a:r>
                      <a:rPr lang="ru-RU" smtClean="0"/>
                      <a:t>9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100</c:v>
                </c:pt>
                <c:pt idx="1">
                  <c:v>99.6</c:v>
                </c:pt>
                <c:pt idx="2">
                  <c:v>99.6</c:v>
                </c:pt>
                <c:pt idx="3">
                  <c:v>100.8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959-4697-A891-22EC93EC3BE8}"/>
            </c:ext>
          </c:extLst>
        </c:ser>
        <c:marker val="1"/>
        <c:axId val="33319552"/>
        <c:axId val="33225728"/>
      </c:lineChart>
      <c:catAx>
        <c:axId val="330905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3223424"/>
        <c:crosses val="autoZero"/>
        <c:auto val="1"/>
        <c:lblAlgn val="ctr"/>
        <c:lblOffset val="100"/>
      </c:catAx>
      <c:valAx>
        <c:axId val="33223424"/>
        <c:scaling>
          <c:orientation val="minMax"/>
          <c:max val="400000"/>
          <c:min val="200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3090560"/>
        <c:crosses val="autoZero"/>
        <c:crossBetween val="between"/>
      </c:valAx>
      <c:valAx>
        <c:axId val="33225728"/>
        <c:scaling>
          <c:orientation val="minMax"/>
          <c:max val="102"/>
          <c:min val="90"/>
        </c:scaling>
        <c:axPos val="r"/>
        <c:numFmt formatCode="#,##0.0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3319552"/>
        <c:crosses val="max"/>
        <c:crossBetween val="between"/>
      </c:valAx>
      <c:catAx>
        <c:axId val="33319552"/>
        <c:scaling>
          <c:orientation val="minMax"/>
        </c:scaling>
        <c:delete val="1"/>
        <c:axPos val="b"/>
        <c:numFmt formatCode="General" sourceLinked="1"/>
        <c:tickLblPos val="nextTo"/>
        <c:crossAx val="33225728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dLbls>
            <c:dLbl>
              <c:idx val="0"/>
              <c:layout>
                <c:manualLayout>
                  <c:x val="7.7160493827161825E-3"/>
                  <c:y val="0.1318835350620410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DF-4D46-B244-B801B65FA101}"/>
                </c:ext>
              </c:extLst>
            </c:dLbl>
            <c:dLbl>
              <c:idx val="1"/>
              <c:layout>
                <c:manualLayout>
                  <c:x val="-3.086419753086459E-3"/>
                  <c:y val="0.120659404418463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DF-4D46-B244-B801B65FA101}"/>
                </c:ext>
              </c:extLst>
            </c:dLbl>
            <c:dLbl>
              <c:idx val="2"/>
              <c:layout>
                <c:manualLayout>
                  <c:x val="1.5432098765432278E-3"/>
                  <c:y val="0.1150473390966738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DF-4D46-B244-B801B65FA101}"/>
                </c:ext>
              </c:extLst>
            </c:dLbl>
            <c:dLbl>
              <c:idx val="3"/>
              <c:layout>
                <c:manualLayout>
                  <c:x val="6.1728395061728504E-3"/>
                  <c:y val="0.1178533717575685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DF-4D46-B244-B801B65FA1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104110.7</c:v>
                </c:pt>
                <c:pt idx="1">
                  <c:v>110245.8</c:v>
                </c:pt>
                <c:pt idx="2">
                  <c:v>102359.6</c:v>
                </c:pt>
                <c:pt idx="3">
                  <c:v>106013.8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4DF-4D46-B244-B801B65FA10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7611.6</c:v>
                </c:pt>
                <c:pt idx="1">
                  <c:v>7632.6</c:v>
                </c:pt>
                <c:pt idx="2">
                  <c:v>7632.6</c:v>
                </c:pt>
                <c:pt idx="3">
                  <c:v>7538.1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4DF-4D46-B244-B801B65FA10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r>
                      <a:rPr lang="ru-RU" smtClean="0"/>
                      <a:t>9</a:t>
                    </a:r>
                    <a:r>
                      <a:rPr lang="en-US" smtClean="0"/>
                      <a:t> </a:t>
                    </a:r>
                    <a:r>
                      <a:rPr lang="ru-RU" smtClean="0"/>
                      <a:t>043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4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r>
                      <a:rPr lang="ru-RU" smtClean="0"/>
                      <a:t>8</a:t>
                    </a:r>
                    <a:r>
                      <a:rPr lang="en-US" smtClean="0"/>
                      <a:t> </a:t>
                    </a:r>
                    <a:r>
                      <a:rPr lang="ru-RU" smtClean="0"/>
                      <a:t>129,0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156872</c:v>
                </c:pt>
                <c:pt idx="1">
                  <c:v>152045.20000000001</c:v>
                </c:pt>
                <c:pt idx="2">
                  <c:v>157676.79999999999</c:v>
                </c:pt>
                <c:pt idx="3">
                  <c:v>156628.20000000001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4DF-4D46-B244-B801B65FA10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dLbls>
            <c:dLbl>
              <c:idx val="0"/>
              <c:layout>
                <c:manualLayout>
                  <c:x val="1.5432098765432278E-3"/>
                  <c:y val="-5.612065321788976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4DF-4D46-B244-B801B65FA101}"/>
                </c:ext>
              </c:extLst>
            </c:dLbl>
            <c:dLbl>
              <c:idx val="1"/>
              <c:layout>
                <c:manualLayout>
                  <c:x val="6.1728395061728504E-3"/>
                  <c:y val="-5.892690682623870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4DF-4D46-B244-B801B65FA101}"/>
                </c:ext>
              </c:extLst>
            </c:dLbl>
            <c:dLbl>
              <c:idx val="2"/>
              <c:layout>
                <c:manualLayout>
                  <c:x val="1.3888767376300201E-2"/>
                  <c:y val="-5.33146205569962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4DF-4D46-B244-B801B65FA101}"/>
                </c:ext>
              </c:extLst>
            </c:dLbl>
            <c:dLbl>
              <c:idx val="3"/>
              <c:layout>
                <c:manualLayout>
                  <c:x val="9.2592592592594496E-3"/>
                  <c:y val="-5.33146205569962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4DF-4D46-B244-B801B65FA1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4107.1000000000004</c:v>
                </c:pt>
                <c:pt idx="1">
                  <c:v>10464.1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4DF-4D46-B244-B801B65FA101}"/>
            </c:ext>
          </c:extLst>
        </c:ser>
        <c:shape val="box"/>
        <c:axId val="35603200"/>
        <c:axId val="35604736"/>
        <c:axId val="0"/>
      </c:bar3DChart>
      <c:catAx>
        <c:axId val="3560320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5604736"/>
        <c:crosses val="autoZero"/>
        <c:auto val="1"/>
        <c:lblAlgn val="ctr"/>
        <c:lblOffset val="100"/>
      </c:catAx>
      <c:valAx>
        <c:axId val="35604736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56032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0"/>
  <c:chart>
    <c:autoTitleDeleted val="1"/>
    <c:plotArea>
      <c:layout>
        <c:manualLayout>
          <c:layoutTarget val="inner"/>
          <c:xMode val="edge"/>
          <c:yMode val="edge"/>
          <c:x val="0.16135580708661418"/>
          <c:y val="0.26363567377527231"/>
          <c:w val="0.74340250616330461"/>
          <c:h val="0.424549959405358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76200">
              <a:solidFill>
                <a:srgbClr val="C00000"/>
              </a:solidFill>
            </a:ln>
          </c:spPr>
          <c:marker>
            <c:symbol val="square"/>
            <c:size val="10"/>
            <c:spPr>
              <a:ln w="76200">
                <a:solidFill>
                  <a:srgbClr val="C00000"/>
                </a:solidFill>
              </a:ln>
            </c:spPr>
          </c:marke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102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8</a:t>
                    </a:r>
                    <a:endParaRPr lang="en-US"/>
                  </a:p>
                </c:rich>
              </c:tx>
              <c:dLblPos val="t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r>
                      <a:rPr lang="ru-RU" smtClean="0"/>
                      <a:t>6,0</a:t>
                    </a:r>
                    <a:endParaRPr lang="en-US"/>
                  </a:p>
                </c:rich>
              </c:tx>
              <c:dLblPos val="t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r>
                      <a:rPr lang="ru-RU" smtClean="0"/>
                      <a:t>1,0</a:t>
                    </a:r>
                    <a:endParaRPr lang="en-US"/>
                  </a:p>
                </c:rich>
              </c:tx>
              <c:dLblPos val="t"/>
              <c:showVal val="1"/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98.524576698176105</c:v>
                </c:pt>
                <c:pt idx="2">
                  <c:v>99.624494608600102</c:v>
                </c:pt>
                <c:pt idx="3">
                  <c:v>100.93813628025659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7E-445C-A61D-3E7E9B1946E1}"/>
            </c:ext>
          </c:extLst>
        </c:ser>
        <c:marker val="1"/>
        <c:axId val="35649408"/>
        <c:axId val="35650944"/>
      </c:lineChart>
      <c:catAx>
        <c:axId val="35649408"/>
        <c:scaling>
          <c:orientation val="minMax"/>
        </c:scaling>
        <c:delete val="1"/>
        <c:axPos val="b"/>
        <c:numFmt formatCode="General" sourceLinked="0"/>
        <c:majorTickMark val="none"/>
        <c:tickLblPos val="nextTo"/>
        <c:crossAx val="35650944"/>
        <c:crosses val="autoZero"/>
        <c:auto val="1"/>
        <c:lblAlgn val="ctr"/>
        <c:lblOffset val="100"/>
      </c:catAx>
      <c:valAx>
        <c:axId val="35650944"/>
        <c:scaling>
          <c:orientation val="minMax"/>
          <c:max val="110"/>
          <c:min val="90"/>
        </c:scaling>
        <c:delete val="1"/>
        <c:axPos val="l"/>
        <c:numFmt formatCode="General" sourceLinked="0"/>
        <c:tickLblPos val="nextTo"/>
        <c:crossAx val="35649408"/>
        <c:crosses val="autoZero"/>
        <c:crossBetween val="between"/>
      </c:valAx>
      <c:spPr>
        <a:noFill/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spPr>
              <a:solidFill>
                <a:srgbClr val="BFE93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EAA-4A5D-896C-A7940E2A8F10}"/>
              </c:ext>
            </c:extLst>
          </c:dPt>
          <c:dPt>
            <c:idx val="1"/>
            <c:spPr>
              <a:solidFill>
                <a:srgbClr val="EA829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EAA-4A5D-896C-A7940E2A8F10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68</a:t>
                    </a:r>
                    <a:r>
                      <a:rPr lang="ru-RU" b="1" dirty="0" smtClean="0"/>
                      <a:t>,4 %</a:t>
                    </a:r>
                    <a:endParaRPr lang="en-US" b="1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AA-4A5D-896C-A7940E2A8F10}"/>
                </c:ext>
              </c:extLst>
            </c:dLbl>
            <c:dLbl>
              <c:idx val="1"/>
              <c:layout>
                <c:manualLayout>
                  <c:x val="0.16922051474517352"/>
                  <c:y val="3.979806740981889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31</a:t>
                    </a:r>
                    <a:r>
                      <a:rPr lang="ru-RU" b="1" dirty="0" smtClean="0"/>
                      <a:t>,6 %</a:t>
                    </a:r>
                    <a:endParaRPr lang="en-US" b="1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AA-4A5D-896C-A7940E2A8F10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0.68700000000000061</c:v>
                </c:pt>
                <c:pt idx="1">
                  <c:v>0.31300000000000233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EAA-4A5D-896C-A7940E2A8F10}"/>
            </c:ext>
          </c:extLst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9503984180226745E-2"/>
          <c:y val="0.25658612459401331"/>
          <c:w val="0.80073889399794806"/>
          <c:h val="0.642278150499644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Pt>
            <c:idx val="0"/>
            <c:spPr>
              <a:solidFill>
                <a:srgbClr val="BFE93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A2C-4E01-977C-8B10001E452E}"/>
              </c:ext>
            </c:extLst>
          </c:dPt>
          <c:dPt>
            <c:idx val="1"/>
            <c:spPr>
              <a:solidFill>
                <a:srgbClr val="EA829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A2C-4E01-977C-8B10001E452E}"/>
              </c:ext>
            </c:extLst>
          </c:dPt>
          <c:dLbls>
            <c:dLbl>
              <c:idx val="0"/>
              <c:layout>
                <c:manualLayout>
                  <c:x val="-0.16205968387930442"/>
                  <c:y val="-0.1347619257115204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6</a:t>
                    </a:r>
                    <a:r>
                      <a:rPr lang="ru-RU" b="1" dirty="0" smtClean="0"/>
                      <a:t>3,8 %</a:t>
                    </a:r>
                    <a:endParaRPr lang="en-US" b="1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2C-4E01-977C-8B10001E452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3</a:t>
                    </a:r>
                    <a:r>
                      <a:rPr lang="ru-RU" b="1" dirty="0" smtClean="0"/>
                      <a:t>6,2 %</a:t>
                    </a:r>
                    <a:endParaRPr lang="en-US" b="1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2C-4E01-977C-8B10001E452E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0.68200000000000005</c:v>
                </c:pt>
                <c:pt idx="1">
                  <c:v>0.31800000000000261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A2C-4E01-977C-8B10001E452E}"/>
            </c:ext>
          </c:extLst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rotY val="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на содержание автомобильных догрог общего пользования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9122.1</c:v>
                </c:pt>
                <c:pt idx="1">
                  <c:v>9486.9</c:v>
                </c:pt>
                <c:pt idx="2">
                  <c:v>9486.9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95-4DEF-9720-7D87577EC9B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на строительство автомобильных догрог общего пользования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2616.1999999999998</c:v>
                </c:pt>
                <c:pt idx="1">
                  <c:v>3607.9</c:v>
                </c:pt>
                <c:pt idx="2">
                  <c:v>3160.2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95-4DEF-9720-7D87577EC9BA}"/>
            </c:ext>
          </c:extLst>
        </c:ser>
        <c:shape val="box"/>
        <c:axId val="39153664"/>
        <c:axId val="39155200"/>
        <c:axId val="0"/>
      </c:bar3DChart>
      <c:catAx>
        <c:axId val="391536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155200"/>
        <c:crosses val="autoZero"/>
        <c:auto val="1"/>
        <c:lblAlgn val="ctr"/>
        <c:lblOffset val="100"/>
      </c:catAx>
      <c:valAx>
        <c:axId val="391552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15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DA8476-DA1A-4234-B5E5-C1E8D00B89FF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32260B-74D0-4A02-B2A6-FC8F62B442CB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Применяется с 1 января 2019 года: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9E6C3F4-7589-40B4-B9ED-3FDABD32D4FB}" type="parTrans" cxnId="{2E4F3527-AAB8-4268-A9D6-9FBDFFC0EDBF}">
      <dgm:prSet/>
      <dgm:spPr/>
      <dgm:t>
        <a:bodyPr/>
        <a:lstStyle/>
        <a:p>
          <a:endParaRPr lang="ru-RU"/>
        </a:p>
      </dgm:t>
    </dgm:pt>
    <dgm:pt modelId="{795458BB-74FC-4CAE-928C-715F6E4FB099}" type="sibTrans" cxnId="{2E4F3527-AAB8-4268-A9D6-9FBDFFC0EDBF}">
      <dgm:prSet/>
      <dgm:spPr/>
      <dgm:t>
        <a:bodyPr/>
        <a:lstStyle/>
        <a:p>
          <a:endParaRPr lang="ru-RU"/>
        </a:p>
      </dgm:t>
    </dgm:pt>
    <dgm:pt modelId="{C13405EF-03B7-47AC-8EB7-FD23F9CD5F5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Применены индексы прогнозируемого роста фонда заработной платы на 2019 год – 100,6 %, на 2020 год – 100,0 %, на 2021 год – 100,1 %;</a:t>
          </a:r>
          <a:endParaRPr lang="ru-RU" sz="1600" dirty="0"/>
        </a:p>
      </dgm:t>
    </dgm:pt>
    <dgm:pt modelId="{AC11B864-5E67-430A-A5C6-C94D63381772}" type="parTrans" cxnId="{A1253218-7216-44E7-8B64-6A0BCF68A7B6}">
      <dgm:prSet/>
      <dgm:spPr/>
      <dgm:t>
        <a:bodyPr/>
        <a:lstStyle/>
        <a:p>
          <a:endParaRPr lang="ru-RU"/>
        </a:p>
      </dgm:t>
    </dgm:pt>
    <dgm:pt modelId="{C3171872-1D90-4956-81F2-0D6EBB2A7C74}" type="sibTrans" cxnId="{A1253218-7216-44E7-8B64-6A0BCF68A7B6}">
      <dgm:prSet/>
      <dgm:spPr/>
      <dgm:t>
        <a:bodyPr/>
        <a:lstStyle/>
        <a:p>
          <a:endParaRPr lang="ru-RU"/>
        </a:p>
      </dgm:t>
    </dgm:pt>
    <dgm:pt modelId="{E797A986-CA7F-4A60-A424-B7B2EA3C08DC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Отменяется с 1 января 2021 года: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06BEAF4-128C-4E3C-9529-3A3FBB72CAD7}" type="parTrans" cxnId="{0264C609-B6C0-47D0-8812-D3B1256F1327}">
      <dgm:prSet/>
      <dgm:spPr/>
      <dgm:t>
        <a:bodyPr/>
        <a:lstStyle/>
        <a:p>
          <a:endParaRPr lang="ru-RU"/>
        </a:p>
      </dgm:t>
    </dgm:pt>
    <dgm:pt modelId="{D42651ED-5463-415E-9251-91187D9C3B11}" type="sibTrans" cxnId="{0264C609-B6C0-47D0-8812-D3B1256F1327}">
      <dgm:prSet/>
      <dgm:spPr/>
      <dgm:t>
        <a:bodyPr/>
        <a:lstStyle/>
        <a:p>
          <a:endParaRPr lang="ru-RU"/>
        </a:p>
      </dgm:t>
    </dgm:pt>
    <dgm:pt modelId="{0770E6BE-A477-4D61-96E6-E2F7E340894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Положения главы 26.3 «Система налогообложения в виде единого налога на вмененный доход для отдельных видов деятельности» не применяются с 1 января 2021 года;</a:t>
          </a:r>
          <a:endParaRPr lang="ru-RU" sz="1600" dirty="0"/>
        </a:p>
      </dgm:t>
    </dgm:pt>
    <dgm:pt modelId="{F9B6E3EA-FEEE-451F-8FE4-BDD2732FA110}" type="parTrans" cxnId="{A13FDD28-DCD1-4E10-B411-0673C2CD5900}">
      <dgm:prSet/>
      <dgm:spPr/>
      <dgm:t>
        <a:bodyPr/>
        <a:lstStyle/>
        <a:p>
          <a:endParaRPr lang="ru-RU"/>
        </a:p>
      </dgm:t>
    </dgm:pt>
    <dgm:pt modelId="{08703B22-811F-43DB-A4A5-A2F58E55099B}" type="sibTrans" cxnId="{A13FDD28-DCD1-4E10-B411-0673C2CD5900}">
      <dgm:prSet/>
      <dgm:spPr/>
      <dgm:t>
        <a:bodyPr/>
        <a:lstStyle/>
        <a:p>
          <a:endParaRPr lang="ru-RU"/>
        </a:p>
      </dgm:t>
    </dgm:pt>
    <dgm:pt modelId="{2232F1BF-8281-45E7-93A4-E7068DC42C8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600" dirty="0"/>
        </a:p>
      </dgm:t>
    </dgm:pt>
    <dgm:pt modelId="{6566D1A6-7B27-40B2-8B52-64373C4F3742}" type="parTrans" cxnId="{5480762F-F2A3-4929-B473-DA50A3154B05}">
      <dgm:prSet/>
      <dgm:spPr/>
      <dgm:t>
        <a:bodyPr/>
        <a:lstStyle/>
        <a:p>
          <a:endParaRPr lang="ru-RU"/>
        </a:p>
      </dgm:t>
    </dgm:pt>
    <dgm:pt modelId="{4D2410D7-1232-42F9-A92D-54F6A3FD28F5}" type="sibTrans" cxnId="{5480762F-F2A3-4929-B473-DA50A3154B05}">
      <dgm:prSet/>
      <dgm:spPr/>
      <dgm:t>
        <a:bodyPr/>
        <a:lstStyle/>
        <a:p>
          <a:endParaRPr lang="ru-RU"/>
        </a:p>
      </dgm:t>
    </dgm:pt>
    <dgm:pt modelId="{E0BAF248-D359-4055-8608-627CBC6F294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Учтены новые нормативы отчислений  в бюджет субъекта по  акцизам на нефтепродукты;</a:t>
          </a:r>
          <a:endParaRPr lang="ru-RU" sz="1600" dirty="0"/>
        </a:p>
      </dgm:t>
    </dgm:pt>
    <dgm:pt modelId="{6D12F7CF-93D4-44F9-9BF0-ADC91B9D8D8D}" type="parTrans" cxnId="{1E1E411F-FA5F-4931-9D59-7B72C5B2F4AB}">
      <dgm:prSet/>
      <dgm:spPr/>
      <dgm:t>
        <a:bodyPr/>
        <a:lstStyle/>
        <a:p>
          <a:endParaRPr lang="ru-RU"/>
        </a:p>
      </dgm:t>
    </dgm:pt>
    <dgm:pt modelId="{9F785FBB-515C-41E1-8378-019451309884}" type="sibTrans" cxnId="{1E1E411F-FA5F-4931-9D59-7B72C5B2F4AB}">
      <dgm:prSet/>
      <dgm:spPr/>
      <dgm:t>
        <a:bodyPr/>
        <a:lstStyle/>
        <a:p>
          <a:endParaRPr lang="ru-RU"/>
        </a:p>
      </dgm:t>
    </dgm:pt>
    <dgm:pt modelId="{D2307316-5C5A-46C4-879D-52EA427491F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Неналоговые доходы районного бюджета сформированы с учетом предложений главных администраторов доходов;</a:t>
          </a:r>
          <a:endParaRPr lang="ru-RU" sz="1600" dirty="0"/>
        </a:p>
      </dgm:t>
    </dgm:pt>
    <dgm:pt modelId="{AF816B7E-7E2C-431E-857D-B4BC62BACD04}" type="parTrans" cxnId="{630D9439-A47C-44F6-86DB-4D8DCF53EE7D}">
      <dgm:prSet/>
      <dgm:spPr/>
      <dgm:t>
        <a:bodyPr/>
        <a:lstStyle/>
        <a:p>
          <a:endParaRPr lang="ru-RU"/>
        </a:p>
      </dgm:t>
    </dgm:pt>
    <dgm:pt modelId="{54DAC8DF-7649-4065-94B1-4CED58F30AFE}" type="sibTrans" cxnId="{630D9439-A47C-44F6-86DB-4D8DCF53EE7D}">
      <dgm:prSet/>
      <dgm:spPr/>
      <dgm:t>
        <a:bodyPr/>
        <a:lstStyle/>
        <a:p>
          <a:endParaRPr lang="ru-RU"/>
        </a:p>
      </dgm:t>
    </dgm:pt>
    <dgm:pt modelId="{1009628C-A6F7-4055-A526-5CB5DD809D7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Применены дифференцированные нормативы отчислений акцизов на нефтепродукты, рассчитанные исходя из протяженности автомобильных дорог, находящихся в собственности муниципальных образований;</a:t>
          </a:r>
          <a:endParaRPr lang="ru-RU" sz="1600" dirty="0"/>
        </a:p>
      </dgm:t>
    </dgm:pt>
    <dgm:pt modelId="{1F9CE303-A674-4BF4-AFDC-08B6F595D740}" type="parTrans" cxnId="{B1E89071-2D74-4873-A684-E310E7AF595D}">
      <dgm:prSet/>
      <dgm:spPr/>
      <dgm:t>
        <a:bodyPr/>
        <a:lstStyle/>
        <a:p>
          <a:endParaRPr lang="ru-RU"/>
        </a:p>
      </dgm:t>
    </dgm:pt>
    <dgm:pt modelId="{8859EB80-0693-4570-A15F-BAB1AEF861A0}" type="sibTrans" cxnId="{B1E89071-2D74-4873-A684-E310E7AF595D}">
      <dgm:prSet/>
      <dgm:spPr/>
      <dgm:t>
        <a:bodyPr/>
        <a:lstStyle/>
        <a:p>
          <a:endParaRPr lang="ru-RU"/>
        </a:p>
      </dgm:t>
    </dgm:pt>
    <dgm:pt modelId="{C008DCCF-6A4E-4DA8-BD93-F1AD3FD7651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Безвозмездные поступления из краевого бюджета отражены в бюджете района в соответствие с проектом закона Пермского края «О бюджете Пермского края на 2019-2021 годы».</a:t>
          </a:r>
          <a:endParaRPr lang="ru-RU" sz="1600" dirty="0"/>
        </a:p>
      </dgm:t>
    </dgm:pt>
    <dgm:pt modelId="{8C4D4C2D-FE11-4A8A-AA39-7995B8631532}" type="parTrans" cxnId="{03B9D73D-E056-487D-A22A-97CBD480513E}">
      <dgm:prSet/>
      <dgm:spPr/>
      <dgm:t>
        <a:bodyPr/>
        <a:lstStyle/>
        <a:p>
          <a:endParaRPr lang="ru-RU"/>
        </a:p>
      </dgm:t>
    </dgm:pt>
    <dgm:pt modelId="{CCE411BE-4D59-45E3-9186-78E49177FF0C}" type="sibTrans" cxnId="{03B9D73D-E056-487D-A22A-97CBD480513E}">
      <dgm:prSet/>
      <dgm:spPr/>
      <dgm:t>
        <a:bodyPr/>
        <a:lstStyle/>
        <a:p>
          <a:endParaRPr lang="ru-RU"/>
        </a:p>
      </dgm:t>
    </dgm:pt>
    <dgm:pt modelId="{90C76793-CD6A-499D-B5E1-B227B3EACBE5}" type="pres">
      <dgm:prSet presAssocID="{19DA8476-DA1A-4234-B5E5-C1E8D00B89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1A1EDA-82A2-41A9-A7C3-182361DFE1C7}" type="pres">
      <dgm:prSet presAssocID="{5732260B-74D0-4A02-B2A6-FC8F62B442CB}" presName="linNode" presStyleCnt="0"/>
      <dgm:spPr/>
      <dgm:t>
        <a:bodyPr/>
        <a:lstStyle/>
        <a:p>
          <a:endParaRPr lang="ru-RU"/>
        </a:p>
      </dgm:t>
    </dgm:pt>
    <dgm:pt modelId="{251649D1-9A81-4B07-91F3-37DC32C95925}" type="pres">
      <dgm:prSet presAssocID="{5732260B-74D0-4A02-B2A6-FC8F62B442CB}" presName="parentText" presStyleLbl="node1" presStyleIdx="0" presStyleCnt="2" custScaleX="844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C9EA2-8DCF-4BDD-A716-94AE9EB8CDA2}" type="pres">
      <dgm:prSet presAssocID="{5732260B-74D0-4A02-B2A6-FC8F62B442CB}" presName="descendantText" presStyleLbl="alignAccFollowNode1" presStyleIdx="0" presStyleCnt="2" custScaleX="116768" custScaleY="312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D8E21-FCDB-4E74-964B-24E8B70D8FEC}" type="pres">
      <dgm:prSet presAssocID="{795458BB-74FC-4CAE-928C-715F6E4FB099}" presName="sp" presStyleCnt="0"/>
      <dgm:spPr/>
      <dgm:t>
        <a:bodyPr/>
        <a:lstStyle/>
        <a:p>
          <a:endParaRPr lang="ru-RU"/>
        </a:p>
      </dgm:t>
    </dgm:pt>
    <dgm:pt modelId="{D5191CEA-24FE-4243-BD75-04642C6BED8F}" type="pres">
      <dgm:prSet presAssocID="{E797A986-CA7F-4A60-A424-B7B2EA3C08DC}" presName="linNode" presStyleCnt="0"/>
      <dgm:spPr/>
      <dgm:t>
        <a:bodyPr/>
        <a:lstStyle/>
        <a:p>
          <a:endParaRPr lang="ru-RU"/>
        </a:p>
      </dgm:t>
    </dgm:pt>
    <dgm:pt modelId="{6B0CFC40-74D7-43BA-8B36-486E4BF0254D}" type="pres">
      <dgm:prSet presAssocID="{E797A986-CA7F-4A60-A424-B7B2EA3C08DC}" presName="parentText" presStyleLbl="node1" presStyleIdx="1" presStyleCnt="2" custScaleX="815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07DF4-F3CE-4690-B2BE-41087AEDC0C2}" type="pres">
      <dgm:prSet presAssocID="{E797A986-CA7F-4A60-A424-B7B2EA3C08DC}" presName="descendantText" presStyleLbl="alignAccFollowNode1" presStyleIdx="1" presStyleCnt="2" custScaleX="112194" custScaleY="87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F14557-B3E1-4C13-9040-90FC9CEB8307}" type="presOf" srcId="{C008DCCF-6A4E-4DA8-BD93-F1AD3FD76512}" destId="{110C9EA2-8DCF-4BDD-A716-94AE9EB8CDA2}" srcOrd="0" destOrd="4" presId="urn:microsoft.com/office/officeart/2005/8/layout/vList5"/>
    <dgm:cxn modelId="{0264C609-B6C0-47D0-8812-D3B1256F1327}" srcId="{19DA8476-DA1A-4234-B5E5-C1E8D00B89FF}" destId="{E797A986-CA7F-4A60-A424-B7B2EA3C08DC}" srcOrd="1" destOrd="0" parTransId="{006BEAF4-128C-4E3C-9529-3A3FBB72CAD7}" sibTransId="{D42651ED-5463-415E-9251-91187D9C3B11}"/>
    <dgm:cxn modelId="{B555F942-ADF2-4932-995A-E3E2A52BD0D5}" type="presOf" srcId="{19DA8476-DA1A-4234-B5E5-C1E8D00B89FF}" destId="{90C76793-CD6A-499D-B5E1-B227B3EACBE5}" srcOrd="0" destOrd="0" presId="urn:microsoft.com/office/officeart/2005/8/layout/vList5"/>
    <dgm:cxn modelId="{DE3A6B2E-F553-46A7-89C9-46F51DE0B64A}" type="presOf" srcId="{0770E6BE-A477-4D61-96E6-E2F7E3408947}" destId="{5FA07DF4-F3CE-4690-B2BE-41087AEDC0C2}" srcOrd="0" destOrd="0" presId="urn:microsoft.com/office/officeart/2005/8/layout/vList5"/>
    <dgm:cxn modelId="{03B9D73D-E056-487D-A22A-97CBD480513E}" srcId="{5732260B-74D0-4A02-B2A6-FC8F62B442CB}" destId="{C008DCCF-6A4E-4DA8-BD93-F1AD3FD76512}" srcOrd="4" destOrd="0" parTransId="{8C4D4C2D-FE11-4A8A-AA39-7995B8631532}" sibTransId="{CCE411BE-4D59-45E3-9186-78E49177FF0C}"/>
    <dgm:cxn modelId="{A13FDD28-DCD1-4E10-B411-0673C2CD5900}" srcId="{E797A986-CA7F-4A60-A424-B7B2EA3C08DC}" destId="{0770E6BE-A477-4D61-96E6-E2F7E3408947}" srcOrd="0" destOrd="0" parTransId="{F9B6E3EA-FEEE-451F-8FE4-BDD2732FA110}" sibTransId="{08703B22-811F-43DB-A4A5-A2F58E55099B}"/>
    <dgm:cxn modelId="{D50728B6-AF47-422E-AE81-D79E7B8EC6B4}" type="presOf" srcId="{C13405EF-03B7-47AC-8EB7-FD23F9CD5F56}" destId="{110C9EA2-8DCF-4BDD-A716-94AE9EB8CDA2}" srcOrd="0" destOrd="0" presId="urn:microsoft.com/office/officeart/2005/8/layout/vList5"/>
    <dgm:cxn modelId="{1E1E411F-FA5F-4931-9D59-7B72C5B2F4AB}" srcId="{5732260B-74D0-4A02-B2A6-FC8F62B442CB}" destId="{E0BAF248-D359-4055-8608-627CBC6F2949}" srcOrd="1" destOrd="0" parTransId="{6D12F7CF-93D4-44F9-9BF0-ADC91B9D8D8D}" sibTransId="{9F785FBB-515C-41E1-8378-019451309884}"/>
    <dgm:cxn modelId="{2E4F3527-AAB8-4268-A9D6-9FBDFFC0EDBF}" srcId="{19DA8476-DA1A-4234-B5E5-C1E8D00B89FF}" destId="{5732260B-74D0-4A02-B2A6-FC8F62B442CB}" srcOrd="0" destOrd="0" parTransId="{09E6C3F4-7589-40B4-B9ED-3FDABD32D4FB}" sibTransId="{795458BB-74FC-4CAE-928C-715F6E4FB099}"/>
    <dgm:cxn modelId="{C46C1752-DC0E-486D-ABEE-77395F5E018B}" type="presOf" srcId="{1009628C-A6F7-4055-A526-5CB5DD809D74}" destId="{110C9EA2-8DCF-4BDD-A716-94AE9EB8CDA2}" srcOrd="0" destOrd="2" presId="urn:microsoft.com/office/officeart/2005/8/layout/vList5"/>
    <dgm:cxn modelId="{F565F2E4-4C9A-490C-B6E5-209F7D163A5D}" type="presOf" srcId="{2232F1BF-8281-45E7-93A4-E7068DC42C87}" destId="{110C9EA2-8DCF-4BDD-A716-94AE9EB8CDA2}" srcOrd="0" destOrd="5" presId="urn:microsoft.com/office/officeart/2005/8/layout/vList5"/>
    <dgm:cxn modelId="{E86F050A-D77C-46B1-ABB9-4A948AECC5DF}" type="presOf" srcId="{5732260B-74D0-4A02-B2A6-FC8F62B442CB}" destId="{251649D1-9A81-4B07-91F3-37DC32C95925}" srcOrd="0" destOrd="0" presId="urn:microsoft.com/office/officeart/2005/8/layout/vList5"/>
    <dgm:cxn modelId="{B1E89071-2D74-4873-A684-E310E7AF595D}" srcId="{5732260B-74D0-4A02-B2A6-FC8F62B442CB}" destId="{1009628C-A6F7-4055-A526-5CB5DD809D74}" srcOrd="2" destOrd="0" parTransId="{1F9CE303-A674-4BF4-AFDC-08B6F595D740}" sibTransId="{8859EB80-0693-4570-A15F-BAB1AEF861A0}"/>
    <dgm:cxn modelId="{453DA82E-30BA-4FD7-8EB0-0A9F9D729F9C}" type="presOf" srcId="{E797A986-CA7F-4A60-A424-B7B2EA3C08DC}" destId="{6B0CFC40-74D7-43BA-8B36-486E4BF0254D}" srcOrd="0" destOrd="0" presId="urn:microsoft.com/office/officeart/2005/8/layout/vList5"/>
    <dgm:cxn modelId="{630D9439-A47C-44F6-86DB-4D8DCF53EE7D}" srcId="{5732260B-74D0-4A02-B2A6-FC8F62B442CB}" destId="{D2307316-5C5A-46C4-879D-52EA427491F1}" srcOrd="3" destOrd="0" parTransId="{AF816B7E-7E2C-431E-857D-B4BC62BACD04}" sibTransId="{54DAC8DF-7649-4065-94B1-4CED58F30AFE}"/>
    <dgm:cxn modelId="{A1253218-7216-44E7-8B64-6A0BCF68A7B6}" srcId="{5732260B-74D0-4A02-B2A6-FC8F62B442CB}" destId="{C13405EF-03B7-47AC-8EB7-FD23F9CD5F56}" srcOrd="0" destOrd="0" parTransId="{AC11B864-5E67-430A-A5C6-C94D63381772}" sibTransId="{C3171872-1D90-4956-81F2-0D6EBB2A7C74}"/>
    <dgm:cxn modelId="{5480762F-F2A3-4929-B473-DA50A3154B05}" srcId="{5732260B-74D0-4A02-B2A6-FC8F62B442CB}" destId="{2232F1BF-8281-45E7-93A4-E7068DC42C87}" srcOrd="5" destOrd="0" parTransId="{6566D1A6-7B27-40B2-8B52-64373C4F3742}" sibTransId="{4D2410D7-1232-42F9-A92D-54F6A3FD28F5}"/>
    <dgm:cxn modelId="{B72B0750-B788-49DE-8AAC-1707E18DC6C8}" type="presOf" srcId="{D2307316-5C5A-46C4-879D-52EA427491F1}" destId="{110C9EA2-8DCF-4BDD-A716-94AE9EB8CDA2}" srcOrd="0" destOrd="3" presId="urn:microsoft.com/office/officeart/2005/8/layout/vList5"/>
    <dgm:cxn modelId="{7B528F2D-53B1-4CDC-B4C8-BF5953F42D3E}" type="presOf" srcId="{E0BAF248-D359-4055-8608-627CBC6F2949}" destId="{110C9EA2-8DCF-4BDD-A716-94AE9EB8CDA2}" srcOrd="0" destOrd="1" presId="urn:microsoft.com/office/officeart/2005/8/layout/vList5"/>
    <dgm:cxn modelId="{D1F0B728-C33F-4365-BE48-25EC29171443}" type="presParOf" srcId="{90C76793-CD6A-499D-B5E1-B227B3EACBE5}" destId="{A91A1EDA-82A2-41A9-A7C3-182361DFE1C7}" srcOrd="0" destOrd="0" presId="urn:microsoft.com/office/officeart/2005/8/layout/vList5"/>
    <dgm:cxn modelId="{FAC58322-CB05-46D2-9593-CDBF37FF7703}" type="presParOf" srcId="{A91A1EDA-82A2-41A9-A7C3-182361DFE1C7}" destId="{251649D1-9A81-4B07-91F3-37DC32C95925}" srcOrd="0" destOrd="0" presId="urn:microsoft.com/office/officeart/2005/8/layout/vList5"/>
    <dgm:cxn modelId="{A10A8527-5710-4C39-B740-4C919E7D5346}" type="presParOf" srcId="{A91A1EDA-82A2-41A9-A7C3-182361DFE1C7}" destId="{110C9EA2-8DCF-4BDD-A716-94AE9EB8CDA2}" srcOrd="1" destOrd="0" presId="urn:microsoft.com/office/officeart/2005/8/layout/vList5"/>
    <dgm:cxn modelId="{64C3B1D3-D371-4BB1-A879-D3D387CE259A}" type="presParOf" srcId="{90C76793-CD6A-499D-B5E1-B227B3EACBE5}" destId="{F3AD8E21-FCDB-4E74-964B-24E8B70D8FEC}" srcOrd="1" destOrd="0" presId="urn:microsoft.com/office/officeart/2005/8/layout/vList5"/>
    <dgm:cxn modelId="{89B8E02E-6531-46EA-9940-1D2E1524DFB3}" type="presParOf" srcId="{90C76793-CD6A-499D-B5E1-B227B3EACBE5}" destId="{D5191CEA-24FE-4243-BD75-04642C6BED8F}" srcOrd="2" destOrd="0" presId="urn:microsoft.com/office/officeart/2005/8/layout/vList5"/>
    <dgm:cxn modelId="{A1020B6F-514B-4B34-993C-4940F317B81E}" type="presParOf" srcId="{D5191CEA-24FE-4243-BD75-04642C6BED8F}" destId="{6B0CFC40-74D7-43BA-8B36-486E4BF0254D}" srcOrd="0" destOrd="0" presId="urn:microsoft.com/office/officeart/2005/8/layout/vList5"/>
    <dgm:cxn modelId="{547C103B-A7AD-4CE5-9297-83A0264CF0E2}" type="presParOf" srcId="{D5191CEA-24FE-4243-BD75-04642C6BED8F}" destId="{5FA07DF4-F3CE-4690-B2BE-41087AEDC0C2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0063E6-475D-4722-B289-3842C594351B}" type="doc">
      <dgm:prSet loTypeId="urn:microsoft.com/office/officeart/2005/8/layout/vList2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7765CF6-4CEB-4C5B-8D8F-56DEFF1E2F69}">
      <dgm:prSet/>
      <dgm:spPr/>
      <dgm:t>
        <a:bodyPr/>
        <a:lstStyle/>
        <a:p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       Приоритет</a:t>
          </a:r>
          <a:r>
            <a:rPr lang="ru-RU" b="1" baseline="0" dirty="0" smtClean="0">
              <a:effectLst/>
              <a:latin typeface="Times New Roman" pitchFamily="18" charset="0"/>
              <a:cs typeface="Times New Roman" pitchFamily="18" charset="0"/>
            </a:rPr>
            <a:t> – действующие расходные обязательства</a:t>
          </a:r>
        </a:p>
      </dgm:t>
    </dgm:pt>
    <dgm:pt modelId="{ED8015B8-99B8-4DE3-9FAA-85E77644E260}" type="parTrans" cxnId="{B06B7FE5-E63A-4298-8C8E-A879D8E37643}">
      <dgm:prSet/>
      <dgm:spPr/>
      <dgm:t>
        <a:bodyPr/>
        <a:lstStyle/>
        <a:p>
          <a:endParaRPr lang="ru-RU"/>
        </a:p>
      </dgm:t>
    </dgm:pt>
    <dgm:pt modelId="{5955A443-B484-4B19-AE10-1E071C8FE01C}" type="sibTrans" cxnId="{B06B7FE5-E63A-4298-8C8E-A879D8E37643}">
      <dgm:prSet/>
      <dgm:spPr/>
      <dgm:t>
        <a:bodyPr/>
        <a:lstStyle/>
        <a:p>
          <a:endParaRPr lang="ru-RU"/>
        </a:p>
      </dgm:t>
    </dgm:pt>
    <dgm:pt modelId="{A3D9CFAC-1AAB-4E7C-9824-BDC4E990D5A0}">
      <dgm:prSet phldrT="[Текст]"/>
      <dgm:spPr>
        <a:solidFill>
          <a:srgbClr val="C5F478"/>
        </a:solidFill>
      </dgm:spPr>
      <dgm:t>
        <a:bodyPr/>
        <a:lstStyle/>
        <a:p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      </a:t>
          </a:r>
          <a:r>
            <a:rPr lang="ru-RU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Доведение средней заработной платы до уровня, установленного правовыми актами</a:t>
          </a:r>
          <a:r>
            <a:rPr lang="ru-RU" b="1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администрации </a:t>
          </a:r>
          <a:r>
            <a:rPr lang="ru-RU" b="1" baseline="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Уинского</a:t>
          </a:r>
          <a:r>
            <a:rPr lang="ru-RU" b="1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муниципального района («дорожными картами»)</a:t>
          </a:r>
          <a:endParaRPr lang="ru-RU" b="1" baseline="0" dirty="0" smtClean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A253CCC1-369C-4F6E-8700-C80D6EBB34D4}" type="parTrans" cxnId="{1A8894E8-5F6A-4F99-9250-D25BC32EE0D3}">
      <dgm:prSet/>
      <dgm:spPr/>
      <dgm:t>
        <a:bodyPr/>
        <a:lstStyle/>
        <a:p>
          <a:endParaRPr lang="ru-RU"/>
        </a:p>
      </dgm:t>
    </dgm:pt>
    <dgm:pt modelId="{C538910B-7EE4-47AC-95A2-D5799FA2101B}" type="sibTrans" cxnId="{1A8894E8-5F6A-4F99-9250-D25BC32EE0D3}">
      <dgm:prSet/>
      <dgm:spPr/>
      <dgm:t>
        <a:bodyPr/>
        <a:lstStyle/>
        <a:p>
          <a:endParaRPr lang="ru-RU"/>
        </a:p>
      </dgm:t>
    </dgm:pt>
    <dgm:pt modelId="{DD8C34A1-093E-43FC-BF8A-6D79DAC374BB}">
      <dgm:prSet phldrT="[Текст]"/>
      <dgm:spPr/>
      <dgm:t>
        <a:bodyPr/>
        <a:lstStyle/>
        <a:p>
          <a:pPr algn="l"/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      Формирование бюджетных параметров</a:t>
          </a:r>
          <a:r>
            <a:rPr lang="ru-RU" b="1" baseline="0" dirty="0" smtClean="0">
              <a:effectLst/>
              <a:latin typeface="Times New Roman" pitchFamily="18" charset="0"/>
              <a:cs typeface="Times New Roman" pitchFamily="18" charset="0"/>
            </a:rPr>
            <a:t> исходя из фактических расходов 2018 года </a:t>
          </a:r>
          <a:br>
            <a:rPr lang="ru-RU" b="1" baseline="0" dirty="0" smtClean="0">
              <a:effectLst/>
              <a:latin typeface="Times New Roman" pitchFamily="18" charset="0"/>
              <a:cs typeface="Times New Roman" pitchFamily="18" charset="0"/>
            </a:rPr>
          </a:br>
          <a:r>
            <a:rPr lang="ru-RU" b="1" baseline="0" dirty="0" smtClean="0">
              <a:effectLst/>
              <a:latin typeface="Times New Roman" pitchFamily="18" charset="0"/>
              <a:cs typeface="Times New Roman" pitchFamily="18" charset="0"/>
            </a:rPr>
            <a:t>      Индексация отдельных статей расходов</a:t>
          </a:r>
        </a:p>
      </dgm:t>
    </dgm:pt>
    <dgm:pt modelId="{5ECF887F-E371-4C9D-A6DA-3181FC10FEA9}" type="parTrans" cxnId="{8CA79B34-8564-488A-B6B6-003FFD5EF2CF}">
      <dgm:prSet/>
      <dgm:spPr/>
      <dgm:t>
        <a:bodyPr/>
        <a:lstStyle/>
        <a:p>
          <a:endParaRPr lang="ru-RU"/>
        </a:p>
      </dgm:t>
    </dgm:pt>
    <dgm:pt modelId="{40033556-3C86-4480-92AA-39333F8640A3}" type="sibTrans" cxnId="{8CA79B34-8564-488A-B6B6-003FFD5EF2CF}">
      <dgm:prSet/>
      <dgm:spPr/>
      <dgm:t>
        <a:bodyPr/>
        <a:lstStyle/>
        <a:p>
          <a:endParaRPr lang="ru-RU"/>
        </a:p>
      </dgm:t>
    </dgm:pt>
    <dgm:pt modelId="{4B77D06F-CE80-493D-A412-54CEE941744A}">
      <dgm:prSet phldrT="[Текст]"/>
      <dgm:spPr/>
      <dgm:t>
        <a:bodyPr/>
        <a:lstStyle/>
        <a:p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     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предусмотрены средства на выполнение Федерального закона от 19.06.2000 № 82-ФЗ «О минимальном размере оплаты труда» (в редакции от 07.03.2018 № 41-ФЗ)</a:t>
          </a:r>
          <a:endParaRPr lang="ru-RU" b="1" baseline="0" dirty="0" smtClean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95CF2E12-D5C5-481D-AB30-68C23FCE64CE}" type="parTrans" cxnId="{620D0E85-0842-4D43-920E-0789D5C5BA00}">
      <dgm:prSet/>
      <dgm:spPr/>
      <dgm:t>
        <a:bodyPr/>
        <a:lstStyle/>
        <a:p>
          <a:endParaRPr lang="ru-RU"/>
        </a:p>
      </dgm:t>
    </dgm:pt>
    <dgm:pt modelId="{D5081BEC-DBB7-4436-AA74-B5FC3DAF6788}" type="sibTrans" cxnId="{620D0E85-0842-4D43-920E-0789D5C5BA00}">
      <dgm:prSet/>
      <dgm:spPr/>
      <dgm:t>
        <a:bodyPr/>
        <a:lstStyle/>
        <a:p>
          <a:endParaRPr lang="ru-RU"/>
        </a:p>
      </dgm:t>
    </dgm:pt>
    <dgm:pt modelId="{D3DBFD2D-7FD4-411D-BC4A-74814D0A46A7}" type="pres">
      <dgm:prSet presAssocID="{790063E6-475D-4722-B289-3842C59435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431D9C-7013-4746-B6D1-F54851A6340E}" type="pres">
      <dgm:prSet presAssocID="{17765CF6-4CEB-4C5B-8D8F-56DEFF1E2F6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322F0-1A05-41CF-9D2C-9ACCA5579341}" type="pres">
      <dgm:prSet presAssocID="{5955A443-B484-4B19-AE10-1E071C8FE01C}" presName="spacer" presStyleCnt="0"/>
      <dgm:spPr/>
      <dgm:t>
        <a:bodyPr/>
        <a:lstStyle/>
        <a:p>
          <a:endParaRPr lang="ru-RU"/>
        </a:p>
      </dgm:t>
    </dgm:pt>
    <dgm:pt modelId="{27B675AC-1730-46A6-9180-6BB8BB4E86A1}" type="pres">
      <dgm:prSet presAssocID="{DD8C34A1-093E-43FC-BF8A-6D79DAC374B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68C2C-E042-4955-81AE-3B40D5BAB083}" type="pres">
      <dgm:prSet presAssocID="{40033556-3C86-4480-92AA-39333F8640A3}" presName="spacer" presStyleCnt="0"/>
      <dgm:spPr/>
      <dgm:t>
        <a:bodyPr/>
        <a:lstStyle/>
        <a:p>
          <a:endParaRPr lang="ru-RU"/>
        </a:p>
      </dgm:t>
    </dgm:pt>
    <dgm:pt modelId="{AEA78F42-E458-4A14-945A-E6E741ECF0EE}" type="pres">
      <dgm:prSet presAssocID="{A3D9CFAC-1AAB-4E7C-9824-BDC4E990D5A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72AD3-73DE-4703-9F92-34F7C5F4ED2F}" type="pres">
      <dgm:prSet presAssocID="{C538910B-7EE4-47AC-95A2-D5799FA2101B}" presName="spacer" presStyleCnt="0"/>
      <dgm:spPr/>
      <dgm:t>
        <a:bodyPr/>
        <a:lstStyle/>
        <a:p>
          <a:endParaRPr lang="ru-RU"/>
        </a:p>
      </dgm:t>
    </dgm:pt>
    <dgm:pt modelId="{6FCE316C-892E-4F53-9A30-77FFE9C74FE0}" type="pres">
      <dgm:prSet presAssocID="{4B77D06F-CE80-493D-A412-54CEE941744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6B7FE5-E63A-4298-8C8E-A879D8E37643}" srcId="{790063E6-475D-4722-B289-3842C594351B}" destId="{17765CF6-4CEB-4C5B-8D8F-56DEFF1E2F69}" srcOrd="0" destOrd="0" parTransId="{ED8015B8-99B8-4DE3-9FAA-85E77644E260}" sibTransId="{5955A443-B484-4B19-AE10-1E071C8FE01C}"/>
    <dgm:cxn modelId="{AE446B61-1BC4-4FE7-A53E-6C1C59781CB4}" type="presOf" srcId="{DD8C34A1-093E-43FC-BF8A-6D79DAC374BB}" destId="{27B675AC-1730-46A6-9180-6BB8BB4E86A1}" srcOrd="0" destOrd="0" presId="urn:microsoft.com/office/officeart/2005/8/layout/vList2"/>
    <dgm:cxn modelId="{093FDC1C-BB31-4D7C-8E8C-A82FE61A3534}" type="presOf" srcId="{790063E6-475D-4722-B289-3842C594351B}" destId="{D3DBFD2D-7FD4-411D-BC4A-74814D0A46A7}" srcOrd="0" destOrd="0" presId="urn:microsoft.com/office/officeart/2005/8/layout/vList2"/>
    <dgm:cxn modelId="{1A8894E8-5F6A-4F99-9250-D25BC32EE0D3}" srcId="{790063E6-475D-4722-B289-3842C594351B}" destId="{A3D9CFAC-1AAB-4E7C-9824-BDC4E990D5A0}" srcOrd="2" destOrd="0" parTransId="{A253CCC1-369C-4F6E-8700-C80D6EBB34D4}" sibTransId="{C538910B-7EE4-47AC-95A2-D5799FA2101B}"/>
    <dgm:cxn modelId="{8CA79B34-8564-488A-B6B6-003FFD5EF2CF}" srcId="{790063E6-475D-4722-B289-3842C594351B}" destId="{DD8C34A1-093E-43FC-BF8A-6D79DAC374BB}" srcOrd="1" destOrd="0" parTransId="{5ECF887F-E371-4C9D-A6DA-3181FC10FEA9}" sibTransId="{40033556-3C86-4480-92AA-39333F8640A3}"/>
    <dgm:cxn modelId="{F57D5CF8-BA23-486A-9874-FC3EC50E8B62}" type="presOf" srcId="{4B77D06F-CE80-493D-A412-54CEE941744A}" destId="{6FCE316C-892E-4F53-9A30-77FFE9C74FE0}" srcOrd="0" destOrd="0" presId="urn:microsoft.com/office/officeart/2005/8/layout/vList2"/>
    <dgm:cxn modelId="{18339CB4-75E5-4387-AB64-FA2751907193}" type="presOf" srcId="{17765CF6-4CEB-4C5B-8D8F-56DEFF1E2F69}" destId="{3F431D9C-7013-4746-B6D1-F54851A6340E}" srcOrd="0" destOrd="0" presId="urn:microsoft.com/office/officeart/2005/8/layout/vList2"/>
    <dgm:cxn modelId="{604F00CF-AB22-4349-8CED-0631E60AE53B}" type="presOf" srcId="{A3D9CFAC-1AAB-4E7C-9824-BDC4E990D5A0}" destId="{AEA78F42-E458-4A14-945A-E6E741ECF0EE}" srcOrd="0" destOrd="0" presId="urn:microsoft.com/office/officeart/2005/8/layout/vList2"/>
    <dgm:cxn modelId="{620D0E85-0842-4D43-920E-0789D5C5BA00}" srcId="{790063E6-475D-4722-B289-3842C594351B}" destId="{4B77D06F-CE80-493D-A412-54CEE941744A}" srcOrd="3" destOrd="0" parTransId="{95CF2E12-D5C5-481D-AB30-68C23FCE64CE}" sibTransId="{D5081BEC-DBB7-4436-AA74-B5FC3DAF6788}"/>
    <dgm:cxn modelId="{55E0CF55-A265-49F6-A82C-75BBC24E8DE2}" type="presParOf" srcId="{D3DBFD2D-7FD4-411D-BC4A-74814D0A46A7}" destId="{3F431D9C-7013-4746-B6D1-F54851A6340E}" srcOrd="0" destOrd="0" presId="urn:microsoft.com/office/officeart/2005/8/layout/vList2"/>
    <dgm:cxn modelId="{A0A957A4-FE5E-4237-B45A-1907521EA3FF}" type="presParOf" srcId="{D3DBFD2D-7FD4-411D-BC4A-74814D0A46A7}" destId="{CD1322F0-1A05-41CF-9D2C-9ACCA5579341}" srcOrd="1" destOrd="0" presId="urn:microsoft.com/office/officeart/2005/8/layout/vList2"/>
    <dgm:cxn modelId="{43AD0284-0C17-4F8A-BD4B-D5C8AE01D632}" type="presParOf" srcId="{D3DBFD2D-7FD4-411D-BC4A-74814D0A46A7}" destId="{27B675AC-1730-46A6-9180-6BB8BB4E86A1}" srcOrd="2" destOrd="0" presId="urn:microsoft.com/office/officeart/2005/8/layout/vList2"/>
    <dgm:cxn modelId="{8EFCF86C-3D48-452B-9B20-3658A63883C8}" type="presParOf" srcId="{D3DBFD2D-7FD4-411D-BC4A-74814D0A46A7}" destId="{BBD68C2C-E042-4955-81AE-3B40D5BAB083}" srcOrd="3" destOrd="0" presId="urn:microsoft.com/office/officeart/2005/8/layout/vList2"/>
    <dgm:cxn modelId="{F8ACB0F0-F050-4887-A8AA-8BE022344860}" type="presParOf" srcId="{D3DBFD2D-7FD4-411D-BC4A-74814D0A46A7}" destId="{AEA78F42-E458-4A14-945A-E6E741ECF0EE}" srcOrd="4" destOrd="0" presId="urn:microsoft.com/office/officeart/2005/8/layout/vList2"/>
    <dgm:cxn modelId="{9F313ED2-D164-456A-B4E1-590C84A63938}" type="presParOf" srcId="{D3DBFD2D-7FD4-411D-BC4A-74814D0A46A7}" destId="{24572AD3-73DE-4703-9F92-34F7C5F4ED2F}" srcOrd="5" destOrd="0" presId="urn:microsoft.com/office/officeart/2005/8/layout/vList2"/>
    <dgm:cxn modelId="{1E16CBA9-CCA3-452F-8BB4-7772EDA37A40}" type="presParOf" srcId="{D3DBFD2D-7FD4-411D-BC4A-74814D0A46A7}" destId="{6FCE316C-892E-4F53-9A30-77FFE9C74FE0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DA8476-DA1A-4234-B5E5-C1E8D00B89FF}" type="doc">
      <dgm:prSet loTypeId="urn:microsoft.com/office/officeart/2005/8/layout/vList5" loCatId="list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BC79C7F7-BEA1-4B9F-9921-188D5ED4B5CB}">
      <dgm:prSet phldrT="[Текст]" custT="1"/>
      <dgm:spPr>
        <a:solidFill>
          <a:srgbClr val="EA829B"/>
        </a:solidFill>
      </dgm:spPr>
      <dgm:t>
        <a:bodyPr/>
        <a:lstStyle/>
        <a:p>
          <a:pPr algn="just"/>
          <a:r>
            <a: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работников учреждений культуры </a:t>
          </a:r>
          <a:r>
            <a: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МБУК «</a:t>
          </a:r>
          <a:r>
            <a:rPr lang="ru-RU" sz="2200" b="1" i="1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Уинский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районный дом культуры», МКУК «</a:t>
          </a:r>
          <a:r>
            <a:rPr lang="ru-RU" sz="2200" b="1" i="1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Уинский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народный краеведческий музей имени </a:t>
          </a:r>
          <a:r>
            <a:rPr lang="ru-RU" sz="2200" b="1" i="1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М.Е.Игошева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», МКУК «</a:t>
          </a:r>
          <a:r>
            <a:rPr lang="ru-RU" sz="2200" b="1" i="1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Уинская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i="1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межпоселенческая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i="1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централи-зованная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библиотечная система») – 22 720,28 рублей </a:t>
          </a:r>
          <a:r>
            <a:rPr lang="ru-RU" sz="22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(на уровне 72,3% к среднемесячному доходу от трудовой деятельности в регионе).</a:t>
          </a:r>
          <a:endParaRPr lang="ru-RU" sz="2200" dirty="0">
            <a:solidFill>
              <a:schemeClr val="tx1"/>
            </a:solidFill>
          </a:endParaRPr>
        </a:p>
      </dgm:t>
    </dgm:pt>
    <dgm:pt modelId="{618D15F3-7274-4F4C-B45A-B8F5E80B6ADB}" type="sibTrans" cxnId="{09400D75-865F-47CA-8276-2B1F4E0B51C7}">
      <dgm:prSet/>
      <dgm:spPr/>
      <dgm:t>
        <a:bodyPr/>
        <a:lstStyle/>
        <a:p>
          <a:endParaRPr lang="ru-RU"/>
        </a:p>
      </dgm:t>
    </dgm:pt>
    <dgm:pt modelId="{CDC62837-431D-4A07-8838-B87327D8F689}" type="parTrans" cxnId="{09400D75-865F-47CA-8276-2B1F4E0B51C7}">
      <dgm:prSet/>
      <dgm:spPr/>
      <dgm:t>
        <a:bodyPr/>
        <a:lstStyle/>
        <a:p>
          <a:endParaRPr lang="ru-RU"/>
        </a:p>
      </dgm:t>
    </dgm:pt>
    <dgm:pt modelId="{DA48F3B0-876B-45A9-A760-D628D9BAA65E}">
      <dgm:prSet phldrT="[Текст]" custT="1"/>
      <dgm:spPr>
        <a:solidFill>
          <a:srgbClr val="BFE937"/>
        </a:solidFill>
      </dgm:spPr>
      <dgm:t>
        <a:bodyPr/>
        <a:lstStyle/>
        <a:p>
          <a:pPr algn="just"/>
          <a:r>
            <a: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педагогических работников учреждений дополнительного образования детей </a:t>
          </a:r>
          <a:r>
            <a: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МКОУ ДО «</a:t>
          </a:r>
          <a:r>
            <a:rPr lang="ru-RU" sz="2200" b="1" i="1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Уинская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ДЮСШЕ «ЮНИКС»), МБОУ ДОД «</a:t>
          </a:r>
          <a:r>
            <a:rPr lang="ru-RU" sz="2200" b="1" i="1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Уинская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детская школа искусств)                                           22 077,0 рублей</a:t>
          </a:r>
          <a:r>
            <a: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(100 % к среднемесячной заработной плате учителей в муниципальном районе в 2018 году);</a:t>
          </a:r>
          <a:endParaRPr lang="ru-RU" sz="2200" dirty="0">
            <a:solidFill>
              <a:schemeClr val="tx1"/>
            </a:solidFill>
          </a:endParaRPr>
        </a:p>
      </dgm:t>
    </dgm:pt>
    <dgm:pt modelId="{5E5CF934-9BA7-45D4-9351-BA103E88E5AF}" type="parTrans" cxnId="{A9794663-E1EA-448B-B692-C15950891658}">
      <dgm:prSet/>
      <dgm:spPr/>
      <dgm:t>
        <a:bodyPr/>
        <a:lstStyle/>
        <a:p>
          <a:endParaRPr lang="ru-RU"/>
        </a:p>
      </dgm:t>
    </dgm:pt>
    <dgm:pt modelId="{C12F68AD-90CF-466C-8162-34E08DA60C81}" type="sibTrans" cxnId="{A9794663-E1EA-448B-B692-C15950891658}">
      <dgm:prSet/>
      <dgm:spPr/>
      <dgm:t>
        <a:bodyPr/>
        <a:lstStyle/>
        <a:p>
          <a:endParaRPr lang="ru-RU"/>
        </a:p>
      </dgm:t>
    </dgm:pt>
    <dgm:pt modelId="{90C76793-CD6A-499D-B5E1-B227B3EACBE5}" type="pres">
      <dgm:prSet presAssocID="{19DA8476-DA1A-4234-B5E5-C1E8D00B89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57BCCF-B9D7-4FCC-A793-0E097AFB78ED}" type="pres">
      <dgm:prSet presAssocID="{BC79C7F7-BEA1-4B9F-9921-188D5ED4B5CB}" presName="linNode" presStyleCnt="0"/>
      <dgm:spPr/>
      <dgm:t>
        <a:bodyPr/>
        <a:lstStyle/>
        <a:p>
          <a:endParaRPr lang="ru-RU"/>
        </a:p>
      </dgm:t>
    </dgm:pt>
    <dgm:pt modelId="{C6F55752-454D-4430-BDA8-991110EBF81F}" type="pres">
      <dgm:prSet presAssocID="{BC79C7F7-BEA1-4B9F-9921-188D5ED4B5CB}" presName="parentText" presStyleLbl="node1" presStyleIdx="0" presStyleCnt="2" custScaleX="277778" custScaleY="71582" custLinFactY="5131" custLinFactNeighborX="3538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F6DFB-1DFA-4A18-86A4-615229DCE21D}" type="pres">
      <dgm:prSet presAssocID="{618D15F3-7274-4F4C-B45A-B8F5E80B6ADB}" presName="sp" presStyleCnt="0"/>
      <dgm:spPr/>
      <dgm:t>
        <a:bodyPr/>
        <a:lstStyle/>
        <a:p>
          <a:endParaRPr lang="ru-RU"/>
        </a:p>
      </dgm:t>
    </dgm:pt>
    <dgm:pt modelId="{F5009710-3979-4BEE-87B0-317E52EA7CAC}" type="pres">
      <dgm:prSet presAssocID="{DA48F3B0-876B-45A9-A760-D628D9BAA65E}" presName="linNode" presStyleCnt="0"/>
      <dgm:spPr/>
      <dgm:t>
        <a:bodyPr/>
        <a:lstStyle/>
        <a:p>
          <a:endParaRPr lang="ru-RU"/>
        </a:p>
      </dgm:t>
    </dgm:pt>
    <dgm:pt modelId="{D81E71B4-9AFE-4DD6-8ACF-3C015C744141}" type="pres">
      <dgm:prSet presAssocID="{DA48F3B0-876B-45A9-A760-D628D9BAA65E}" presName="parentText" presStyleLbl="node1" presStyleIdx="1" presStyleCnt="2" custScaleX="277778" custScaleY="70859" custLinFactNeighborX="3538" custLinFactNeighborY="-766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E64775-5F6F-411C-84E3-BA957EB2E9D7}" type="presOf" srcId="{19DA8476-DA1A-4234-B5E5-C1E8D00B89FF}" destId="{90C76793-CD6A-499D-B5E1-B227B3EACBE5}" srcOrd="0" destOrd="0" presId="urn:microsoft.com/office/officeart/2005/8/layout/vList5"/>
    <dgm:cxn modelId="{A9794663-E1EA-448B-B692-C15950891658}" srcId="{19DA8476-DA1A-4234-B5E5-C1E8D00B89FF}" destId="{DA48F3B0-876B-45A9-A760-D628D9BAA65E}" srcOrd="1" destOrd="0" parTransId="{5E5CF934-9BA7-45D4-9351-BA103E88E5AF}" sibTransId="{C12F68AD-90CF-466C-8162-34E08DA60C81}"/>
    <dgm:cxn modelId="{A217B39A-3D03-403D-B873-FCE674B069DC}" type="presOf" srcId="{BC79C7F7-BEA1-4B9F-9921-188D5ED4B5CB}" destId="{C6F55752-454D-4430-BDA8-991110EBF81F}" srcOrd="0" destOrd="0" presId="urn:microsoft.com/office/officeart/2005/8/layout/vList5"/>
    <dgm:cxn modelId="{09400D75-865F-47CA-8276-2B1F4E0B51C7}" srcId="{19DA8476-DA1A-4234-B5E5-C1E8D00B89FF}" destId="{BC79C7F7-BEA1-4B9F-9921-188D5ED4B5CB}" srcOrd="0" destOrd="0" parTransId="{CDC62837-431D-4A07-8838-B87327D8F689}" sibTransId="{618D15F3-7274-4F4C-B45A-B8F5E80B6ADB}"/>
    <dgm:cxn modelId="{9FF28E52-DBAA-4595-B4C2-ED4F5DF2680A}" type="presOf" srcId="{DA48F3B0-876B-45A9-A760-D628D9BAA65E}" destId="{D81E71B4-9AFE-4DD6-8ACF-3C015C744141}" srcOrd="0" destOrd="0" presId="urn:microsoft.com/office/officeart/2005/8/layout/vList5"/>
    <dgm:cxn modelId="{991C15EB-20BE-4EE3-8B90-44930612CCC7}" type="presParOf" srcId="{90C76793-CD6A-499D-B5E1-B227B3EACBE5}" destId="{2C57BCCF-B9D7-4FCC-A793-0E097AFB78ED}" srcOrd="0" destOrd="0" presId="urn:microsoft.com/office/officeart/2005/8/layout/vList5"/>
    <dgm:cxn modelId="{04859D36-91A6-4863-B358-68C4A2E3A4F5}" type="presParOf" srcId="{2C57BCCF-B9D7-4FCC-A793-0E097AFB78ED}" destId="{C6F55752-454D-4430-BDA8-991110EBF81F}" srcOrd="0" destOrd="0" presId="urn:microsoft.com/office/officeart/2005/8/layout/vList5"/>
    <dgm:cxn modelId="{3837C8D5-8FFA-4E53-A09B-FB3334EB0A50}" type="presParOf" srcId="{90C76793-CD6A-499D-B5E1-B227B3EACBE5}" destId="{94AF6DFB-1DFA-4A18-86A4-615229DCE21D}" srcOrd="1" destOrd="0" presId="urn:microsoft.com/office/officeart/2005/8/layout/vList5"/>
    <dgm:cxn modelId="{504742D4-2580-46CE-9C77-1FCC05BB09D6}" type="presParOf" srcId="{90C76793-CD6A-499D-B5E1-B227B3EACBE5}" destId="{F5009710-3979-4BEE-87B0-317E52EA7CAC}" srcOrd="2" destOrd="0" presId="urn:microsoft.com/office/officeart/2005/8/layout/vList5"/>
    <dgm:cxn modelId="{464766EF-DFA7-485C-9DF0-B51D8D1EDF77}" type="presParOf" srcId="{F5009710-3979-4BEE-87B0-317E52EA7CAC}" destId="{D81E71B4-9AFE-4DD6-8ACF-3C015C744141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C9EA2-8DCF-4BDD-A716-94AE9EB8CDA2}">
      <dsp:nvSpPr>
        <dsp:cNvPr id="0" name=""/>
        <dsp:cNvSpPr/>
      </dsp:nvSpPr>
      <dsp:spPr>
        <a:xfrm rot="5400000">
          <a:off x="3528528" y="-1036053"/>
          <a:ext cx="4038476" cy="6117901"/>
        </a:xfrm>
        <a:prstGeom prst="round2Same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Применены индексы прогнозируемого роста фонда заработной платы на 2019 год – 100,6 %, на 2020 год – 100,0 %, на 2021 год – 100,1 %;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Учтены новые нормативы отчислений  в бюджет субъекта по  акцизам на нефтепродукты;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Применены дифференцированные нормативы отчислений акцизов на нефтепродукты, рассчитанные исходя из протяженности автомобильных дорог, находящихся в собственности муниципальных образований;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Неналоговые доходы районного бюджета сформированы с учетом предложений главных администраторов доходов;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Безвозмездные поступления из краевого бюджета отражены в бюджете района в соответствие с проектом закона Пермского края «О бюджете Пермского края на 2019-2021 годы».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-5400000">
        <a:off x="2488816" y="200801"/>
        <a:ext cx="5920759" cy="3644192"/>
      </dsp:txXfrm>
    </dsp:sp>
    <dsp:sp modelId="{251649D1-9A81-4B07-91F3-37DC32C95925}">
      <dsp:nvSpPr>
        <dsp:cNvPr id="0" name=""/>
        <dsp:cNvSpPr/>
      </dsp:nvSpPr>
      <dsp:spPr>
        <a:xfrm>
          <a:off x="42" y="1215532"/>
          <a:ext cx="2488773" cy="161472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Применяется с 1 января 2019 года: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867" y="1294357"/>
        <a:ext cx="2331123" cy="1457079"/>
      </dsp:txXfrm>
    </dsp:sp>
    <dsp:sp modelId="{5FA07DF4-F3CE-4690-B2BE-41087AEDC0C2}">
      <dsp:nvSpPr>
        <dsp:cNvPr id="0" name=""/>
        <dsp:cNvSpPr/>
      </dsp:nvSpPr>
      <dsp:spPr>
        <a:xfrm rot="5400000">
          <a:off x="4987183" y="1876441"/>
          <a:ext cx="1126835" cy="6107589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Положения главы 26.3 «Система налогообложения в виде единого налога на вмененный доход для отдельных видов деятельности» не применяются с 1 января 2021 года;</a:t>
          </a:r>
          <a:endParaRPr lang="ru-RU" sz="1600" kern="1200" dirty="0"/>
        </a:p>
      </dsp:txBody>
      <dsp:txXfrm rot="-5400000">
        <a:off x="2496806" y="4421826"/>
        <a:ext cx="6052581" cy="1016819"/>
      </dsp:txXfrm>
    </dsp:sp>
    <dsp:sp modelId="{6B0CFC40-74D7-43BA-8B36-486E4BF0254D}">
      <dsp:nvSpPr>
        <dsp:cNvPr id="0" name=""/>
        <dsp:cNvSpPr/>
      </dsp:nvSpPr>
      <dsp:spPr>
        <a:xfrm>
          <a:off x="42" y="4122872"/>
          <a:ext cx="2496763" cy="1614729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Отменяется с 1 января 2021 года: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867" y="4201697"/>
        <a:ext cx="2339113" cy="14570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31D9C-7013-4746-B6D1-F54851A6340E}">
      <dsp:nvSpPr>
        <dsp:cNvPr id="0" name=""/>
        <dsp:cNvSpPr/>
      </dsp:nvSpPr>
      <dsp:spPr>
        <a:xfrm>
          <a:off x="0" y="88689"/>
          <a:ext cx="8143932" cy="11583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/>
              <a:latin typeface="Times New Roman" pitchFamily="18" charset="0"/>
              <a:cs typeface="Times New Roman" pitchFamily="18" charset="0"/>
            </a:rPr>
            <a:t>       Приоритет</a:t>
          </a:r>
          <a:r>
            <a:rPr lang="ru-RU" sz="2200" b="1" kern="1200" baseline="0" dirty="0" smtClean="0">
              <a:effectLst/>
              <a:latin typeface="Times New Roman" pitchFamily="18" charset="0"/>
              <a:cs typeface="Times New Roman" pitchFamily="18" charset="0"/>
            </a:rPr>
            <a:t> – действующие расходные обязательства</a:t>
          </a:r>
        </a:p>
      </dsp:txBody>
      <dsp:txXfrm>
        <a:off x="56544" y="145233"/>
        <a:ext cx="8030844" cy="1045212"/>
      </dsp:txXfrm>
    </dsp:sp>
    <dsp:sp modelId="{27B675AC-1730-46A6-9180-6BB8BB4E86A1}">
      <dsp:nvSpPr>
        <dsp:cNvPr id="0" name=""/>
        <dsp:cNvSpPr/>
      </dsp:nvSpPr>
      <dsp:spPr>
        <a:xfrm>
          <a:off x="0" y="1310349"/>
          <a:ext cx="8143932" cy="11583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/>
              <a:latin typeface="Times New Roman" pitchFamily="18" charset="0"/>
              <a:cs typeface="Times New Roman" pitchFamily="18" charset="0"/>
            </a:rPr>
            <a:t>      Формирование бюджетных параметров</a:t>
          </a:r>
          <a:r>
            <a:rPr lang="ru-RU" sz="2200" b="1" kern="1200" baseline="0" dirty="0" smtClean="0">
              <a:effectLst/>
              <a:latin typeface="Times New Roman" pitchFamily="18" charset="0"/>
              <a:cs typeface="Times New Roman" pitchFamily="18" charset="0"/>
            </a:rPr>
            <a:t> исходя из фактических расходов 2018 года </a:t>
          </a:r>
          <a:br>
            <a:rPr lang="ru-RU" sz="2200" b="1" kern="1200" baseline="0" dirty="0" smtClean="0">
              <a:effectLst/>
              <a:latin typeface="Times New Roman" pitchFamily="18" charset="0"/>
              <a:cs typeface="Times New Roman" pitchFamily="18" charset="0"/>
            </a:rPr>
          </a:br>
          <a:r>
            <a:rPr lang="ru-RU" sz="2200" b="1" kern="1200" baseline="0" dirty="0" smtClean="0">
              <a:effectLst/>
              <a:latin typeface="Times New Roman" pitchFamily="18" charset="0"/>
              <a:cs typeface="Times New Roman" pitchFamily="18" charset="0"/>
            </a:rPr>
            <a:t>      Индексация отдельных статей расходов</a:t>
          </a:r>
        </a:p>
      </dsp:txBody>
      <dsp:txXfrm>
        <a:off x="56544" y="1366893"/>
        <a:ext cx="8030844" cy="1045212"/>
      </dsp:txXfrm>
    </dsp:sp>
    <dsp:sp modelId="{AEA78F42-E458-4A14-945A-E6E741ECF0EE}">
      <dsp:nvSpPr>
        <dsp:cNvPr id="0" name=""/>
        <dsp:cNvSpPr/>
      </dsp:nvSpPr>
      <dsp:spPr>
        <a:xfrm>
          <a:off x="0" y="2532010"/>
          <a:ext cx="8143932" cy="1158300"/>
        </a:xfrm>
        <a:prstGeom prst="roundRect">
          <a:avLst/>
        </a:prstGeom>
        <a:solidFill>
          <a:srgbClr val="C5F47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/>
              <a:latin typeface="Times New Roman" pitchFamily="18" charset="0"/>
              <a:cs typeface="Times New Roman" pitchFamily="18" charset="0"/>
            </a:rPr>
            <a:t>      </a:t>
          </a:r>
          <a:r>
            <a:rPr lang="ru-RU" sz="22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Доведение средней заработной платы до уровня, установленного правовыми актами</a:t>
          </a:r>
          <a:r>
            <a:rPr lang="ru-RU" sz="2200" b="1" kern="1200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администрации </a:t>
          </a:r>
          <a:r>
            <a:rPr lang="ru-RU" sz="2200" b="1" kern="1200" baseline="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Уинского</a:t>
          </a:r>
          <a:r>
            <a:rPr lang="ru-RU" sz="2200" b="1" kern="1200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муниципального района («дорожными картами»)</a:t>
          </a:r>
          <a:endParaRPr lang="ru-RU" sz="2200" b="1" kern="1200" baseline="0" dirty="0" smtClean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6544" y="2588554"/>
        <a:ext cx="8030844" cy="1045212"/>
      </dsp:txXfrm>
    </dsp:sp>
    <dsp:sp modelId="{6FCE316C-892E-4F53-9A30-77FFE9C74FE0}">
      <dsp:nvSpPr>
        <dsp:cNvPr id="0" name=""/>
        <dsp:cNvSpPr/>
      </dsp:nvSpPr>
      <dsp:spPr>
        <a:xfrm>
          <a:off x="0" y="3753670"/>
          <a:ext cx="8143932" cy="11583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/>
              <a:latin typeface="Times New Roman" pitchFamily="18" charset="0"/>
              <a:cs typeface="Times New Roman" pitchFamily="18" charset="0"/>
            </a:rPr>
            <a:t>      </a:t>
          </a:r>
          <a:r>
            <a:rPr lang="ru-RU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предусмотрены средства на выполнение Федерального закона от 19.06.2000 № 82-ФЗ «О минимальном размере оплаты труда» (в редакции от 07.03.2018 № 41-ФЗ)</a:t>
          </a:r>
          <a:endParaRPr lang="ru-RU" sz="2200" b="1" kern="1200" baseline="0" dirty="0" smtClean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6544" y="3810214"/>
        <a:ext cx="8030844" cy="10452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55752-454D-4430-BDA8-991110EBF81F}">
      <dsp:nvSpPr>
        <dsp:cNvPr id="0" name=""/>
        <dsp:cNvSpPr/>
      </dsp:nvSpPr>
      <dsp:spPr>
        <a:xfrm>
          <a:off x="8572" y="2427537"/>
          <a:ext cx="8776403" cy="2287370"/>
        </a:xfrm>
        <a:prstGeom prst="roundRect">
          <a:avLst/>
        </a:prstGeom>
        <a:solidFill>
          <a:srgbClr val="EA829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работников учреждений культуры </a:t>
          </a:r>
          <a:r>
            <a:rPr lang="ru-RU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2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МБУК «</a:t>
          </a:r>
          <a:r>
            <a:rPr lang="ru-RU" sz="2200" b="1" i="1" u="sng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Уинский</a:t>
          </a:r>
          <a:r>
            <a:rPr lang="ru-RU" sz="22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районный дом культуры», МКУК «</a:t>
          </a:r>
          <a:r>
            <a:rPr lang="ru-RU" sz="2200" b="1" i="1" u="sng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Уинский</a:t>
          </a:r>
          <a:r>
            <a:rPr lang="ru-RU" sz="22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народный краеведческий музей имени </a:t>
          </a:r>
          <a:r>
            <a:rPr lang="ru-RU" sz="2200" b="1" i="1" u="sng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М.Е.Игошева</a:t>
          </a:r>
          <a:r>
            <a:rPr lang="ru-RU" sz="22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», МКУК «</a:t>
          </a:r>
          <a:r>
            <a:rPr lang="ru-RU" sz="2200" b="1" i="1" u="sng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Уинская</a:t>
          </a:r>
          <a:r>
            <a:rPr lang="ru-RU" sz="22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i="1" u="sng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межпоселенческая</a:t>
          </a:r>
          <a:r>
            <a:rPr lang="ru-RU" sz="22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i="1" u="sng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централи-зованная</a:t>
          </a:r>
          <a:r>
            <a:rPr lang="ru-RU" sz="22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библиотечная система») – 22 720,28 рублей </a:t>
          </a:r>
          <a:r>
            <a:rPr lang="ru-RU" sz="220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(на уровне 72,3% к среднемесячному доходу от трудовой деятельности в регионе).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120232" y="2539197"/>
        <a:ext cx="8553083" cy="2064050"/>
      </dsp:txXfrm>
    </dsp:sp>
    <dsp:sp modelId="{D81E71B4-9AFE-4DD6-8ACF-3C015C744141}">
      <dsp:nvSpPr>
        <dsp:cNvPr id="0" name=""/>
        <dsp:cNvSpPr/>
      </dsp:nvSpPr>
      <dsp:spPr>
        <a:xfrm>
          <a:off x="8572" y="0"/>
          <a:ext cx="8776403" cy="2264267"/>
        </a:xfrm>
        <a:prstGeom prst="roundRect">
          <a:avLst/>
        </a:prstGeom>
        <a:solidFill>
          <a:srgbClr val="BFE93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педагогических работников учреждений дополнительного образования детей </a:t>
          </a:r>
          <a:r>
            <a:rPr lang="ru-RU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2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МКОУ ДО «</a:t>
          </a:r>
          <a:r>
            <a:rPr lang="ru-RU" sz="2200" b="1" i="1" u="sng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Уинская</a:t>
          </a:r>
          <a:r>
            <a:rPr lang="ru-RU" sz="22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ДЮСШЕ «ЮНИКС»), МБОУ ДОД «</a:t>
          </a:r>
          <a:r>
            <a:rPr lang="ru-RU" sz="2200" b="1" i="1" u="sng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Уинская</a:t>
          </a:r>
          <a:r>
            <a:rPr lang="ru-RU" sz="22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детская школа искусств)                                           22 077,0 рублей</a:t>
          </a:r>
          <a:r>
            <a:rPr lang="ru-RU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(100 % к среднемесячной заработной плате учителей в муниципальном районе в 2018 году);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119104" y="110532"/>
        <a:ext cx="8555339" cy="2043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0.3096</cdr:x>
      <cdr:y>0.32075</cdr:y>
    </cdr:from>
    <cdr:to>
      <cdr:x>0.69422</cdr:x>
      <cdr:y>0.52917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428760" y="1214446"/>
          <a:ext cx="1774970" cy="78909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>
            <a:defRPr/>
          </a:pPr>
          <a:r>
            <a:rPr lang="ru-RU" sz="18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324 649,4 тыс.руб.</a:t>
          </a:r>
          <a:endParaRPr lang="ru-RU" sz="18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0.30402</cdr:x>
      <cdr:y>0.39394</cdr:y>
    </cdr:from>
    <cdr:to>
      <cdr:x>0.68864</cdr:x>
      <cdr:y>0.62121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185842" y="1114420"/>
          <a:ext cx="1500198" cy="64294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>
            <a:defRPr/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335 069,9 тыс.руб.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F9443-32D8-4541-BA83-B79A736F146F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1136B-A8B0-4F94-BD29-C3CB38E80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058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530" y="2"/>
            <a:ext cx="2946058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59F5E0-349B-487F-9488-E46BEFEF8C21}" type="datetimeFigureOut">
              <a:rPr lang="ru-RU"/>
              <a:pPr>
                <a:defRPr/>
              </a:pPr>
              <a:t>29.12.2018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42" y="4716023"/>
            <a:ext cx="5438792" cy="446793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730"/>
            <a:ext cx="2946058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530" y="9429730"/>
            <a:ext cx="2946058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E7BBC-86F4-4E75-9537-76C9D205F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151E24E09E89B0F73371E26112863F7DB9AECE51373172E25FFC30EF0CB9F4FA9FDAFEC20D82AEF2P80C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3600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6BD7E4-B1C7-42BA-9E89-4A9F72B84F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60903" y="9460584"/>
            <a:ext cx="2922409" cy="44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/>
          <a:p>
            <a:pPr algn="r" defTabSz="908050"/>
            <a:fld id="{E66F0198-C2E0-4CC6-A9E4-FBE94A1E1DEB}" type="slidenum">
              <a:rPr lang="ru-RU" sz="1200" b="1">
                <a:solidFill>
                  <a:srgbClr val="000000"/>
                </a:solidFill>
              </a:rPr>
              <a:pPr algn="r" defTabSz="908050"/>
              <a:t>12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1550" y="779463"/>
            <a:ext cx="4895850" cy="36718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8" y="4674814"/>
            <a:ext cx="5010073" cy="4563843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800" b="0" u="non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  <a:hlinkClick r:id="rId3"/>
            </a:endParaRPr>
          </a:p>
          <a:p>
            <a:pPr algn="just">
              <a:defRPr/>
            </a:pPr>
            <a:endParaRPr lang="ru-RU" dirty="0" smtClean="0">
              <a:latin typeface="+mn-lt"/>
            </a:endParaRPr>
          </a:p>
        </p:txBody>
      </p:sp>
      <p:sp>
        <p:nvSpPr>
          <p:cNvPr id="76805" name="Верхний колонтитул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898824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08429-883E-4131-B7C9-86714C43A24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7890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60903" y="9460584"/>
            <a:ext cx="2922409" cy="44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/>
          <a:p>
            <a:pPr algn="r" defTabSz="908050"/>
            <a:fld id="{E66F0198-C2E0-4CC6-A9E4-FBE94A1E1DEB}" type="slidenum">
              <a:rPr lang="ru-RU" sz="1200" b="1">
                <a:solidFill>
                  <a:srgbClr val="000000"/>
                </a:solidFill>
              </a:rPr>
              <a:pPr algn="r" defTabSz="908050"/>
              <a:t>14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1550" y="779463"/>
            <a:ext cx="4895850" cy="36718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8" y="4674814"/>
            <a:ext cx="5010073" cy="4563843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5" name="Верхний колонтитул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751073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aseline="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08429-883E-4131-B7C9-86714C43A24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9651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u="none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08429-883E-4131-B7C9-86714C43A24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6321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08429-883E-4131-B7C9-86714C43A24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9803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	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FEFFC6-4946-40EF-8D99-276BEA1A462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ru-RU" dirty="0" smtClean="0"/>
          </a:p>
        </p:txBody>
      </p:sp>
      <p:sp>
        <p:nvSpPr>
          <p:cNvPr id="73732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81EBAF-2EF4-4737-974A-63E73BF52B6C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/>
              <a:t>	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F33A18-6079-408C-8FF3-07A374ADDF0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B1AD5C-35FC-4B94-B2FC-C93A4EFCDEC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r>
              <a:rPr lang="ru-RU" b="1" dirty="0" smtClean="0"/>
              <a:t>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1B33C6-C75A-41B9-AD67-43471097E64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F5E798-5FB4-4830-B9C0-0D0FF8FFF466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Поправить слайд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190CB9-F6BE-4DA5-9AA2-990C61F95239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F6F502-32F7-4C72-BFDA-E2B2FCD29CA9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ADAA4B6-10A6-4051-92C6-980AB8E8629D}" type="slidenum">
              <a:rPr lang="ru-RU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ADAA4B6-10A6-4051-92C6-980AB8E8629D}" type="slidenum">
              <a:rPr lang="ru-RU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ADAA4B6-10A6-4051-92C6-980AB8E8629D}" type="slidenum">
              <a:rPr lang="ru-RU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906665-710C-44AB-B1AE-186EE9B3A708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60903" y="9460584"/>
            <a:ext cx="2922409" cy="44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/>
          <a:p>
            <a:pPr algn="r" defTabSz="908050"/>
            <a:fld id="{E66F0198-C2E0-4CC6-A9E4-FBE94A1E1DEB}" type="slidenum">
              <a:rPr lang="ru-RU" sz="1200" b="1">
                <a:solidFill>
                  <a:srgbClr val="000000"/>
                </a:solidFill>
              </a:rPr>
              <a:pPr algn="r" defTabSz="908050"/>
              <a:t>32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1550" y="779463"/>
            <a:ext cx="4895850" cy="36718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8" y="4674814"/>
            <a:ext cx="5010073" cy="4563843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составе расходов районного бюджета сформирован РФФПП.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сравнении с 2018 годом объем районного фонда финансовой поддержки поселений на 2019 год увеличился на 6 416,0 тыс. рублей, или на 24,4%, в т.ч. за счет средств районного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бюджета фонд финансовой поддержки поселений увеличился на 11,3% или 2 960,8 тыс.руб.;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Увеличение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произошло в связи с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передачей полномочий по распределению краевой части дотаций сельским поселениям с краевого уровня на уровень муниципального района.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Распределение средств районного фонда финансовой поддержки поселений осуществляется с использованием модели межбюджетного регулирования.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5" name="Верхний колонтитул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F6F502-32F7-4C72-BFDA-E2B2FCD29CA9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C12076-E9B8-459B-BC9A-59DA3DA7DEF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7FCB4E-AE4C-4824-B358-ACF79344402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46AE76-628C-445B-87FC-C26D9999306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/>
              <a:t>	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2950"/>
            <a:ext cx="4967288" cy="3725863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29" tIns="45715" rIns="91429" bIns="45715"/>
          <a:lstStyle/>
          <a:p>
            <a:pPr eaLnBrk="1" hangingPunct="1"/>
            <a:endParaRPr lang="ru-RU" dirty="0" smtClean="0"/>
          </a:p>
        </p:txBody>
      </p:sp>
      <p:sp>
        <p:nvSpPr>
          <p:cNvPr id="39940" name="Номер слайда 3"/>
          <p:cNvSpPr txBox="1">
            <a:spLocks noGrp="1"/>
          </p:cNvSpPr>
          <p:nvPr/>
        </p:nvSpPr>
        <p:spPr bwMode="auto">
          <a:xfrm>
            <a:off x="3849152" y="9429671"/>
            <a:ext cx="2946932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559D675E-33FE-417B-96AD-ED9463D19082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/>
              <a:t>7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08429-883E-4131-B7C9-86714C43A24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73732" name="Верхний колонтитул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08429-883E-4131-B7C9-86714C43A24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5800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F222C-5968-4B01-B516-7FCA1A911CF0}" type="datetimeFigureOut">
              <a:rPr lang="ru-RU"/>
              <a:pPr>
                <a:defRPr/>
              </a:pPr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289E5-6F67-4894-BF6E-7777FBF64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F1E48-C83A-4EF6-8CD1-E30C247BA5C0}" type="datetimeFigureOut">
              <a:rPr lang="ru-RU"/>
              <a:pPr>
                <a:defRPr/>
              </a:pPr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57CF9-9B23-4596-A0A3-C01E726B6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FC7C-1AE2-4A82-B593-3BEDBBA86F67}" type="datetimeFigureOut">
              <a:rPr lang="ru-RU"/>
              <a:pPr>
                <a:defRPr/>
              </a:pPr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2DCBF-F78E-4F5D-91F7-AC0255CC9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BADCE-29FA-4DB4-A685-AB92A606A10B}" type="datetime1">
              <a:rPr lang="ru-RU"/>
              <a:pPr>
                <a:defRPr/>
              </a:pPr>
              <a:t>29.12.2018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финансов Пермского края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A398-0F11-434A-8DA1-F315A09B5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38FA1-F9A2-4844-806D-01FEAF609A03}" type="datetimeFigureOut">
              <a:rPr lang="ru-RU"/>
              <a:pPr>
                <a:defRPr/>
              </a:pPr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9993F-17D9-4963-B6A2-6A0F405AA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86A2D-5193-4DC1-B9C3-8A482E1099AF}" type="datetimeFigureOut">
              <a:rPr lang="ru-RU"/>
              <a:pPr>
                <a:defRPr/>
              </a:pPr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EAF12-6BA9-4F62-B8BA-DCB692B09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621DD-6C8A-49BC-8D50-2012A9960471}" type="datetimeFigureOut">
              <a:rPr lang="ru-RU"/>
              <a:pPr>
                <a:defRPr/>
              </a:pPr>
              <a:t>29.12.2018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382E-8B11-4ECC-A687-FB153CABA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4E5D9-50C3-4CFB-BC5A-1DFC09AD99F4}" type="datetimeFigureOut">
              <a:rPr lang="ru-RU"/>
              <a:pPr>
                <a:defRPr/>
              </a:pPr>
              <a:t>29.12.2018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5AC9F-550C-43DF-A997-D5996800E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24FDF-8364-4B3F-A579-34287B260ACA}" type="datetimeFigureOut">
              <a:rPr lang="ru-RU"/>
              <a:pPr>
                <a:defRPr/>
              </a:pPr>
              <a:t>29.12.2018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DF2F9-7413-473D-BA70-942D67169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3A610-D4A9-451B-9164-0F74293AAB18}" type="datetimeFigureOut">
              <a:rPr lang="ru-RU"/>
              <a:pPr>
                <a:defRPr/>
              </a:pPr>
              <a:t>29.12.2018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A51FA-5013-4DC2-AF77-4D8C4834D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B5FB-93BA-413B-9C08-BF4050233FE1}" type="datetimeFigureOut">
              <a:rPr lang="ru-RU"/>
              <a:pPr>
                <a:defRPr/>
              </a:pPr>
              <a:t>29.12.2018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97A44-E001-4D8C-B638-57DDACDF1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51465-DFEA-4608-89E6-8451E980035F}" type="datetimeFigureOut">
              <a:rPr lang="ru-RU"/>
              <a:pPr>
                <a:defRPr/>
              </a:pPr>
              <a:t>29.12.2018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B001-7E48-4763-BC5F-E2D5492E7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16E6F6-D60C-4835-9EC0-C55D9DC308E5}" type="datetimeFigureOut">
              <a:rPr lang="ru-RU"/>
              <a:pPr>
                <a:defRPr/>
              </a:pPr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E271F0-8ABF-4486-B060-FB394CFE3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428596" y="4429132"/>
            <a:ext cx="8301037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Публичный бюджет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Уинского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 муниципального района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на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2019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год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и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на плановый период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2020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и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2021 годов</a:t>
            </a:r>
          </a:p>
          <a:p>
            <a:pPr algn="ctr">
              <a:buFont typeface="Wingdings" pitchFamily="2" charset="2"/>
              <a:buNone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8198" name="Picture 10" descr="http://uinsk.ru/uploads/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7953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2" descr="http://f17.ifotki.info/org/c8b82ce083458f58601aa50191720204058de81860255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00174"/>
            <a:ext cx="865187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2168877406"/>
              </p:ext>
            </p:extLst>
          </p:nvPr>
        </p:nvGraphicFramePr>
        <p:xfrm>
          <a:off x="395536" y="1214438"/>
          <a:ext cx="849694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285852" y="364517"/>
            <a:ext cx="7715304" cy="52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DB251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Доходы </a:t>
            </a:r>
            <a:r>
              <a:rPr lang="ru-RU" sz="2800" b="1" dirty="0" smtClean="0">
                <a:solidFill>
                  <a:srgbClr val="DB251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районного бюджета</a:t>
            </a:r>
            <a:r>
              <a:rPr lang="ru-RU" sz="2800" b="1" dirty="0">
                <a:solidFill>
                  <a:srgbClr val="DB251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rgbClr val="DB251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тыс. </a:t>
            </a:r>
            <a:r>
              <a:rPr lang="ru-RU" sz="2800" b="1" dirty="0">
                <a:solidFill>
                  <a:srgbClr val="DB251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рублей</a:t>
            </a:r>
          </a:p>
        </p:txBody>
      </p:sp>
      <p:pic>
        <p:nvPicPr>
          <p:cNvPr id="12" name="Picture 10" descr="http://uinsk.ru/uploads/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91680" y="227687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322 176,4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227687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332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569,9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9014" y="226579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321 092,5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0164" y="229399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323 929,0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0515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706437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Собственные доходы районного бюджета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2018-2019 годах, тыс. руб.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215368" cy="3925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80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77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777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1126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Отклонения (+,-)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Отклонения (%)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291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Собственные налоговые и неналоговые доходы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49 475,0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52 182,2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+2 707,2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291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104 110,7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110 245,8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+6 135,1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105,9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291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ДОХОДОВ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153 585,7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162 428,0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+ 8 842,3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10" descr="http://uinsk.ru/uploads/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299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http://cdn.minval.az/2016/01/47.jpg"/>
          <p:cNvPicPr>
            <a:picLocks noChangeAspect="1" noChangeArrowheads="1"/>
          </p:cNvPicPr>
          <p:nvPr/>
        </p:nvPicPr>
        <p:blipFill>
          <a:blip r:embed="rId4"/>
          <a:srcRect l="10460" t="9755" r="14352" b="14088"/>
          <a:stretch>
            <a:fillRect/>
          </a:stretch>
        </p:blipFill>
        <p:spPr bwMode="auto">
          <a:xfrm>
            <a:off x="5292725" y="4652963"/>
            <a:ext cx="3713163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15"/>
          <p:cNvSpPr txBox="1">
            <a:spLocks noChangeArrowheads="1"/>
          </p:cNvSpPr>
          <p:nvPr/>
        </p:nvSpPr>
        <p:spPr bwMode="auto">
          <a:xfrm>
            <a:off x="7572396" y="1285860"/>
            <a:ext cx="17065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>
                <a:cs typeface="Times New Roman" pitchFamily="18" charset="0"/>
              </a:rPr>
              <a:t>в % к пред. году</a:t>
            </a:r>
          </a:p>
        </p:txBody>
      </p:sp>
      <p:sp>
        <p:nvSpPr>
          <p:cNvPr id="16388" name="Номер слайда 18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4762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DF675B-12FC-4E79-AE30-31BBC753CDC5}" type="slidenum">
              <a:rPr lang="ru-RU" smtClean="0">
                <a:solidFill>
                  <a:schemeClr val="bg1"/>
                </a:solidFill>
              </a:rPr>
              <a:pPr/>
              <a:t>12</a:t>
            </a:fld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971550" y="433388"/>
            <a:ext cx="7704138" cy="93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 поступления налоговых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доходов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2018-2021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16390" name="Диаграмма 20"/>
          <p:cNvGraphicFramePr>
            <a:graphicFrameLocks/>
          </p:cNvGraphicFramePr>
          <p:nvPr>
            <p:extLst/>
          </p:nvPr>
        </p:nvGraphicFramePr>
        <p:xfrm>
          <a:off x="395536" y="1358900"/>
          <a:ext cx="8397626" cy="4302348"/>
        </p:xfrm>
        <a:graphic>
          <a:graphicData uri="http://schemas.openxmlformats.org/presentationml/2006/ole">
            <p:oleObj spid="_x0000_s292869" name="Worksheet" r:id="rId5" imgW="7515098" imgH="2990790" progId="">
              <p:embed/>
            </p:oleObj>
          </a:graphicData>
        </a:graphic>
      </p:graphicFrame>
      <p:pic>
        <p:nvPicPr>
          <p:cNvPr id="7" name="Picture 10" descr="http://uinsk.ru/uploads/ger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22693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850900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виды налоговых доходов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района, тыс. руб.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71471" y="1357297"/>
          <a:ext cx="8215370" cy="4786346"/>
        </p:xfrm>
        <a:graphic>
          <a:graphicData uri="http://schemas.openxmlformats.org/drawingml/2006/table">
            <a:tbl>
              <a:tblPr firstRow="1" bandRow="1">
                <a:effectLst/>
                <a:tableStyleId>{9DCAF9ED-07DC-4A11-8D7F-57B35C25682E}</a:tableStyleId>
              </a:tblPr>
              <a:tblGrid>
                <a:gridCol w="22860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581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796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Отклонения (+,-)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Отклонения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Уд. вес,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5416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 всего, </a:t>
                      </a:r>
                    </a:p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25 859,6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27 735,8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+1 876,2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107,3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488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210,0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14 692,1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+ 1 482,1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111,2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53,0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935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на нефтепродукты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3 565,1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4 099,0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+533,9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115,0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14,8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935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3 255,0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3 139,9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-115,1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901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транспортный налог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5 350,5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5 252,5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-98,0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994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479,0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552,3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+73,3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115,3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10" descr="http://uinsk.ru/uploads/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895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http://cdn.minval.az/2016/01/47.jpg"/>
          <p:cNvPicPr>
            <a:picLocks noChangeAspect="1" noChangeArrowheads="1"/>
          </p:cNvPicPr>
          <p:nvPr/>
        </p:nvPicPr>
        <p:blipFill>
          <a:blip r:embed="rId4"/>
          <a:srcRect l="10460" t="9755" r="14352" b="14088"/>
          <a:stretch>
            <a:fillRect/>
          </a:stretch>
        </p:blipFill>
        <p:spPr bwMode="auto">
          <a:xfrm>
            <a:off x="5292725" y="4652963"/>
            <a:ext cx="3713163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15"/>
          <p:cNvSpPr txBox="1">
            <a:spLocks noChangeArrowheads="1"/>
          </p:cNvSpPr>
          <p:nvPr/>
        </p:nvSpPr>
        <p:spPr bwMode="auto">
          <a:xfrm>
            <a:off x="7572396" y="1285860"/>
            <a:ext cx="17065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>
                <a:cs typeface="Times New Roman" pitchFamily="18" charset="0"/>
              </a:rPr>
              <a:t>в % к пред. году</a:t>
            </a:r>
          </a:p>
        </p:txBody>
      </p:sp>
      <p:sp>
        <p:nvSpPr>
          <p:cNvPr id="16388" name="Номер слайда 18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4762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DF675B-12FC-4E79-AE30-31BBC753CDC5}" type="slidenum">
              <a:rPr lang="ru-RU" smtClean="0">
                <a:solidFill>
                  <a:schemeClr val="bg1"/>
                </a:solidFill>
              </a:rPr>
              <a:pPr/>
              <a:t>14</a:t>
            </a:fld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971550" y="433388"/>
            <a:ext cx="7704138" cy="93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 поступления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неналоговых доходов на 2018-2021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16390" name="Диаграмма 20"/>
          <p:cNvGraphicFramePr>
            <a:graphicFrameLocks/>
          </p:cNvGraphicFramePr>
          <p:nvPr/>
        </p:nvGraphicFramePr>
        <p:xfrm>
          <a:off x="495300" y="1854200"/>
          <a:ext cx="8305800" cy="3810000"/>
        </p:xfrm>
        <a:graphic>
          <a:graphicData uri="http://schemas.openxmlformats.org/presentationml/2006/ole">
            <p:oleObj spid="_x0000_s293893" name="Worksheet" r:id="rId5" imgW="4419645" imgH="2028780" progId="">
              <p:embed/>
            </p:oleObj>
          </a:graphicData>
        </a:graphic>
      </p:graphicFrame>
      <p:pic>
        <p:nvPicPr>
          <p:cNvPr id="7" name="Picture 10" descr="http://uinsk.ru/uploads/ger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83259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500990" cy="850900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виды неналоговых доходов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района, тыс. руб.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5" y="1357298"/>
          <a:ext cx="8143933" cy="51485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717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58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3453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Отклонения (+,-)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Отклонения (%)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Уд. вес, 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547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 всего,</a:t>
                      </a:r>
                    </a:p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23 615,4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24 446,4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+831,0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103,5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529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16 939,0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18 044,1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+1 105,1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106,5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73,8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949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20,8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+17,4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183,7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529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5 932,2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5 160,7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-771,5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87,0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21,1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3120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имущества и земельных участков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200,4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595,4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+395,0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297,1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726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523,0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608,0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+85,0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116,3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10" descr="http://uinsk.ru/uploads/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7973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443782" cy="1143000"/>
          </a:xfrm>
        </p:spPr>
        <p:txBody>
          <a:bodyPr/>
          <a:lstStyle/>
          <a:p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 поступления безвозмездных поступлений на 2018- 2021 годы, </a:t>
            </a:r>
            <a:b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2143116"/>
          <a:ext cx="9144000" cy="471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0" descr="http://uinsk.ru/uploads/ger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285720" y="1357298"/>
          <a:ext cx="6000792" cy="1214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43702" y="171448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%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пред. году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2143116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272 701,4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36" y="2143116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280 387,7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868" y="2143116"/>
            <a:ext cx="1168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269 035,6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2143116"/>
            <a:ext cx="1285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271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80,9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80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472386" cy="796925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тыс. руб.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/>
          </p:nvPr>
        </p:nvGraphicFramePr>
        <p:xfrm>
          <a:off x="642910" y="1357298"/>
          <a:ext cx="8143931" cy="50614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10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95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29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95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095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137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0200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Отклонения (+,-)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Отклонения (%)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Уд. вес, 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31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 всего,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272 701,4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280 387,7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7 686,3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102,8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437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104 110,7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110 245,8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+6 135,1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105,9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39,3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138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7 611,6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7 632,6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+21,0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281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156 872,0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152 045,2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4 826,8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96,9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54,2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0599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4 107,1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10 464,1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6 357,0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254,8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10" descr="http://uinsk.ru/uploads/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933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DAF33-18CF-4278-9A09-1D8B0CDCCBDF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17412" name="Rectangle 3"/>
          <p:cNvSpPr>
            <a:spLocks noGrp="1"/>
          </p:cNvSpPr>
          <p:nvPr>
            <p:ph type="body" idx="1"/>
          </p:nvPr>
        </p:nvSpPr>
        <p:spPr>
          <a:xfrm>
            <a:off x="357158" y="4929198"/>
            <a:ext cx="8401080" cy="1285884"/>
          </a:xfrm>
        </p:spPr>
        <p:txBody>
          <a:bodyPr anchor="ctr"/>
          <a:lstStyle/>
          <a:p>
            <a:pPr algn="ctr"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РАСХОДЫ БЮДЖЕТА УИНСКОГО РАЙОНА</a:t>
            </a:r>
          </a:p>
        </p:txBody>
      </p:sp>
      <p:pic>
        <p:nvPicPr>
          <p:cNvPr id="5" name="Рисунок 4" descr="935a39afd1fe471875588c77962.jpg"/>
          <p:cNvPicPr>
            <a:picLocks noChangeAspect="1"/>
          </p:cNvPicPr>
          <p:nvPr/>
        </p:nvPicPr>
        <p:blipFill>
          <a:blip r:embed="rId3"/>
          <a:srcRect l="3418" t="7812" r="1659" b="13437"/>
          <a:stretch>
            <a:fillRect/>
          </a:stretch>
        </p:blipFill>
        <p:spPr>
          <a:xfrm>
            <a:off x="1142976" y="1000108"/>
            <a:ext cx="7072362" cy="35242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1214438" y="214313"/>
            <a:ext cx="75438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Основные подходы к формированию расходов бюджета на 2019-2021 годы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ea typeface="PT Serif"/>
              <a:cs typeface="Times New Roman" pitchFamily="18" charset="0"/>
            </a:endParaRPr>
          </a:p>
        </p:txBody>
      </p:sp>
      <p:pic>
        <p:nvPicPr>
          <p:cNvPr id="11269" name="Picture 10" descr="http://uinsk.ru/uploads/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8572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444875" y="4678363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571472" y="1714488"/>
          <a:ext cx="814393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4800" y="6376988"/>
            <a:ext cx="762000" cy="365125"/>
          </a:xfrm>
        </p:spPr>
        <p:txBody>
          <a:bodyPr/>
          <a:lstStyle/>
          <a:p>
            <a:pPr>
              <a:defRPr/>
            </a:pPr>
            <a:fld id="{63F70900-2691-4882-98B2-322E46EFC9C0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9219" name="AutoShape 2"/>
          <p:cNvSpPr>
            <a:spLocks noChangeArrowheads="1"/>
          </p:cNvSpPr>
          <p:nvPr/>
        </p:nvSpPr>
        <p:spPr bwMode="auto">
          <a:xfrm>
            <a:off x="900113" y="2060575"/>
            <a:ext cx="3455987" cy="3240088"/>
          </a:xfrm>
          <a:prstGeom prst="foldedCorner">
            <a:avLst>
              <a:gd name="adj" fmla="val 12491"/>
            </a:avLst>
          </a:prstGeom>
          <a:solidFill>
            <a:srgbClr val="C5F478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latin typeface="Times New Roman" pitchFamily="18" charset="0"/>
              </a:rPr>
              <a:t>В</a:t>
            </a:r>
            <a:r>
              <a:rPr lang="ru-RU" sz="2800" b="1" dirty="0" smtClean="0">
                <a:latin typeface="Times New Roman" pitchFamily="18" charset="0"/>
              </a:rPr>
              <a:t>несен </a:t>
            </a:r>
            <a:endParaRPr lang="ru-RU" sz="2800" b="1" dirty="0">
              <a:latin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</a:rPr>
              <a:t>администрацией</a:t>
            </a:r>
          </a:p>
          <a:p>
            <a:pPr algn="ctr"/>
            <a:r>
              <a:rPr lang="ru-RU" sz="2800" b="1" dirty="0" err="1">
                <a:latin typeface="Times New Roman" pitchFamily="18" charset="0"/>
              </a:rPr>
              <a:t>Уинского</a:t>
            </a:r>
            <a:r>
              <a:rPr lang="ru-RU" sz="2800" b="1" dirty="0">
                <a:latin typeface="Times New Roman" pitchFamily="18" charset="0"/>
              </a:rPr>
              <a:t> района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</a:rPr>
              <a:t>31 </a:t>
            </a:r>
            <a:r>
              <a:rPr lang="ru-RU" sz="2800" b="1" dirty="0">
                <a:latin typeface="Times New Roman" pitchFamily="18" charset="0"/>
              </a:rPr>
              <a:t>октября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</a:rPr>
              <a:t>2018 </a:t>
            </a:r>
            <a:r>
              <a:rPr lang="ru-RU" sz="2800" b="1" dirty="0">
                <a:latin typeface="Times New Roman" pitchFamily="18" charset="0"/>
              </a:rPr>
              <a:t>года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4572000" y="2060575"/>
            <a:ext cx="4103688" cy="3384550"/>
          </a:xfrm>
          <a:prstGeom prst="foldedCorner">
            <a:avLst>
              <a:gd name="adj" fmla="val 12500"/>
            </a:avLst>
          </a:prstGeom>
          <a:solidFill>
            <a:srgbClr val="C5F478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Times New Roman" pitchFamily="18" charset="0"/>
              </a:rPr>
              <a:t>Утвержден Земским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</a:rPr>
              <a:t>Собранием </a:t>
            </a:r>
            <a:r>
              <a:rPr lang="ru-RU" sz="2800" b="1" dirty="0" err="1" smtClean="0">
                <a:latin typeface="Times New Roman" pitchFamily="18" charset="0"/>
              </a:rPr>
              <a:t>Уинского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</a:rPr>
              <a:t>муниципального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</a:rPr>
              <a:t>района (решение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</a:rPr>
              <a:t>от 20.12.2018 № 391)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692275" y="5445125"/>
            <a:ext cx="6264275" cy="1008063"/>
          </a:xfrm>
          <a:prstGeom prst="curvedUpArrow">
            <a:avLst>
              <a:gd name="adj1" fmla="val 124283"/>
              <a:gd name="adj2" fmla="val 248567"/>
              <a:gd name="adj3" fmla="val 33333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2" name="Заголовок 1"/>
          <p:cNvSpPr txBox="1">
            <a:spLocks/>
          </p:cNvSpPr>
          <p:nvPr/>
        </p:nvSpPr>
        <p:spPr bwMode="auto">
          <a:xfrm>
            <a:off x="1071563" y="571480"/>
            <a:ext cx="7858125" cy="7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500" b="1" dirty="0" smtClean="0">
                <a:solidFill>
                  <a:srgbClr val="DB251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Бюджет района </a:t>
            </a:r>
            <a:r>
              <a:rPr lang="ru-RU" sz="2500" b="1" dirty="0">
                <a:solidFill>
                  <a:srgbClr val="DB251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на </a:t>
            </a:r>
            <a:r>
              <a:rPr lang="ru-RU" sz="2500" b="1" dirty="0" smtClean="0">
                <a:solidFill>
                  <a:srgbClr val="DB251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2019-2021 </a:t>
            </a:r>
            <a:r>
              <a:rPr lang="ru-RU" sz="2500" b="1" dirty="0">
                <a:solidFill>
                  <a:srgbClr val="DB251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годы</a:t>
            </a:r>
            <a:endParaRPr lang="ru-RU" sz="2500" dirty="0">
              <a:latin typeface="Times New Roman" pitchFamily="18" charset="0"/>
              <a:ea typeface="PT Serif"/>
              <a:cs typeface="Times New Roman" pitchFamily="18" charset="0"/>
            </a:endParaRPr>
          </a:p>
        </p:txBody>
      </p:sp>
      <p:pic>
        <p:nvPicPr>
          <p:cNvPr id="9223" name="Picture 10" descr="http://uinsk.ru/uploads/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7953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285875" y="285750"/>
            <a:ext cx="7412038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2019 году средняя заработная плата за счет средств районного бюджета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категориям работников составит:</a:t>
            </a:r>
            <a:endParaRPr lang="ru-RU" sz="2800" b="1" dirty="0" smtClean="0"/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/>
        </p:nvGraphicFramePr>
        <p:xfrm>
          <a:off x="251520" y="1643050"/>
          <a:ext cx="878497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4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0E16CE7-E0E8-4909-B96C-C836A783B73D}" type="slidenum">
              <a:rPr lang="ru-RU" smtClean="0"/>
              <a:pPr>
                <a:defRPr/>
              </a:pPr>
              <a:t>20</a:t>
            </a:fld>
            <a:endParaRPr lang="ru-RU" smtClean="0"/>
          </a:p>
        </p:txBody>
      </p:sp>
      <p:pic>
        <p:nvPicPr>
          <p:cNvPr id="12293" name="Picture 10" descr="http://uinsk.ru/uploads/gerb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8" y="214313"/>
            <a:ext cx="8572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Выгнутая влево стрелка 15"/>
          <p:cNvSpPr/>
          <p:nvPr/>
        </p:nvSpPr>
        <p:spPr>
          <a:xfrm flipH="1">
            <a:off x="6572264" y="2857496"/>
            <a:ext cx="1658938" cy="1514475"/>
          </a:xfrm>
          <a:prstGeom prst="curvedRightArrow">
            <a:avLst/>
          </a:prstGeom>
          <a:solidFill>
            <a:srgbClr val="CC0099"/>
          </a:solidFill>
          <a:ln>
            <a:solidFill>
              <a:srgbClr val="99336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1000100" y="2857496"/>
            <a:ext cx="1657350" cy="1514475"/>
          </a:xfrm>
          <a:prstGeom prst="curvedRightArrow">
            <a:avLst/>
          </a:prstGeom>
          <a:solidFill>
            <a:srgbClr val="CC0099"/>
          </a:solidFill>
          <a:ln>
            <a:solidFill>
              <a:srgbClr val="99336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13503" y="5513973"/>
            <a:ext cx="3670093" cy="936104"/>
          </a:xfrm>
          <a:prstGeom prst="rect">
            <a:avLst/>
          </a:prstGeom>
          <a:solidFill>
            <a:srgbClr val="CC33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3857628"/>
            <a:ext cx="3670093" cy="10173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1785926"/>
            <a:ext cx="3718240" cy="1149226"/>
          </a:xfrm>
          <a:prstGeom prst="rect">
            <a:avLst/>
          </a:prstGeom>
          <a:solidFill>
            <a:srgbClr val="BFE937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785926"/>
            <a:ext cx="3744417" cy="1149226"/>
          </a:xfrm>
          <a:prstGeom prst="rect">
            <a:avLst/>
          </a:prstGeom>
          <a:solidFill>
            <a:srgbClr val="BFE937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643813" cy="12969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Районный бюджет формируется по 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«программному» принципу с 2015 года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1B573870-06E3-4385-B255-754FB99A92AA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10258" name="TextBox 4"/>
          <p:cNvSpPr txBox="1">
            <a:spLocks noChangeArrowheads="1"/>
          </p:cNvSpPr>
          <p:nvPr/>
        </p:nvSpPr>
        <p:spPr bwMode="auto">
          <a:xfrm>
            <a:off x="357158" y="1714488"/>
            <a:ext cx="3744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развития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</a:p>
        </p:txBody>
      </p:sp>
      <p:sp>
        <p:nvSpPr>
          <p:cNvPr id="10259" name="TextBox 5"/>
          <p:cNvSpPr txBox="1">
            <a:spLocks noChangeArrowheads="1"/>
          </p:cNvSpPr>
          <p:nvPr/>
        </p:nvSpPr>
        <p:spPr bwMode="auto">
          <a:xfrm>
            <a:off x="4929191" y="1928802"/>
            <a:ext cx="37230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0" name="TextBox 6"/>
          <p:cNvSpPr txBox="1">
            <a:spLocks noChangeArrowheads="1"/>
          </p:cNvSpPr>
          <p:nvPr/>
        </p:nvSpPr>
        <p:spPr bwMode="auto">
          <a:xfrm>
            <a:off x="3214689" y="4000503"/>
            <a:ext cx="30003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района на 2019 – 2021 годы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1" name="TextBox 7"/>
          <p:cNvSpPr txBox="1">
            <a:spLocks noChangeArrowheads="1"/>
          </p:cNvSpPr>
          <p:nvPr/>
        </p:nvSpPr>
        <p:spPr bwMode="auto">
          <a:xfrm>
            <a:off x="2857488" y="5643578"/>
            <a:ext cx="35997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 значимый результат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(измеряется показателями)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071938" y="5000625"/>
            <a:ext cx="1260475" cy="35401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0263" name="Picture 10" descr="http://uinsk.ru/uploads/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7953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>
          <a:xfrm>
            <a:off x="1357313" y="274638"/>
            <a:ext cx="7329487" cy="1143000"/>
          </a:xfrm>
        </p:spPr>
        <p:txBody>
          <a:bodyPr/>
          <a:lstStyle/>
          <a:p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районного бюджета </a:t>
            </a:r>
          </a:p>
        </p:txBody>
      </p:sp>
      <p:pic>
        <p:nvPicPr>
          <p:cNvPr id="1029" name="Picture 10" descr="http://uinsk.ru/uploads/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7953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28596" y="1714488"/>
          <a:ext cx="4614866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214810" y="1571612"/>
          <a:ext cx="4786346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643188" y="5500688"/>
            <a:ext cx="54292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расходы социальной направленности</a:t>
            </a:r>
          </a:p>
          <a:p>
            <a:pPr eaLnBrk="0" hangingPunct="0">
              <a:defRPr/>
            </a:pPr>
            <a:endParaRPr lang="ru-RU" sz="20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другие расходы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13" name="Овал 12"/>
          <p:cNvSpPr/>
          <p:nvPr/>
        </p:nvSpPr>
        <p:spPr>
          <a:xfrm>
            <a:off x="2143125" y="5572125"/>
            <a:ext cx="214313" cy="214313"/>
          </a:xfrm>
          <a:prstGeom prst="ellipse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143125" y="6143625"/>
            <a:ext cx="214313" cy="21431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15008" y="142873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2019 год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5918" y="1428736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2018 год (первоначальный)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11"/>
          <p:cNvSpPr txBox="1">
            <a:spLocks noChangeArrowheads="1"/>
          </p:cNvSpPr>
          <p:nvPr/>
        </p:nvSpPr>
        <p:spPr bwMode="auto">
          <a:xfrm>
            <a:off x="1285875" y="285750"/>
            <a:ext cx="72866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Расходы бюджета, тыс. руб.</a:t>
            </a:r>
          </a:p>
        </p:txBody>
      </p:sp>
      <p:pic>
        <p:nvPicPr>
          <p:cNvPr id="2053" name="Picture 10" descr="http://uinsk.ru/uploads/ger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42875"/>
            <a:ext cx="785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1" name="Диаграмма 20"/>
          <p:cNvGraphicFramePr>
            <a:graphicFrameLocks/>
          </p:cNvGraphicFramePr>
          <p:nvPr/>
        </p:nvGraphicFramePr>
        <p:xfrm>
          <a:off x="266700" y="1498600"/>
          <a:ext cx="8369300" cy="4787920"/>
        </p:xfrm>
        <a:graphic>
          <a:graphicData uri="http://schemas.openxmlformats.org/presentationml/2006/ole">
            <p:oleObj spid="_x0000_s2055" name="Worksheet" r:id="rId5" imgW="6276975" imgH="2390851" progId="">
              <p:embed/>
            </p:oleObj>
          </a:graphicData>
        </a:graphic>
      </p:graphicFrame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7437438" y="1214422"/>
            <a:ext cx="17065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% к пред.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285875" y="214313"/>
            <a:ext cx="7400925" cy="128587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на 2019 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DC5E9-6701-43F3-B71E-092629C07C12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500298" y="1500174"/>
            <a:ext cx="4572000" cy="1214438"/>
          </a:xfrm>
          <a:prstGeom prst="ellipse">
            <a:avLst/>
          </a:prstGeom>
          <a:solidFill>
            <a:srgbClr val="C5F478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335 069,9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609600" y="2286000"/>
            <a:ext cx="1981200" cy="2357438"/>
          </a:xfrm>
          <a:prstGeom prst="curvedRightArrow">
            <a:avLst>
              <a:gd name="adj1" fmla="val 25000"/>
              <a:gd name="adj2" fmla="val 50000"/>
              <a:gd name="adj3" fmla="val 23926"/>
            </a:avLst>
          </a:prstGeom>
          <a:solidFill>
            <a:srgbClr val="CC00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93366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6929438" y="2286000"/>
            <a:ext cx="1828800" cy="2357438"/>
          </a:xfrm>
          <a:prstGeom prst="curvedLeftArrow">
            <a:avLst>
              <a:gd name="adj1" fmla="val 25000"/>
              <a:gd name="adj2" fmla="val 50000"/>
              <a:gd name="adj3" fmla="val 23571"/>
            </a:avLst>
          </a:prstGeom>
          <a:solidFill>
            <a:srgbClr val="CC33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75" y="4643438"/>
            <a:ext cx="3214688" cy="1476375"/>
          </a:xfrm>
          <a:prstGeom prst="rect">
            <a:avLst/>
          </a:prstGeom>
          <a:solidFill>
            <a:srgbClr val="C5F478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323 469,5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96,5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57813" y="4643438"/>
            <a:ext cx="3143250" cy="1481137"/>
          </a:xfrm>
          <a:prstGeom prst="rect">
            <a:avLst/>
          </a:prstGeom>
          <a:solidFill>
            <a:srgbClr val="C5F478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мероприятия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11 600,4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>
              <a:defRPr/>
            </a:pP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3,5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pic>
        <p:nvPicPr>
          <p:cNvPr id="13321" name="Picture 10" descr="http://uinsk.ru/uploads/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7857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515248" cy="857271"/>
          </a:xfrm>
        </p:spPr>
        <p:txBody>
          <a:bodyPr/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на 2019-2021 г.</a:t>
            </a:r>
            <a:endParaRPr lang="ru-RU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178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5900" y="1487488"/>
          <a:ext cx="8763000" cy="4071937"/>
        </p:xfrm>
        <a:graphic>
          <a:graphicData uri="http://schemas.openxmlformats.org/presentationml/2006/ole">
            <p:oleObj spid="_x0000_s168966" name="Worksheet" r:id="rId4" imgW="8220075" imgH="3819347" progId="">
              <p:embed/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2F8CC-4686-4753-BD4C-3B553AD4F795}" type="slidenum">
              <a:rPr lang="ru-RU"/>
              <a:pPr>
                <a:defRPr/>
              </a:pPr>
              <a:t>25</a:t>
            </a:fld>
            <a:endParaRPr lang="ru-RU"/>
          </a:p>
        </p:txBody>
      </p:sp>
      <p:pic>
        <p:nvPicPr>
          <p:cNvPr id="6" name="Picture 10" descr="http://uinsk.ru/uploads/ger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142875"/>
            <a:ext cx="785813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6643688" cy="1368425"/>
          </a:xfrm>
        </p:spPr>
        <p:txBody>
          <a:bodyPr/>
          <a:lstStyle/>
          <a:p>
            <a:pPr>
              <a:defRPr/>
            </a:pPr>
            <a:r>
              <a:rPr lang="ru-RU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 Уинского </a:t>
            </a:r>
            <a:br>
              <a:rPr lang="ru-RU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на 2019 год</a:t>
            </a:r>
            <a:br>
              <a:rPr lang="ru-RU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smtClean="0">
                <a:latin typeface="Times New Roman" pitchFamily="18" charset="0"/>
                <a:cs typeface="Times New Roman" pitchFamily="18" charset="0"/>
              </a:rPr>
              <a:t>непрограммные мероприятия</a:t>
            </a:r>
            <a:r>
              <a:rPr lang="ru-RU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10" descr="http://uinsk.ru/uploads/ger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42875"/>
            <a:ext cx="7953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Диаграмма 1"/>
          <p:cNvGraphicFramePr>
            <a:graphicFrameLocks/>
          </p:cNvGraphicFramePr>
          <p:nvPr/>
        </p:nvGraphicFramePr>
        <p:xfrm>
          <a:off x="495300" y="2425700"/>
          <a:ext cx="8369300" cy="2413000"/>
        </p:xfrm>
        <a:graphic>
          <a:graphicData uri="http://schemas.openxmlformats.org/presentationml/2006/ole">
            <p:oleObj spid="_x0000_s276486" name="Worksheet" r:id="rId5" imgW="6753225" imgH="1942998" progId="">
              <p:embed/>
            </p:oleObj>
          </a:graphicData>
        </a:graphic>
      </p:graphicFrame>
      <p:sp>
        <p:nvSpPr>
          <p:cNvPr id="3077" name="Прямоугольник 6"/>
          <p:cNvSpPr>
            <a:spLocks noChangeArrowheads="1"/>
          </p:cNvSpPr>
          <p:nvPr/>
        </p:nvSpPr>
        <p:spPr bwMode="auto">
          <a:xfrm>
            <a:off x="1857356" y="5357826"/>
            <a:ext cx="26432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ведомственная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целевая программа</a:t>
            </a: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«Территория безопасности»</a:t>
            </a:r>
            <a:endParaRPr lang="ru-RU" sz="1600" dirty="0"/>
          </a:p>
        </p:txBody>
      </p:sp>
      <p:sp>
        <p:nvSpPr>
          <p:cNvPr id="3078" name="Прямоугольник 6"/>
          <p:cNvSpPr>
            <a:spLocks noChangeArrowheads="1"/>
          </p:cNvSpPr>
          <p:nvPr/>
        </p:nvSpPr>
        <p:spPr bwMode="auto">
          <a:xfrm>
            <a:off x="6786578" y="5143513"/>
            <a:ext cx="2000264" cy="9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расходы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Контрольно-счетной </a:t>
            </a:r>
          </a:p>
          <a:p>
            <a:pPr algn="ctr">
              <a:spcAft>
                <a:spcPts val="5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палаты</a:t>
            </a:r>
            <a:endParaRPr lang="ru-RU" sz="1600" dirty="0"/>
          </a:p>
        </p:txBody>
      </p:sp>
      <p:sp>
        <p:nvSpPr>
          <p:cNvPr id="3079" name="Прямоугольник 6"/>
          <p:cNvSpPr>
            <a:spLocks noChangeArrowheads="1"/>
          </p:cNvSpPr>
          <p:nvPr/>
        </p:nvSpPr>
        <p:spPr bwMode="auto">
          <a:xfrm>
            <a:off x="500034" y="2357430"/>
            <a:ext cx="242889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Реализация муниципальных программ, приоритетных муниципальных проектов в рамках приоритетных региональных проектов, инвестиционных проектов муниципальных образований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6000728" y="3714752"/>
            <a:ext cx="31432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средства на </a:t>
            </a:r>
          </a:p>
          <a:p>
            <a:pPr algn="ctr">
              <a:spcAft>
                <a:spcPts val="0"/>
              </a:spcAft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проектов </a:t>
            </a: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инициативного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бюджетирования</a:t>
            </a:r>
            <a:endParaRPr lang="ru-RU" sz="1600" dirty="0"/>
          </a:p>
        </p:txBody>
      </p:sp>
      <p:sp>
        <p:nvSpPr>
          <p:cNvPr id="9" name="TextBox 1"/>
          <p:cNvSpPr txBox="1"/>
          <p:nvPr/>
        </p:nvSpPr>
        <p:spPr>
          <a:xfrm>
            <a:off x="6786578" y="3143248"/>
            <a:ext cx="1360394" cy="54134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10,0 тыс. руб.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(0,1 %)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6786578" y="4643446"/>
            <a:ext cx="1785950" cy="78581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182,6 тыс. руб.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(10,2 %)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6357950" y="1857364"/>
            <a:ext cx="1785950" cy="78581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1 807,4 тыс. руб.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(15,6 %)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2357422" y="4857760"/>
            <a:ext cx="1785950" cy="57150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тыс. руб.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(0,9 %)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6"/>
          <p:cNvSpPr>
            <a:spLocks noChangeArrowheads="1"/>
          </p:cNvSpPr>
          <p:nvPr/>
        </p:nvSpPr>
        <p:spPr bwMode="auto">
          <a:xfrm>
            <a:off x="785786" y="1857364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7 538,1 тыс. руб. (65,0 %)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6"/>
          <p:cNvSpPr>
            <a:spLocks noChangeArrowheads="1"/>
          </p:cNvSpPr>
          <p:nvPr/>
        </p:nvSpPr>
        <p:spPr bwMode="auto">
          <a:xfrm>
            <a:off x="6286512" y="2428868"/>
            <a:ext cx="2000264" cy="64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расходы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Земского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Собрания</a:t>
            </a:r>
          </a:p>
        </p:txBody>
      </p:sp>
      <p:sp>
        <p:nvSpPr>
          <p:cNvPr id="15" name="Прямоугольник 6"/>
          <p:cNvSpPr>
            <a:spLocks noChangeArrowheads="1"/>
          </p:cNvSpPr>
          <p:nvPr/>
        </p:nvSpPr>
        <p:spPr bwMode="auto">
          <a:xfrm>
            <a:off x="4429124" y="5572140"/>
            <a:ext cx="25003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выборов и референдумов</a:t>
            </a:r>
            <a:endParaRPr lang="ru-RU" sz="1600" dirty="0"/>
          </a:p>
        </p:txBody>
      </p:sp>
      <p:sp>
        <p:nvSpPr>
          <p:cNvPr id="16" name="TextBox 1"/>
          <p:cNvSpPr txBox="1"/>
          <p:nvPr/>
        </p:nvSpPr>
        <p:spPr>
          <a:xfrm>
            <a:off x="4714876" y="5000636"/>
            <a:ext cx="1785950" cy="64294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962,4 тыс. руб.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(8,3 %)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357313" y="214313"/>
            <a:ext cx="7215187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программные расходы бюджета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2019-2021 гг.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642910" y="1276385"/>
          <a:ext cx="8143932" cy="52299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29156"/>
                <a:gridCol w="1214446"/>
                <a:gridCol w="1285884"/>
                <a:gridCol w="1214446"/>
              </a:tblGrid>
              <a:tr h="535421"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91459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Реализация муниципальных программ, приоритетных муниципальных проектов в рамках приоритетных региональных проектов, инвестиционных проектов муниципальных образований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7 538,1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10 993,1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10 993,1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8921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Земского Собрания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1 807,4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1 061,2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1 061,2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8921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Контрольно-счетной палаты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1 182,6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1 178,9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1 177,2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8921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выборов и референдумов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962,4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8613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Ведомственная целевая программа "Территория безопасности"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8613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на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софинансировнаие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проектов инициативного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бюджетирования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69643"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11 600,4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13 343,2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13 231,5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</a:tr>
            </a:tbl>
          </a:graphicData>
        </a:graphic>
      </p:graphicFrame>
      <p:sp>
        <p:nvSpPr>
          <p:cNvPr id="7" name="Заголовок 8"/>
          <p:cNvSpPr txBox="1">
            <a:spLocks/>
          </p:cNvSpPr>
          <p:nvPr/>
        </p:nvSpPr>
        <p:spPr bwMode="auto">
          <a:xfrm>
            <a:off x="428625" y="642938"/>
            <a:ext cx="822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500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425" name="Picture 10" descr="http://uinsk.ru/uploads/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14"/>
            <a:ext cx="7858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YK\Desktop\Рисунок2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643042" y="1357298"/>
            <a:ext cx="1296144" cy="4714908"/>
          </a:xfrm>
          <a:prstGeom prst="snip2Diag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14339" name="TextBox 18"/>
          <p:cNvSpPr txBox="1">
            <a:spLocks noChangeArrowheads="1"/>
          </p:cNvSpPr>
          <p:nvPr/>
        </p:nvSpPr>
        <p:spPr bwMode="auto">
          <a:xfrm>
            <a:off x="3857625" y="1357313"/>
            <a:ext cx="5040313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Развитие системы образования 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(59,3%)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2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муниципальными финансами и муниципальным долгом (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13,1%)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2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Устойчивое развитие сельских территорий 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(8,5%)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6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 управления 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(7,5%)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4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Развитие культуры, молодежной политики, физической культуры и спорта (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6,6%)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6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имуществом (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3,9%)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4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Экономическое развитие 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(0,9%)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5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Гармонизация </a:t>
            </a: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межнациональных и межконфессиональных отношений (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0,2%)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Box 9"/>
          <p:cNvSpPr txBox="1">
            <a:spLocks noChangeArrowheads="1"/>
          </p:cNvSpPr>
          <p:nvPr/>
        </p:nvSpPr>
        <p:spPr bwMode="auto">
          <a:xfrm>
            <a:off x="2571750" y="1357313"/>
            <a:ext cx="1328738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191 700,9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42 279,7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4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4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27 643,7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4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24 285,8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21 231,9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5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5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12 542,1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2 979,3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806,0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63" y="142875"/>
            <a:ext cx="7893050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(8 программ)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1428750" y="1357313"/>
            <a:ext cx="647700" cy="4714875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0" y="3143250"/>
            <a:ext cx="1368425" cy="12969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344" name="TextBox 14"/>
          <p:cNvSpPr txBox="1">
            <a:spLocks noChangeArrowheads="1"/>
          </p:cNvSpPr>
          <p:nvPr/>
        </p:nvSpPr>
        <p:spPr bwMode="auto">
          <a:xfrm>
            <a:off x="0" y="3429000"/>
            <a:ext cx="1331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323 469,4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pic>
        <p:nvPicPr>
          <p:cNvPr id="14346" name="Picture 10" descr="http://uinsk.ru/uploads/ger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42875"/>
            <a:ext cx="7858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YK\Desktop\Рисунок2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643042" y="1357298"/>
            <a:ext cx="1296144" cy="4714908"/>
          </a:xfrm>
          <a:prstGeom prst="snip2Diag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14339" name="TextBox 18"/>
          <p:cNvSpPr txBox="1">
            <a:spLocks noChangeArrowheads="1"/>
          </p:cNvSpPr>
          <p:nvPr/>
        </p:nvSpPr>
        <p:spPr bwMode="auto">
          <a:xfrm>
            <a:off x="3857625" y="1357313"/>
            <a:ext cx="5040313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Развитие системы образования (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63,8%)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2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муниципальными финансами и муниципальным долгом (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11,9%)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2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Устойчивое развитие сельских территорий 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(6,2%)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6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 управления 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(6,8%)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4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Развитие культуры, молодежной политики, физической культуры и спорта 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(6,2%)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6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имуществом 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(4,0%)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4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Экономическое развитие (1%)</a:t>
            </a:r>
          </a:p>
          <a:p>
            <a:pPr>
              <a:spcAft>
                <a:spcPts val="200"/>
              </a:spcAft>
            </a:pPr>
            <a:endParaRPr lang="ru-RU" sz="15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Гармонизация </a:t>
            </a: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межнациональных и межконфессиональных отношений (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0,1%)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Box 9"/>
          <p:cNvSpPr txBox="1">
            <a:spLocks noChangeArrowheads="1"/>
          </p:cNvSpPr>
          <p:nvPr/>
        </p:nvSpPr>
        <p:spPr bwMode="auto">
          <a:xfrm>
            <a:off x="2571750" y="1357313"/>
            <a:ext cx="1328738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193 848,1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36 050,4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4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4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18 894,2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4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20 756,5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18 741,4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5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5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12 217,0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 974,6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406,0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63" y="142875"/>
            <a:ext cx="7893050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(8 программ)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1428750" y="1357313"/>
            <a:ext cx="647700" cy="4714875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0" y="3143250"/>
            <a:ext cx="1368425" cy="12969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344" name="TextBox 14"/>
          <p:cNvSpPr txBox="1">
            <a:spLocks noChangeArrowheads="1"/>
          </p:cNvSpPr>
          <p:nvPr/>
        </p:nvSpPr>
        <p:spPr bwMode="auto">
          <a:xfrm>
            <a:off x="0" y="3429000"/>
            <a:ext cx="1331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303 888,2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pic>
        <p:nvPicPr>
          <p:cNvPr id="14346" name="Picture 10" descr="http://uinsk.ru/uploads/ger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42875"/>
            <a:ext cx="7858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4800" y="6376988"/>
            <a:ext cx="762000" cy="365125"/>
          </a:xfrm>
        </p:spPr>
        <p:txBody>
          <a:bodyPr/>
          <a:lstStyle/>
          <a:p>
            <a:pPr>
              <a:defRPr/>
            </a:pPr>
            <a:fld id="{63F70900-2691-4882-98B2-322E46EFC9C0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1142976" y="642918"/>
            <a:ext cx="7532712" cy="5857916"/>
          </a:xfrm>
          <a:prstGeom prst="foldedCorner">
            <a:avLst>
              <a:gd name="adj" fmla="val 12500"/>
            </a:avLst>
          </a:prstGeom>
          <a:solidFill>
            <a:srgbClr val="C5F478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pPr algn="just"/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– это информационный сборник, который познакомит 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население района с основным финансовым документом – бюджетом 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муниципального района на 2019 год и плановый период 2020 и 2021 годов,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доходами и расходами бюджета, их структурой, объемами бюджетных ассигнований, 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направляемых на финансирование мероприятий в отраслях экономики района.</a:t>
            </a:r>
          </a:p>
          <a:p>
            <a:pPr algn="just"/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Бюджет муниципального образования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(местный бюджет)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форма образования и 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расходования денежных средств, предназначенных для финансового обеспечения 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задач и функций местного самоуправления;</a:t>
            </a:r>
          </a:p>
          <a:p>
            <a:pPr algn="just"/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Доходы  бюджета </a:t>
            </a:r>
            <a:r>
              <a:rPr lang="ru-RU" sz="1550" b="1" dirty="0" err="1" smtClean="0"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– поступающие в бюджет 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муниципального района денежные средства, за исключением средств, являющихся 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источниками финансирования дефицита бюджета 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муниципального района;</a:t>
            </a:r>
          </a:p>
          <a:p>
            <a:pPr algn="just"/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550" b="1" dirty="0" err="1" smtClean="0"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– выплачиваемые из бюджета 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муниципального района денежные средства, за исключением средств, являющихся 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источниками финансирования дефицита бюджета района;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Расходы бюджета направляются на выполнение полномочий органов местного 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самоуправления, установленных Федеральным законом от 06.10.2003 № 131-ФЗ 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«Об общих принципах организации местного самоуправления 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в Российской Федерации»</a:t>
            </a:r>
          </a:p>
          <a:p>
            <a:pPr algn="ctr"/>
            <a:endParaRPr lang="ru-RU" sz="1200" dirty="0">
              <a:latin typeface="Times New Roman" pitchFamily="18" charset="0"/>
            </a:endParaRPr>
          </a:p>
        </p:txBody>
      </p:sp>
      <p:pic>
        <p:nvPicPr>
          <p:cNvPr id="9223" name="Picture 10" descr="http://uinsk.ru/uploads/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7953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YK\Desktop\Рисунок2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643042" y="1357298"/>
            <a:ext cx="1296144" cy="4714908"/>
          </a:xfrm>
          <a:prstGeom prst="snip2Diag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14339" name="TextBox 18"/>
          <p:cNvSpPr txBox="1">
            <a:spLocks noChangeArrowheads="1"/>
          </p:cNvSpPr>
          <p:nvPr/>
        </p:nvSpPr>
        <p:spPr bwMode="auto">
          <a:xfrm>
            <a:off x="3857625" y="1357313"/>
            <a:ext cx="5040313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Развитие системы образования (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63,9%)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2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муниципальными финансами и муниципальным долгом 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(11,9%)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2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Устойчивое развитие сельских территорий 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(6,0%)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6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 управления (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6,9%)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4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Развитие культуры, молодежной политики, физической культуры и спорта 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(6,1%)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6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имуществом 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(4,1%)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4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Экономическое развитие 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(1,0%)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5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Гармонизация </a:t>
            </a: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межнациональных и межконфессиональных отношений (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0,1%)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Box 9"/>
          <p:cNvSpPr txBox="1">
            <a:spLocks noChangeArrowheads="1"/>
          </p:cNvSpPr>
          <p:nvPr/>
        </p:nvSpPr>
        <p:spPr bwMode="auto">
          <a:xfrm>
            <a:off x="2571750" y="1357313"/>
            <a:ext cx="1328738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193 484,9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36 062,0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4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4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18 163,0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4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20 811,2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18 620,7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5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5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12 264,2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 971,5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406,0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63" y="142875"/>
            <a:ext cx="7893050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(8 программ)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1428750" y="1357313"/>
            <a:ext cx="647700" cy="4714875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0" y="3143250"/>
            <a:ext cx="1368425" cy="12969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344" name="TextBox 14"/>
          <p:cNvSpPr txBox="1">
            <a:spLocks noChangeArrowheads="1"/>
          </p:cNvSpPr>
          <p:nvPr/>
        </p:nvSpPr>
        <p:spPr bwMode="auto">
          <a:xfrm>
            <a:off x="0" y="3429000"/>
            <a:ext cx="13319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302 783,5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pic>
        <p:nvPicPr>
          <p:cNvPr id="14346" name="Picture 10" descr="http://uinsk.ru/uploads/ger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42875"/>
            <a:ext cx="7858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214438" y="214313"/>
            <a:ext cx="7500937" cy="1000125"/>
          </a:xfrm>
        </p:spPr>
        <p:txBody>
          <a:bodyPr/>
          <a:lstStyle/>
          <a:p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района в разрезе муниципальных программ, тыс.руб.</a:t>
            </a: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214282" y="1235639"/>
          <a:ext cx="8686828" cy="54592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862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573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32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99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5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  (первоначальный)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Рост 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(снижение)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0233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системы образования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201 060,7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191 700,9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-9 359,8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70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муниципального управления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21 056,3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24 285,8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229,5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муниципальными финансами и муниципальным долгом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34 307,4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42 279,7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7 972,3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73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культуры, молодежной политики, физической культуры и спорта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20 275,2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21 231,9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956,7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65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Экономическое развитие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3 024,8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2 979,3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-45,5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9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муниципальным имуществом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10 876,5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12 542,1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1 665,6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40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Устойчивое развитие сельских территорий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29 667,3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27 643,7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-2 023,6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96333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Гармонизация межнациональных и межконфессиональных отношений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815,0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806,0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-9,0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0233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321 083,2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323 469,4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2 386,2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Заголовок 8"/>
          <p:cNvSpPr txBox="1">
            <a:spLocks/>
          </p:cNvSpPr>
          <p:nvPr/>
        </p:nvSpPr>
        <p:spPr bwMode="auto">
          <a:xfrm>
            <a:off x="457200" y="704850"/>
            <a:ext cx="822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500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421" name="Picture 10" descr="http://uinsk.ru/uploads/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14290"/>
            <a:ext cx="7858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http://cdn.minval.az/2016/01/47.jpg"/>
          <p:cNvPicPr>
            <a:picLocks noChangeAspect="1" noChangeArrowheads="1"/>
          </p:cNvPicPr>
          <p:nvPr/>
        </p:nvPicPr>
        <p:blipFill>
          <a:blip r:embed="rId4"/>
          <a:srcRect l="10460" t="9755" r="14352" b="14088"/>
          <a:stretch>
            <a:fillRect/>
          </a:stretch>
        </p:blipFill>
        <p:spPr bwMode="auto">
          <a:xfrm>
            <a:off x="5292725" y="4652963"/>
            <a:ext cx="3713163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15"/>
          <p:cNvSpPr txBox="1">
            <a:spLocks noChangeArrowheads="1"/>
          </p:cNvSpPr>
          <p:nvPr/>
        </p:nvSpPr>
        <p:spPr bwMode="auto">
          <a:xfrm>
            <a:off x="7437438" y="1071546"/>
            <a:ext cx="17065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>
                <a:cs typeface="Times New Roman" pitchFamily="18" charset="0"/>
              </a:rPr>
              <a:t>в % к пред. году</a:t>
            </a:r>
          </a:p>
        </p:txBody>
      </p:sp>
      <p:sp>
        <p:nvSpPr>
          <p:cNvPr id="16388" name="Номер слайда 18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4762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DF675B-12FC-4E79-AE30-31BBC753CDC5}" type="slidenum">
              <a:rPr lang="ru-RU" smtClean="0">
                <a:solidFill>
                  <a:schemeClr val="bg1"/>
                </a:solidFill>
              </a:rPr>
              <a:pPr/>
              <a:t>32</a:t>
            </a:fld>
            <a:endParaRPr lang="ru-RU" dirty="0" smtClean="0">
              <a:solidFill>
                <a:schemeClr val="bg1"/>
              </a:solidFill>
            </a:endParaRPr>
          </a:p>
        </p:txBody>
      </p:sp>
      <p:graphicFrame>
        <p:nvGraphicFramePr>
          <p:cNvPr id="16390" name="Диаграмма 2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4144014"/>
              </p:ext>
            </p:extLst>
          </p:nvPr>
        </p:nvGraphicFramePr>
        <p:xfrm>
          <a:off x="395536" y="1358900"/>
          <a:ext cx="8610352" cy="4230340"/>
        </p:xfrm>
        <a:graphic>
          <a:graphicData uri="http://schemas.openxmlformats.org/presentationml/2006/ole">
            <p:oleObj spid="_x0000_s260102" name="Лист" r:id="rId5" imgW="6286534" imgH="2583144" progId="">
              <p:embed/>
            </p:oleObj>
          </a:graphicData>
        </a:graphic>
      </p:graphicFrame>
      <p:pic>
        <p:nvPicPr>
          <p:cNvPr id="7" name="Picture 10" descr="http://uinsk.ru/uploads/ger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42976" y="285728"/>
            <a:ext cx="721518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Объем  районного фонда финансовой поддержки поселений, тыс. руб.</a:t>
            </a: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3257931553"/>
              </p:ext>
            </p:extLst>
          </p:nvPr>
        </p:nvGraphicFramePr>
        <p:xfrm>
          <a:off x="1524000" y="1397000"/>
          <a:ext cx="7008440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500188" y="285750"/>
            <a:ext cx="7158037" cy="7857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Распределение средств дорожного фонда на 2019-2021г. </a:t>
            </a:r>
            <a:endParaRPr lang="ru-RU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http://uinsk.ru/uploads/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785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04670" y="1227931"/>
            <a:ext cx="1000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11 738,3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62058" y="1227931"/>
            <a:ext cx="1000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13 094,8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76636" y="1227931"/>
            <a:ext cx="1000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12 647,1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8133936" y="1227946"/>
            <a:ext cx="1000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="" xmlns:p14="http://schemas.microsoft.com/office/powerpoint/2010/main" val="42212659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357313" y="214313"/>
            <a:ext cx="7215187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инвестиционных и приоритетных проектов на 2019 год, тыс.руб.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642910" y="1428736"/>
          <a:ext cx="8115328" cy="45901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33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58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429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344982"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инвестиционных и приоритетных проектов</a:t>
                      </a:r>
                      <a:endParaRPr lang="ru-RU" sz="14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федерального бюджета (предполагаемые)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краевого бюджета (предусмотренные)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местного бюджета (предусмотренные)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103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- Устройство дренажа на объекте «Основная общеобразовательная школа на 500 учащихся  в с.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Уинское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Пермского края»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4 000,0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4 000,0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- Газификация жилого фонда с. Уинское. Распределительные газопроводы 7-я  очередь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2 170,0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2 170,0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- Реконструкция ГТС пруда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с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Суда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Уинского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4 443,5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4 443,5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1017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0,0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10 613,5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10 613,5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Заголовок 8"/>
          <p:cNvSpPr txBox="1">
            <a:spLocks/>
          </p:cNvSpPr>
          <p:nvPr/>
        </p:nvSpPr>
        <p:spPr bwMode="auto">
          <a:xfrm>
            <a:off x="428625" y="642938"/>
            <a:ext cx="822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500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425" name="Picture 10" descr="http://uinsk.ru/uploads/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14"/>
            <a:ext cx="7858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143000" y="214313"/>
            <a:ext cx="75009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Основные характеристики бюджета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Уинского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района на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2019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год, тыс. руб.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425450" y="5013325"/>
            <a:ext cx="812958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75" y="1643063"/>
          <a:ext cx="8001029" cy="39395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30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17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288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07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47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519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8820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lang="ru-RU" sz="19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      (первоначальный)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847">
                <a:tc vMerge="1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5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0006">
                <a:tc>
                  <a:txBody>
                    <a:bodyPr/>
                    <a:lstStyle/>
                    <a:p>
                      <a:pPr algn="ctr" fontAlgn="b"/>
                      <a:endParaRPr lang="ru-RU" sz="19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</a:t>
                      </a:r>
                    </a:p>
                    <a:p>
                      <a:pPr algn="ctr" fontAlgn="b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322 176,4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332 569,9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10 393,5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07717">
                <a:tc>
                  <a:txBody>
                    <a:bodyPr/>
                    <a:lstStyle/>
                    <a:p>
                      <a:pPr algn="ctr" fontAlgn="b"/>
                      <a:endParaRPr lang="ru-RU" sz="19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  <a:p>
                      <a:pPr algn="ctr" fontAlgn="b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324 649,4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335 069,9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10 420,5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077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</a:t>
                      </a:r>
                      <a:r>
                        <a:rPr lang="ru-RU" sz="19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- 2 473,0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- 2 500,0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7455" name="Picture 10" descr="http://uinsk.ru/uploads/ger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42875"/>
            <a:ext cx="7858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12700"/>
            <a:ext cx="914558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143000" y="214313"/>
            <a:ext cx="75009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Основные характеристики бюджета </a:t>
            </a:r>
          </a:p>
          <a:p>
            <a:pPr algn="ctr"/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Уинского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района на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2020-2021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годы, тыс. руб.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425450" y="5013325"/>
            <a:ext cx="812958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9" y="1643050"/>
          <a:ext cx="8243935" cy="43518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30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73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9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24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834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46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048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lang="ru-RU" sz="19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2020год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</a:t>
                      </a:r>
                    </a:p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2019 г.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</a:t>
                      </a:r>
                    </a:p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2020 г.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2330">
                <a:tc vMerge="1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43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23928">
                <a:tc>
                  <a:txBody>
                    <a:bodyPr/>
                    <a:lstStyle/>
                    <a:p>
                      <a:pPr algn="ctr" fontAlgn="b"/>
                      <a:endParaRPr lang="ru-RU" sz="19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</a:t>
                      </a:r>
                    </a:p>
                    <a:p>
                      <a:pPr algn="ctr" fontAlgn="b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321 092,5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-11 477,4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323 929,0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2 836,5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23928">
                <a:tc>
                  <a:txBody>
                    <a:bodyPr/>
                    <a:lstStyle/>
                    <a:p>
                      <a:pPr algn="ctr" fontAlgn="b"/>
                      <a:endParaRPr lang="ru-RU" sz="19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  <a:p>
                      <a:pPr algn="ctr" fontAlgn="b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321 092,5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-13 977,4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323 929,0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2 836,5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28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</a:t>
                      </a:r>
                      <a:r>
                        <a:rPr lang="ru-RU" sz="19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8491" name="Picture 10" descr="http://uinsk.ru/uploads/ger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42875"/>
            <a:ext cx="7858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EDA87-6E26-41E3-99F4-553FC000C3F5}" type="slidenum">
              <a:rPr lang="ru-RU"/>
              <a:pPr>
                <a:defRPr/>
              </a:pPr>
              <a:t>37</a:t>
            </a:fld>
            <a:endParaRPr lang="ru-RU"/>
          </a:p>
        </p:txBody>
      </p:sp>
      <p:sp>
        <p:nvSpPr>
          <p:cNvPr id="34820" name="Нижний колонтитул 4"/>
          <p:cNvSpPr txBox="1">
            <a:spLocks noGrp="1"/>
          </p:cNvSpPr>
          <p:nvPr/>
        </p:nvSpPr>
        <p:spPr bwMode="auto">
          <a:xfrm>
            <a:off x="3071813" y="6357938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endParaRPr lang="ru-RU" sz="1200">
              <a:solidFill>
                <a:srgbClr val="045C75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BA9E7269-A179-43FF-B900-40D8250B5742}" type="slidenum">
              <a:rPr lang="ru-RU" sz="1200">
                <a:solidFill>
                  <a:schemeClr val="tx2">
                    <a:shade val="90000"/>
                  </a:schemeClr>
                </a:solidFill>
                <a:cs typeface="+mn-cs"/>
              </a:rPr>
              <a:pPr algn="r">
                <a:defRPr/>
              </a:pPr>
              <a:t>37</a:t>
            </a:fld>
            <a:endParaRPr lang="ru-RU" sz="1200" dirty="0">
              <a:solidFill>
                <a:schemeClr val="tx2">
                  <a:shade val="90000"/>
                </a:schemeClr>
              </a:solidFill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57224" y="571480"/>
            <a:ext cx="75819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74320" marR="0" lvl="0" indent="-27432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Контактная информация</a:t>
            </a:r>
          </a:p>
          <a:p>
            <a:pPr marL="274320" marR="0" lvl="0" indent="-27432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74320" marR="0" lvl="0" indent="-27432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«Бюджет для граждан»</a:t>
            </a:r>
          </a:p>
          <a:p>
            <a:pPr marL="274320" marR="0" lvl="0" indent="-27432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подготовлен финансовым управлением администрации </a:t>
            </a:r>
          </a:p>
          <a:p>
            <a:pPr marL="274320" marR="0" lvl="0" indent="-27432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Уинского</a:t>
            </a:r>
            <a:r>
              <a:rPr kumimoji="0" lang="ru-RU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муниципального района</a:t>
            </a:r>
          </a:p>
          <a:p>
            <a:pPr marL="274320" marR="0" lvl="0" indent="-27432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Юридический адрес: 617520, с.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Уинское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Пермский край, ул.Коммунистическая, д.1</a:t>
            </a:r>
          </a:p>
          <a:p>
            <a:pPr marL="0" marR="0" lvl="0" indent="0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Телефон, факс: (34259) 2-32-81</a:t>
            </a:r>
          </a:p>
          <a:p>
            <a:pPr marL="0" marR="0" lvl="0" indent="0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Адрес электронной почты: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finuinsk@mail.ru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График работы финансового управления администрации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Уинского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муниципального района:</a:t>
            </a: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 понедельника по пятницу – с 9-00 до 17-12, </a:t>
            </a: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суббота, воскресение – выходные дни.</a:t>
            </a: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Обеденный перерыв – с 13-00 до 14-00.</a:t>
            </a: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chair1"/>
          <p:cNvSpPr>
            <a:spLocks noEditPoints="1" noChangeArrowheads="1"/>
          </p:cNvSpPr>
          <p:nvPr/>
        </p:nvSpPr>
        <p:spPr bwMode="auto">
          <a:xfrm>
            <a:off x="214313" y="785813"/>
            <a:ext cx="2952750" cy="381635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1593 w 21600"/>
              <a:gd name="T9" fmla="*/ 7848 h 21600"/>
              <a:gd name="T10" fmla="*/ 20317 w 21600"/>
              <a:gd name="T11" fmla="*/ 175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5F47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2" name="Text Box 7"/>
          <p:cNvSpPr txBox="1">
            <a:spLocks noChangeArrowheads="1"/>
          </p:cNvSpPr>
          <p:nvPr/>
        </p:nvSpPr>
        <p:spPr bwMode="auto">
          <a:xfrm>
            <a:off x="642938" y="857250"/>
            <a:ext cx="22161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Бюджет</a:t>
            </a:r>
          </a:p>
          <a:p>
            <a:pPr algn="ctr"/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428625" y="1928813"/>
            <a:ext cx="2643188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1500" b="1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i="1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-кошелёк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, сумка, кожаный мешок, мешок с деньгами) 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endParaRPr lang="ru-RU" b="1" dirty="0"/>
          </a:p>
        </p:txBody>
      </p:sp>
      <p:sp>
        <p:nvSpPr>
          <p:cNvPr id="31753" name="chair1"/>
          <p:cNvSpPr>
            <a:spLocks noEditPoints="1" noChangeArrowheads="1"/>
          </p:cNvSpPr>
          <p:nvPr/>
        </p:nvSpPr>
        <p:spPr bwMode="auto">
          <a:xfrm>
            <a:off x="6143636" y="785794"/>
            <a:ext cx="2714625" cy="390366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1593 w 21600"/>
              <a:gd name="T9" fmla="*/ 7848 h 21600"/>
              <a:gd name="T10" fmla="*/ 20317 w 21600"/>
              <a:gd name="T11" fmla="*/ 175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A6EE3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6572250" y="857250"/>
            <a:ext cx="20367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6286500" y="2143125"/>
            <a:ext cx="240665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ва</a:t>
            </a:r>
          </a:p>
          <a:p>
            <a:endParaRPr lang="ru-RU" b="1" dirty="0"/>
          </a:p>
        </p:txBody>
      </p:sp>
      <p:sp>
        <p:nvSpPr>
          <p:cNvPr id="31756" name="chair1"/>
          <p:cNvSpPr>
            <a:spLocks noEditPoints="1" noChangeArrowheads="1"/>
          </p:cNvSpPr>
          <p:nvPr/>
        </p:nvSpPr>
        <p:spPr bwMode="auto">
          <a:xfrm>
            <a:off x="3286125" y="785813"/>
            <a:ext cx="2714625" cy="3903662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1593 w 21600"/>
              <a:gd name="T9" fmla="*/ 7848 h 21600"/>
              <a:gd name="T10" fmla="*/ 20317 w 21600"/>
              <a:gd name="T11" fmla="*/ 175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33FC24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8" name="Text Box 13"/>
          <p:cNvSpPr txBox="1">
            <a:spLocks noChangeArrowheads="1"/>
          </p:cNvSpPr>
          <p:nvPr/>
        </p:nvSpPr>
        <p:spPr bwMode="auto">
          <a:xfrm>
            <a:off x="3714750" y="857250"/>
            <a:ext cx="1990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20489" name="Text Box 14"/>
          <p:cNvSpPr txBox="1">
            <a:spLocks noChangeArrowheads="1"/>
          </p:cNvSpPr>
          <p:nvPr/>
        </p:nvSpPr>
        <p:spPr bwMode="auto">
          <a:xfrm>
            <a:off x="3428992" y="2000240"/>
            <a:ext cx="24066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</a:t>
            </a:r>
          </a:p>
          <a:p>
            <a:pPr algn="ctr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(налоги юридических и физических лиц, штрафы,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админист-ративные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платежи и сборы, финансовая помощь)</a:t>
            </a:r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>
            <a:off x="214313" y="4857750"/>
            <a:ext cx="8785225" cy="785828"/>
          </a:xfrm>
          <a:prstGeom prst="flowChartAlternateProcess">
            <a:avLst/>
          </a:prstGeom>
          <a:solidFill>
            <a:srgbClr val="33FC24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Сбалансированность бюджета (равенство доходов и расходов) – один из основополагающих принципов при составлении бюджета, когда это равенство нарушается, возникает дефицит, либо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бюджета 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3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3F89D83-2C98-440B-BFDF-5F9EB71CD9C1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4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28596" y="5786454"/>
            <a:ext cx="8072437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5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15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бюджета - превышение расходов бюджета над его доходами.</a:t>
            </a:r>
          </a:p>
          <a:p>
            <a:r>
              <a:rPr lang="ru-RU" sz="15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5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бюджета - превышение доходов бюджета над его расходами.</a:t>
            </a:r>
          </a:p>
          <a:p>
            <a:endParaRPr lang="ru-RU" sz="1500" dirty="0">
              <a:solidFill>
                <a:srgbClr val="0000FF"/>
              </a:solidFill>
            </a:endParaRPr>
          </a:p>
          <a:p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4800" y="6376988"/>
            <a:ext cx="762000" cy="365125"/>
          </a:xfrm>
        </p:spPr>
        <p:txBody>
          <a:bodyPr/>
          <a:lstStyle/>
          <a:p>
            <a:pPr>
              <a:defRPr/>
            </a:pPr>
            <a:fld id="{63F70900-2691-4882-98B2-322E46EFC9C0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9219" name="AutoShape 2"/>
          <p:cNvSpPr>
            <a:spLocks noChangeArrowheads="1"/>
          </p:cNvSpPr>
          <p:nvPr/>
        </p:nvSpPr>
        <p:spPr bwMode="auto">
          <a:xfrm>
            <a:off x="900113" y="2060575"/>
            <a:ext cx="3455987" cy="3240088"/>
          </a:xfrm>
          <a:prstGeom prst="foldedCorner">
            <a:avLst>
              <a:gd name="adj" fmla="val 12491"/>
            </a:avLst>
          </a:prstGeom>
          <a:solidFill>
            <a:srgbClr val="C5F478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Бюджет </a:t>
            </a:r>
            <a:r>
              <a:rPr lang="ru-RU" b="1" dirty="0" err="1" smtClean="0">
                <a:latin typeface="Times New Roman" pitchFamily="18" charset="0"/>
              </a:rPr>
              <a:t>Уинского</a:t>
            </a:r>
            <a:r>
              <a:rPr lang="ru-RU" b="1" dirty="0" smtClean="0">
                <a:latin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муниципального района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4572000" y="2060575"/>
            <a:ext cx="4103688" cy="3384550"/>
          </a:xfrm>
          <a:prstGeom prst="foldedCorner">
            <a:avLst>
              <a:gd name="adj" fmla="val 12500"/>
            </a:avLst>
          </a:prstGeom>
          <a:solidFill>
            <a:srgbClr val="C5F478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 smtClean="0">
                <a:latin typeface="Times New Roman" pitchFamily="18" charset="0"/>
              </a:rPr>
              <a:t>Бюджеты </a:t>
            </a:r>
            <a:r>
              <a:rPr lang="ru-RU" sz="1600" b="1" dirty="0" err="1" smtClean="0">
                <a:latin typeface="Times New Roman" pitchFamily="18" charset="0"/>
              </a:rPr>
              <a:t>Аспинского</a:t>
            </a:r>
            <a:r>
              <a:rPr lang="ru-RU" sz="1600" b="1" dirty="0" smtClean="0">
                <a:latin typeface="Times New Roman" pitchFamily="18" charset="0"/>
              </a:rPr>
              <a:t>, </a:t>
            </a:r>
          </a:p>
          <a:p>
            <a:pPr algn="ctr"/>
            <a:r>
              <a:rPr lang="ru-RU" sz="1600" b="1" dirty="0" err="1" smtClean="0">
                <a:latin typeface="Times New Roman" pitchFamily="18" charset="0"/>
              </a:rPr>
              <a:t>Нижнесыповского</a:t>
            </a:r>
            <a:r>
              <a:rPr lang="ru-RU" sz="1600" b="1" dirty="0" smtClean="0">
                <a:latin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</a:rPr>
              <a:t>Судинского</a:t>
            </a:r>
            <a:r>
              <a:rPr lang="ru-RU" sz="1600" b="1" dirty="0" smtClean="0">
                <a:latin typeface="Times New Roman" pitchFamily="18" charset="0"/>
              </a:rPr>
              <a:t>, </a:t>
            </a:r>
          </a:p>
          <a:p>
            <a:pPr algn="ctr"/>
            <a:r>
              <a:rPr lang="ru-RU" sz="1600" b="1" dirty="0" err="1" smtClean="0">
                <a:latin typeface="Times New Roman" pitchFamily="18" charset="0"/>
              </a:rPr>
              <a:t>Уинского</a:t>
            </a:r>
            <a:r>
              <a:rPr lang="ru-RU" sz="1600" b="1" dirty="0" smtClean="0">
                <a:latin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</a:rPr>
              <a:t>Чайкинского</a:t>
            </a:r>
            <a:r>
              <a:rPr lang="ru-RU" sz="1600" b="1" dirty="0" smtClean="0">
                <a:latin typeface="Times New Roman" pitchFamily="18" charset="0"/>
              </a:rPr>
              <a:t>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</a:rPr>
              <a:t>сельских поселений</a:t>
            </a:r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9222" name="Заголовок 1"/>
          <p:cNvSpPr txBox="1">
            <a:spLocks/>
          </p:cNvSpPr>
          <p:nvPr/>
        </p:nvSpPr>
        <p:spPr bwMode="auto">
          <a:xfrm>
            <a:off x="1071563" y="571480"/>
            <a:ext cx="7858125" cy="774720"/>
          </a:xfrm>
          <a:prstGeom prst="rect">
            <a:avLst/>
          </a:prstGeom>
          <a:solidFill>
            <a:srgbClr val="C5F47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300" b="1" dirty="0" smtClean="0">
                <a:solidFill>
                  <a:srgbClr val="DB251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Бюджетная система </a:t>
            </a:r>
            <a:r>
              <a:rPr lang="ru-RU" sz="2300" b="1" dirty="0" err="1" smtClean="0">
                <a:solidFill>
                  <a:srgbClr val="DB251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Уинского</a:t>
            </a:r>
            <a:r>
              <a:rPr lang="ru-RU" sz="2300" b="1" dirty="0" smtClean="0">
                <a:solidFill>
                  <a:srgbClr val="DB251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DB251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муницпального</a:t>
            </a:r>
            <a:r>
              <a:rPr lang="ru-RU" sz="2300" b="1" dirty="0" smtClean="0">
                <a:solidFill>
                  <a:srgbClr val="DB251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 района </a:t>
            </a:r>
            <a:endParaRPr lang="ru-RU" sz="2300" dirty="0">
              <a:latin typeface="Times New Roman" pitchFamily="18" charset="0"/>
              <a:ea typeface="PT Serif"/>
              <a:cs typeface="Times New Roman" pitchFamily="18" charset="0"/>
            </a:endParaRPr>
          </a:p>
        </p:txBody>
      </p:sp>
      <p:pic>
        <p:nvPicPr>
          <p:cNvPr id="9223" name="Picture 10" descr="http://uinsk.ru/uploads/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7953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14313" y="1571633"/>
            <a:ext cx="8835977" cy="583785"/>
          </a:xfrm>
          <a:prstGeom prst="chevron">
            <a:avLst>
              <a:gd name="adj" fmla="val 387969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AutoShape 10"/>
          <p:cNvSpPr>
            <a:spLocks noChangeArrowheads="1"/>
          </p:cNvSpPr>
          <p:nvPr/>
        </p:nvSpPr>
        <p:spPr bwMode="auto">
          <a:xfrm>
            <a:off x="240409" y="2446095"/>
            <a:ext cx="2547950" cy="1149327"/>
          </a:xfrm>
          <a:prstGeom prst="flowChartAlternateProcess">
            <a:avLst/>
          </a:prstGeom>
          <a:solidFill>
            <a:srgbClr val="BCF62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3083722" y="2446095"/>
            <a:ext cx="2547950" cy="1149327"/>
          </a:xfrm>
          <a:prstGeom prst="flowChartAlternateProcess">
            <a:avLst/>
          </a:prstGeom>
          <a:solidFill>
            <a:srgbClr val="C5F47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5866539" y="2446095"/>
            <a:ext cx="2547950" cy="1149327"/>
          </a:xfrm>
          <a:prstGeom prst="flowChartAlternateProcess">
            <a:avLst/>
          </a:prstGeom>
          <a:solidFill>
            <a:srgbClr val="C5F47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AutoShape 28"/>
          <p:cNvSpPr>
            <a:spLocks noChangeArrowheads="1"/>
          </p:cNvSpPr>
          <p:nvPr/>
        </p:nvSpPr>
        <p:spPr bwMode="auto">
          <a:xfrm>
            <a:off x="240409" y="4306911"/>
            <a:ext cx="2547950" cy="1149327"/>
          </a:xfrm>
          <a:prstGeom prst="flowChartAlternateProcess">
            <a:avLst/>
          </a:prstGeom>
          <a:solidFill>
            <a:srgbClr val="C5F47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AutoShape 24"/>
          <p:cNvSpPr>
            <a:spLocks noChangeArrowheads="1"/>
          </p:cNvSpPr>
          <p:nvPr/>
        </p:nvSpPr>
        <p:spPr bwMode="auto">
          <a:xfrm>
            <a:off x="3083722" y="4306911"/>
            <a:ext cx="2547950" cy="1149327"/>
          </a:xfrm>
          <a:prstGeom prst="flowChartAlternateProcess">
            <a:avLst/>
          </a:prstGeom>
          <a:solidFill>
            <a:srgbClr val="C5F47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>
            <a:off x="5923477" y="4306911"/>
            <a:ext cx="2547950" cy="1149327"/>
          </a:xfrm>
          <a:prstGeom prst="flowChartAlternateProcess">
            <a:avLst/>
          </a:prstGeom>
          <a:solidFill>
            <a:srgbClr val="C5F47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84298" y="2508122"/>
            <a:ext cx="2501688" cy="1063584"/>
          </a:xfrm>
          <a:prstGeom prst="rect">
            <a:avLst/>
          </a:prstGeom>
          <a:solidFill>
            <a:srgbClr val="C5F47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1. Составление проекта бюджета на очередной финансовый год и плановый период</a:t>
            </a:r>
          </a:p>
          <a:p>
            <a:pPr marL="342900" indent="-342900">
              <a:buFontTx/>
              <a:buAutoNum type="arabicPeriod"/>
              <a:defRPr/>
            </a:pPr>
            <a:endParaRPr lang="ru-RU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233183" y="2446095"/>
            <a:ext cx="2330876" cy="112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2. Рассмотрение проекта бюджета на очередной финансовый год и плановый период</a:t>
            </a:r>
          </a:p>
          <a:p>
            <a:endParaRPr lang="ru-RU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998207" y="2508122"/>
            <a:ext cx="2330876" cy="72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3. Утверждение бюджета на очередной финансовый год и плановый период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372077" y="4368938"/>
            <a:ext cx="2330876" cy="72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4. Исполнение бюджета текущего финансового года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3215390" y="4368938"/>
            <a:ext cx="2330876" cy="72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5. Формирование отчета об исполнении бюджета предыдущего финансового года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6055145" y="4368938"/>
            <a:ext cx="2330876" cy="72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6. Утверждение отчета об исполнении бюджета предыдущего финансового года</a:t>
            </a:r>
          </a:p>
          <a:p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285875" y="274639"/>
            <a:ext cx="7643813" cy="939784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Бюджетный процесс – ежегодное</a:t>
            </a:r>
            <a:r>
              <a:rPr kumimoji="0" lang="ru-RU" sz="3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формирование 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исполнение бюджета</a:t>
            </a: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" name="Picture 10" descr="http://uinsk.ru/uploads/ger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7953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643050" y="1642783"/>
            <a:ext cx="3967827" cy="42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2240337" y="3595422"/>
            <a:ext cx="1263299" cy="266352"/>
          </a:xfrm>
          <a:prstGeom prst="curvedUpArrow">
            <a:avLst>
              <a:gd name="adj1" fmla="val 97260"/>
              <a:gd name="adj2" fmla="val 194521"/>
              <a:gd name="adj3" fmla="val 33333"/>
            </a:avLst>
          </a:prstGeom>
          <a:solidFill>
            <a:srgbClr val="CC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5143504" y="3643314"/>
            <a:ext cx="1263299" cy="266352"/>
          </a:xfrm>
          <a:prstGeom prst="curvedUpArrow">
            <a:avLst>
              <a:gd name="adj1" fmla="val 97260"/>
              <a:gd name="adj2" fmla="val 194521"/>
              <a:gd name="adj3" fmla="val 33333"/>
            </a:avLst>
          </a:prstGeom>
          <a:solidFill>
            <a:srgbClr val="CC00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" name="AutoShape 30"/>
          <p:cNvSpPr>
            <a:spLocks noChangeArrowheads="1"/>
          </p:cNvSpPr>
          <p:nvPr/>
        </p:nvSpPr>
        <p:spPr bwMode="auto">
          <a:xfrm rot="10800000">
            <a:off x="2286598" y="4040558"/>
            <a:ext cx="1263299" cy="266352"/>
          </a:xfrm>
          <a:prstGeom prst="curvedUpArrow">
            <a:avLst>
              <a:gd name="adj1" fmla="val 97260"/>
              <a:gd name="adj2" fmla="val 194521"/>
              <a:gd name="adj3" fmla="val 33333"/>
            </a:avLst>
          </a:prstGeom>
          <a:solidFill>
            <a:srgbClr val="CC00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AutoShape 30"/>
          <p:cNvSpPr>
            <a:spLocks noChangeArrowheads="1"/>
          </p:cNvSpPr>
          <p:nvPr/>
        </p:nvSpPr>
        <p:spPr bwMode="auto">
          <a:xfrm rot="10800000">
            <a:off x="5000628" y="4000504"/>
            <a:ext cx="1263299" cy="266352"/>
          </a:xfrm>
          <a:prstGeom prst="curvedUpArrow">
            <a:avLst>
              <a:gd name="adj1" fmla="val 97260"/>
              <a:gd name="adj2" fmla="val 194521"/>
              <a:gd name="adj3" fmla="val 33333"/>
            </a:avLst>
          </a:prstGeom>
          <a:solidFill>
            <a:srgbClr val="CC00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8429652" y="3214686"/>
            <a:ext cx="569374" cy="1692978"/>
          </a:xfrm>
          <a:prstGeom prst="curvedLeftArrow">
            <a:avLst>
              <a:gd name="adj1" fmla="val 58000"/>
              <a:gd name="adj2" fmla="val 116000"/>
              <a:gd name="adj3" fmla="val 33333"/>
            </a:avLst>
          </a:prstGeom>
          <a:solidFill>
            <a:srgbClr val="CC00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AF2072-6A6F-4988-9EE2-2FCA271D8500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1143000"/>
          </a:xfrm>
        </p:spPr>
        <p:txBody>
          <a:bodyPr lIns="91440" rIns="91440" bIns="4572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 инфляции в регионе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(темп роста к предыдущему году)</a:t>
            </a:r>
          </a:p>
        </p:txBody>
      </p:sp>
      <p:graphicFrame>
        <p:nvGraphicFramePr>
          <p:cNvPr id="8" name="Object 4"/>
          <p:cNvGraphicFramePr>
            <a:graphicFrameLocks noGrp="1"/>
          </p:cNvGraphicFramePr>
          <p:nvPr>
            <p:ph idx="4294967295"/>
          </p:nvPr>
        </p:nvGraphicFramePr>
        <p:xfrm>
          <a:off x="177800" y="1643050"/>
          <a:ext cx="8966200" cy="4318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http://uinsk.ru/uploads/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4643446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solidFill>
                  <a:srgbClr val="DB251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Доходы бюджета </a:t>
            </a:r>
            <a:r>
              <a:rPr lang="ru-RU" sz="2800" dirty="0" err="1" smtClean="0">
                <a:solidFill>
                  <a:srgbClr val="DB251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Уинского</a:t>
            </a:r>
            <a:r>
              <a:rPr lang="ru-RU" sz="2800" dirty="0" smtClean="0">
                <a:solidFill>
                  <a:srgbClr val="DB251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района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http://mtdata.ru/u23/photoC796/20922373162-0/origina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928670"/>
            <a:ext cx="7143800" cy="355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571604" y="285729"/>
            <a:ext cx="7126308" cy="62232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подходы к формированию доходов бюджета на 2019-2021 годы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/>
        </p:nvGraphicFramePr>
        <p:xfrm>
          <a:off x="0" y="1000108"/>
          <a:ext cx="8606760" cy="5741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Picture 10" descr="http://uinsk.ru/uploads/ger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4" y="66351"/>
            <a:ext cx="642910" cy="93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5801</TotalTime>
  <Words>2258</Words>
  <Application>Microsoft Office PowerPoint</Application>
  <PresentationFormat>Экран (4:3)</PresentationFormat>
  <Paragraphs>678</Paragraphs>
  <Slides>37</Slides>
  <Notes>34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Тема Office</vt:lpstr>
      <vt:lpstr>Worksheet</vt:lpstr>
      <vt:lpstr>Лист</vt:lpstr>
      <vt:lpstr>Слайд 1</vt:lpstr>
      <vt:lpstr>Слайд 2</vt:lpstr>
      <vt:lpstr>Слайд 3</vt:lpstr>
      <vt:lpstr>Слайд 4</vt:lpstr>
      <vt:lpstr>Слайд 5</vt:lpstr>
      <vt:lpstr>Слайд 6</vt:lpstr>
      <vt:lpstr>Динамика инфляции в регионе  (темп роста к предыдущему году)</vt:lpstr>
      <vt:lpstr>Доходы бюджета Уинского района </vt:lpstr>
      <vt:lpstr>Основные подходы к формированию доходов бюджета на 2019-2021 годы</vt:lpstr>
      <vt:lpstr>Слайд 10</vt:lpstr>
      <vt:lpstr>Собственные доходы районного бюджета  в 2018-2019 годах, тыс. руб.</vt:lpstr>
      <vt:lpstr>Слайд 12</vt:lpstr>
      <vt:lpstr>Основные виды налоговых доходов  Уинского района, тыс. руб.</vt:lpstr>
      <vt:lpstr>Слайд 14</vt:lpstr>
      <vt:lpstr>Основные виды неналоговых доходов  Уинского района, тыс. руб.</vt:lpstr>
      <vt:lpstr>Динамика поступления безвозмездных поступлений на 2018- 2021 годы,  тыс. руб.</vt:lpstr>
      <vt:lpstr>Межбюджетные трансферты, тыс. руб.</vt:lpstr>
      <vt:lpstr>Слайд 18</vt:lpstr>
      <vt:lpstr>Основные подходы к формированию расходов бюджета на 2019-2021 годы</vt:lpstr>
      <vt:lpstr>В 2019 году средняя заработная плата за счет средств районного бюджета  по категориям работников составит:</vt:lpstr>
      <vt:lpstr> Районный бюджет формируется по  «программному» принципу с 2015 года   </vt:lpstr>
      <vt:lpstr>Структура расходов районного бюджета </vt:lpstr>
      <vt:lpstr>Слайд 23</vt:lpstr>
      <vt:lpstr>Расходы бюджета Уинского  муниципального района на 2019 год</vt:lpstr>
      <vt:lpstr>Расходы бюджета Уинского муниципального района на 2019-2021 г.</vt:lpstr>
      <vt:lpstr> Расходы бюджета Уинского  муниципального района на 2019 год  непрограммные мероприятия </vt:lpstr>
      <vt:lpstr>Не программные расходы бюджета Уинского муниципального района  на 2019-2021 гг. </vt:lpstr>
      <vt:lpstr>Слайд 28</vt:lpstr>
      <vt:lpstr>Слайд 29</vt:lpstr>
      <vt:lpstr>Слайд 30</vt:lpstr>
      <vt:lpstr> Структура расходов бюджета Уинского района в разрезе муниципальных программ, тыс.руб. </vt:lpstr>
      <vt:lpstr>Слайд 32</vt:lpstr>
      <vt:lpstr>Слайд 33</vt:lpstr>
      <vt:lpstr>Источники финансирования инвестиционных и приоритетных проектов на 2019 год, тыс.руб. 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Абражеева Анастасия Сергеевна</dc:creator>
  <cp:lastModifiedBy>ksv</cp:lastModifiedBy>
  <cp:revision>776</cp:revision>
  <cp:lastPrinted>2017-10-18T07:13:49Z</cp:lastPrinted>
  <dcterms:created xsi:type="dcterms:W3CDTF">2017-10-10T05:47:37Z</dcterms:created>
  <dcterms:modified xsi:type="dcterms:W3CDTF">2018-12-29T08:54:25Z</dcterms:modified>
</cp:coreProperties>
</file>