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5"/>
  </p:notesMasterIdLst>
  <p:sldIdLst>
    <p:sldId id="276" r:id="rId5"/>
    <p:sldId id="1189" r:id="rId6"/>
    <p:sldId id="1183" r:id="rId7"/>
    <p:sldId id="1191" r:id="rId8"/>
    <p:sldId id="1182" r:id="rId9"/>
    <p:sldId id="1194" r:id="rId10"/>
    <p:sldId id="1184" r:id="rId11"/>
    <p:sldId id="1195" r:id="rId12"/>
    <p:sldId id="1179" r:id="rId13"/>
    <p:sldId id="1178" r:id="rId14"/>
    <p:sldId id="1168" r:id="rId15"/>
    <p:sldId id="1177" r:id="rId16"/>
    <p:sldId id="1176" r:id="rId17"/>
    <p:sldId id="1193" r:id="rId18"/>
    <p:sldId id="1170" r:id="rId19"/>
    <p:sldId id="1172" r:id="rId20"/>
    <p:sldId id="1173" r:id="rId21"/>
    <p:sldId id="1322" r:id="rId22"/>
    <p:sldId id="1323" r:id="rId23"/>
    <p:sldId id="1071" r:id="rId24"/>
  </p:sldIdLst>
  <p:sldSz cx="12192000" cy="6858000"/>
  <p:notesSz cx="6797675" cy="9926638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Segoe UI" panose="020B0502040204020203" pitchFamily="34" charset="0"/>
      <p:regular r:id="rId32"/>
      <p:bold r:id="rId33"/>
      <p:italic r:id="rId34"/>
      <p:boldItalic r:id="rId35"/>
    </p:embeddedFont>
    <p:embeddedFont>
      <p:font typeface="Tahoma" panose="020B0604030504040204" pitchFamily="34" charset="0"/>
      <p:regular r:id="rId36"/>
      <p:bold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A5778F-BAA4-4742-AC11-87790D76153E}">
          <p14:sldIdLst>
            <p14:sldId id="276"/>
          </p14:sldIdLst>
        </p14:section>
        <p14:section name="Раздел по умолчанию" id="{C22F2FF5-B6D6-483D-8A77-4E7E7A42B07F}">
          <p14:sldIdLst>
            <p14:sldId id="1189"/>
            <p14:sldId id="1183"/>
            <p14:sldId id="1191"/>
            <p14:sldId id="1182"/>
            <p14:sldId id="1194"/>
            <p14:sldId id="1184"/>
            <p14:sldId id="1195"/>
            <p14:sldId id="1179"/>
            <p14:sldId id="1178"/>
            <p14:sldId id="1168"/>
            <p14:sldId id="1177"/>
            <p14:sldId id="1176"/>
            <p14:sldId id="1193"/>
            <p14:sldId id="1170"/>
            <p14:sldId id="1172"/>
            <p14:sldId id="1173"/>
            <p14:sldId id="1322"/>
            <p14:sldId id="1323"/>
            <p14:sldId id="107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омякова Полина" initials="ХП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42E"/>
    <a:srgbClr val="595959"/>
    <a:srgbClr val="EAF300"/>
    <a:srgbClr val="EAEA00"/>
    <a:srgbClr val="E8DE10"/>
    <a:srgbClr val="F8F200"/>
    <a:srgbClr val="A7A9AC"/>
    <a:srgbClr val="C7C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3817" autoAdjust="0"/>
  </p:normalViewPr>
  <p:slideViewPr>
    <p:cSldViewPr snapToGrid="0">
      <p:cViewPr>
        <p:scale>
          <a:sx n="50" d="100"/>
          <a:sy n="50" d="100"/>
        </p:scale>
        <p:origin x="108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952" y="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9C633-B790-490D-B6B9-51E8CDDC6A85}" type="datetimeFigureOut">
              <a:rPr lang="ru-RU" smtClean="0"/>
              <a:pPr/>
              <a:t>19.08.2020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567A3-BBF3-40C3-9B0E-EE7FDE90F57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0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/>
              <a:t>Notes view: </a:t>
            </a:r>
            <a:fld id="{128CEAFE-FA94-43E5-B0FF-D47E1CCDD1B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401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 err="1"/>
              <a:t>Notes</a:t>
            </a:r>
            <a:r>
              <a:rPr lang="ru-RU"/>
              <a:t> view: </a:t>
            </a:r>
            <a:fld id="{128CEAFE-FA94-43E5-B0FF-D47E1CCDD1B4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51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 ?><Relationships xmlns="http://schemas.openxmlformats.org/package/2006/relationships"><Relationship Id="rId8" Target="../media/image3.png" Type="http://schemas.openxmlformats.org/officeDocument/2006/relationships/image"/><Relationship Id="rId3" Target="../tags/tag2.xml" Type="http://schemas.openxmlformats.org/officeDocument/2006/relationships/tags"/><Relationship Id="rId7" Target="../media/image2.jpeg" Type="http://schemas.openxmlformats.org/officeDocument/2006/relationships/image"/><Relationship Id="rId2" Target="../tags/tag1.xml" Type="http://schemas.openxmlformats.org/officeDocument/2006/relationships/tags"/><Relationship Id="rId1" Target="../drawings/vmlDrawing1.vml" Type="http://schemas.openxmlformats.org/officeDocument/2006/relationships/vmlDrawing"/><Relationship Id="rId6" Target="../media/image1.emf" Type="http://schemas.openxmlformats.org/officeDocument/2006/relationships/image"/><Relationship Id="rId5" Target="../embeddings/oleObject1.bin" Type="http://schemas.openxmlformats.org/officeDocument/2006/relationships/oleObject"/><Relationship Id="rId4" Target="../slideMasters/slideMaster1.xml" Type="http://schemas.openxmlformats.org/officeDocument/2006/relationships/slideMaster"/><Relationship Id="rId9" Target="../media/image4.png" Type="http://schemas.openxmlformats.org/officeDocument/2006/relationships/image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BF24B1-C550-4E63-B398-0391877BA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F1CE374-FE3D-4EBF-A888-C58A5231B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E496E7-BF96-447F-AB5C-BFB656EE2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4BA1-98D4-4A12-A432-565595167A31}" type="datetimeFigureOut">
              <a:rPr lang="ru-RU" smtClean="0"/>
              <a:pPr/>
              <a:t>19.08.2020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C6BFDF-9575-421A-A54F-5312DCFF1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6489D9-0F8F-428F-A315-D937A1F0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1F31-AC5F-4344-8024-0B78B0B44A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8CC319-B5AC-41CC-AE94-73856683B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04FF437-0816-4176-AB94-201C75CC7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E83F6C-4FB1-4378-BDBA-C3B71F123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4BA1-98D4-4A12-A432-565595167A31}" type="datetimeFigureOut">
              <a:rPr lang="ru-RU" smtClean="0"/>
              <a:pPr/>
              <a:t>19.08.2020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6C14F9-689F-4C73-9FF1-69B866B52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3E8C8C-F56D-4F9F-96D4-9292299E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1F31-AC5F-4344-8024-0B78B0B44A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04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95036FC-7C4E-44EE-A7CA-44827DC67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CBBC8E9-8AC7-4050-A277-931CD15AE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BC03BD-4E1B-4ACC-ACA3-B05434CBC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4BA1-98D4-4A12-A432-565595167A31}" type="datetimeFigureOut">
              <a:rPr lang="ru-RU" smtClean="0"/>
              <a:pPr/>
              <a:t>19.08.2020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D685FC-22DF-48D5-81DE-6BD45E0F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EEB6D5-F6B2-4324-8AD2-9F501C6C6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1F31-AC5F-4344-8024-0B78B0B44A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638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xmlns="" id="{7BC3970F-5583-41A2-A218-363495D62B8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600" b="1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739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ru-RU" dirty="0"/>
          </a:p>
        </p:txBody>
      </p:sp>
      <p:pic>
        <p:nvPicPr>
          <p:cNvPr id="15" name="Shape 54"/>
          <p:cNvPicPr preferRelativeResize="0"/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54" y="5060515"/>
            <a:ext cx="4015278" cy="130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56"/>
          <p:cNvPicPr preferRelativeResize="0"/>
          <p:nvPr userDrawn="1"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45" y="562045"/>
            <a:ext cx="1346725" cy="25945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34752" y="2034605"/>
            <a:ext cx="5698159" cy="139449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Ключевые направления деятельности ЦРПТ</a:t>
            </a:r>
            <a:br>
              <a:rPr lang="ru-RU" dirty="0"/>
            </a:br>
            <a:r>
              <a:rPr lang="ru-RU" dirty="0"/>
              <a:t>Июнь, 2018</a:t>
            </a:r>
          </a:p>
        </p:txBody>
      </p:sp>
    </p:spTree>
    <p:extLst>
      <p:ext uri="{BB962C8B-B14F-4D97-AF65-F5344CB8AC3E}">
        <p14:creationId xmlns:p14="http://schemas.microsoft.com/office/powerpoint/2010/main" val="9523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96713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20181015_Medicines track&amp;trace_ENG&amp;RUS.pptx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15570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629400" y="151901"/>
            <a:ext cx="10933801" cy="941796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6823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5790BF-A5B2-45A8-86D8-2479602C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EDBA84-7AF9-4EF9-87A1-CDAFFD5EC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F1E517-E469-4B19-B54A-1694BC8C3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4BA1-98D4-4A12-A432-565595167A31}" type="datetimeFigureOut">
              <a:rPr lang="ru-RU" smtClean="0"/>
              <a:pPr/>
              <a:t>19.08.2020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0B4A4D-01B5-4F55-91C1-8345939BE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9FA999-37EF-4C8A-82B0-6D6F51B7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1F31-AC5F-4344-8024-0B78B0B44A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48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8112DE-B166-46CC-8221-EA53A7FE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56018DB-0BE7-4A76-8516-2E1B750F1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248F4F-3CE6-47E1-910E-892789D9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4BA1-98D4-4A12-A432-565595167A31}" type="datetimeFigureOut">
              <a:rPr lang="ru-RU" smtClean="0"/>
              <a:pPr/>
              <a:t>19.08.2020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7F5599-7B55-4750-9772-E46C136C4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A7E4B5-FF71-45BD-B9B0-20617ADA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1F31-AC5F-4344-8024-0B78B0B44A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16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953B31-D623-46E7-B5C1-6562AB1C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1E47F2-B14E-49BB-9205-84CB8555E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5BF1FC4-F804-4D62-8306-818206F1E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3EEADA3-1F64-4C66-9E91-E3CD3827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4BA1-98D4-4A12-A432-565595167A31}" type="datetimeFigureOut">
              <a:rPr lang="ru-RU" smtClean="0"/>
              <a:pPr/>
              <a:t>19.08.2020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CCB8736-EDEA-4D59-817C-2D62B475B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A93E961-FAD2-48BD-837B-33197E29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1F31-AC5F-4344-8024-0B78B0B44A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01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FA578F-8188-4EEA-9729-EAE61D390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6884AC-AE85-4996-856C-2609C17BF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04CD1E0-3110-4505-BE29-ABE1CFC9F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88BF824-51BF-4401-A102-01B66C7E8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540679A-4FB6-4EB3-B22F-A1A0935B1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DFF7F49-9685-42D3-8E95-6A09571A6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4BA1-98D4-4A12-A432-565595167A31}" type="datetimeFigureOut">
              <a:rPr lang="ru-RU" smtClean="0"/>
              <a:pPr/>
              <a:t>19.08.2020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6FDEF1-B79C-4B23-911D-C1476A36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EACA413-7C10-4E47-BBA5-DF687D35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1F31-AC5F-4344-8024-0B78B0B44A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37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8BE9DC-5F28-4387-996F-AF3504F18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3B4DC63-EF0E-4023-9B1B-92C5AF95F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4BA1-98D4-4A12-A432-565595167A31}" type="datetimeFigureOut">
              <a:rPr lang="ru-RU" smtClean="0"/>
              <a:pPr/>
              <a:t>19.08.2020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256ECF7-FD0D-4F81-8BE1-2592F6AC7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1EF07CB-F6EA-4377-83CF-63B4A9547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1F31-AC5F-4344-8024-0B78B0B44A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75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4782213-5CDF-4ACC-A36B-2057C793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4BA1-98D4-4A12-A432-565595167A31}" type="datetimeFigureOut">
              <a:rPr lang="ru-RU" smtClean="0"/>
              <a:pPr/>
              <a:t>19.08.2020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BF78C7D-58C7-4380-9623-0DC1344E8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35E9202-1998-4C41-A938-FE2C72A0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1F31-AC5F-4344-8024-0B78B0B44A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57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098752-9061-452C-A2A3-71CA943CC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57FF40-EC18-4377-B8E2-B9AB83F84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BC70760-2E21-4BD3-B53D-A9D7DF226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3A7D132-6BD0-4549-A336-61507BF44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4BA1-98D4-4A12-A432-565595167A31}" type="datetimeFigureOut">
              <a:rPr lang="ru-RU" smtClean="0"/>
              <a:pPr/>
              <a:t>19.08.2020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4B033B7-FCE7-4689-84E7-F34BF01F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60285E3-2FC2-46CC-A1D9-10D5A421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1F31-AC5F-4344-8024-0B78B0B44A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71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D752EF-23C5-4FBC-9649-B987599B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451E62B-E35C-4F12-B89E-648C83B3B9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D1DA447-5104-48C0-B63F-E20D411F7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28F3018-3285-4E46-9943-0B8701C2D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4BA1-98D4-4A12-A432-565595167A31}" type="datetimeFigureOut">
              <a:rPr lang="ru-RU" smtClean="0"/>
              <a:pPr/>
              <a:t>19.08.2020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CB41DFD-AEB6-4FD9-9E94-3F49910F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29A4B4-4BBA-4FBB-AE7E-867EB1D43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1F31-AC5F-4344-8024-0B78B0B44A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88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ACA41-F4AD-4C9B-9AF7-F1BC517F8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CCB4A4-BB8F-4143-B8D8-796E8BFC6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4B01A8-98DE-476A-BD69-C074FA40B4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14BA1-98D4-4A12-A432-565595167A31}" type="datetimeFigureOut">
              <a:rPr lang="ru-RU" smtClean="0"/>
              <a:pPr/>
              <a:t>19.08.2020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6D9EFD-92F0-446B-8993-71F5C67B7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B4B3FD-DA78-424C-B55D-E3D3B330D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41F31-AC5F-4344-8024-0B78B0B44A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94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8" Target="../media/image1.emf" Type="http://schemas.openxmlformats.org/officeDocument/2006/relationships/image"/><Relationship Id="rId3" Target="../tags/tag6.xml" Type="http://schemas.openxmlformats.org/officeDocument/2006/relationships/tags"/><Relationship Id="rId7" Target="../embeddings/oleObject3.bin" Type="http://schemas.openxmlformats.org/officeDocument/2006/relationships/oleObject"/><Relationship Id="rId2" Target="../tags/tag5.xml" Type="http://schemas.openxmlformats.org/officeDocument/2006/relationships/tags"/><Relationship Id="rId1" Target="../drawings/vmlDrawing3.vml" Type="http://schemas.openxmlformats.org/officeDocument/2006/relationships/vmlDrawing"/><Relationship Id="rId6" Target="../media/image5.jpeg" Type="http://schemas.openxmlformats.org/officeDocument/2006/relationships/image"/><Relationship Id="rId5" Target="../notesSlides/notesSlide1.xml" Type="http://schemas.openxmlformats.org/officeDocument/2006/relationships/notesSlide"/><Relationship Id="rId4" Target="../slideLayouts/slideLayout1.xml" Type="http://schemas.openxmlformats.org/officeDocument/2006/relationships/slideLayout"/><Relationship Id="rId9" Target="../media/image6.pn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<Relationships xmlns="http://schemas.openxmlformats.org/package/2006/relationships"><Relationship Id="rId3" Target="../media/image33.png" Type="http://schemas.openxmlformats.org/officeDocument/2006/relationships/image"/><Relationship Id="rId2" Target="../media/image3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35.pn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 ?><Relationships xmlns="http://schemas.openxmlformats.org/package/2006/relationships"><Relationship Id="rId8" Target="../media/image48.png" Type="http://schemas.openxmlformats.org/officeDocument/2006/relationships/image"/><Relationship Id="rId3" Target="../media/image43.tiff" Type="http://schemas.openxmlformats.org/officeDocument/2006/relationships/image"/><Relationship Id="rId7" Target="../media/image47.tiff" Type="http://schemas.openxmlformats.org/officeDocument/2006/relationships/image"/><Relationship Id="rId2" Target="../media/image42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6.tiff" Type="http://schemas.openxmlformats.org/officeDocument/2006/relationships/image"/><Relationship Id="rId5" Target="../media/image45.tiff" Type="http://schemas.openxmlformats.org/officeDocument/2006/relationships/image"/><Relationship Id="rId4" Target="../media/image44.tiff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49.png" Type="http://schemas.openxmlformats.org/officeDocument/2006/relationships/image"/><Relationship Id="rId2" Target="../media/image42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2.tiff" Type="http://schemas.openxmlformats.org/officeDocument/2006/relationships/image"/><Relationship Id="rId5" Target="../media/image51.png" Type="http://schemas.openxmlformats.org/officeDocument/2006/relationships/image"/><Relationship Id="rId4" Target="../media/image50.pn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slideLayout" Target="../slideLayouts/slideLayout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image" Target="../media/image53.emf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slideLayout" Target="../slideLayouts/slideLayout13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2" Type="http://schemas.openxmlformats.org/officeDocument/2006/relationships/tags" Target="../tags/tag18.xml"/><Relationship Id="rId1" Type="http://schemas.openxmlformats.org/officeDocument/2006/relationships/vmlDrawing" Target="../drawings/vmlDrawing5.v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image" Target="../media/image53.emf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 ?><Relationships xmlns="http://schemas.openxmlformats.org/package/2006/relationships"><Relationship Id="rId8" Target="../media/image5.jpeg" Type="http://schemas.openxmlformats.org/officeDocument/2006/relationships/image"/><Relationship Id="rId3" Target="../tags/tag30.xml" Type="http://schemas.openxmlformats.org/officeDocument/2006/relationships/tags"/><Relationship Id="rId7" Target="../media/image1.emf" Type="http://schemas.openxmlformats.org/officeDocument/2006/relationships/image"/><Relationship Id="rId2" Target="../tags/tag29.xml" Type="http://schemas.openxmlformats.org/officeDocument/2006/relationships/tags"/><Relationship Id="rId1" Target="../drawings/vmlDrawing6.vml" Type="http://schemas.openxmlformats.org/officeDocument/2006/relationships/vmlDrawing"/><Relationship Id="rId6" Target="../embeddings/oleObject6.bin" Type="http://schemas.openxmlformats.org/officeDocument/2006/relationships/oleObject"/><Relationship Id="rId5" Target="../notesSlides/notesSlide2.xml" Type="http://schemas.openxmlformats.org/officeDocument/2006/relationships/notesSlide"/><Relationship Id="rId10" Target="mailto:s.parfenov@crpt.ru" TargetMode="External" Type="http://schemas.openxmlformats.org/officeDocument/2006/relationships/hyperlink"/><Relationship Id="rId4" Target="../slideLayouts/slideLayout1.xml" Type="http://schemas.openxmlformats.org/officeDocument/2006/relationships/slideLayout"/><Relationship Id="rId9" Target="../media/image54.pn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4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5.xml.rels><?xml version="1.0" encoding="UTF-8" standalone="yes" ?><Relationships xmlns="http://schemas.openxmlformats.org/package/2006/relationships"><Relationship Id="rId3" Target="../media/image19.pn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7.tiff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2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8" Target="../media/image29.png" Type="http://schemas.openxmlformats.org/officeDocument/2006/relationships/image"/><Relationship Id="rId3" Target="../media/image24.png" Type="http://schemas.openxmlformats.org/officeDocument/2006/relationships/image"/><Relationship Id="rId7" Target="../media/image28.png" Type="http://schemas.openxmlformats.org/officeDocument/2006/relationships/image"/><Relationship Id="rId2" Target="../media/image23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7.png" Type="http://schemas.openxmlformats.org/officeDocument/2006/relationships/image"/><Relationship Id="rId5" Target="../media/image26.png" Type="http://schemas.openxmlformats.org/officeDocument/2006/relationships/image"/><Relationship Id="rId4" Target="../media/image25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E29B4EA-4AF1-433F-B902-0C5DFFD5B5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29"/>
          <a:stretch/>
        </p:blipFill>
        <p:spPr>
          <a:xfrm>
            <a:off x="3047999" y="-1"/>
            <a:ext cx="9144001" cy="6858000"/>
          </a:xfrm>
          <a:prstGeom prst="rect">
            <a:avLst/>
          </a:prstGeom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xmlns="" id="{8E841189-6E24-49EA-9893-B74D2F36E9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xmlns="" id="{A36DB252-C6E9-644F-B3E5-758A2B45BC85}"/>
              </a:ext>
            </a:extLst>
          </p:cNvPr>
          <p:cNvSpPr/>
          <p:nvPr/>
        </p:nvSpPr>
        <p:spPr>
          <a:xfrm>
            <a:off x="0" y="-1"/>
            <a:ext cx="6096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highlight>
                <a:srgbClr val="595959"/>
              </a:highlight>
            </a:endParaRPr>
          </a:p>
        </p:txBody>
      </p:sp>
      <p:cxnSp>
        <p:nvCxnSpPr>
          <p:cNvPr id="13" name="Прямая соединительная линия 17">
            <a:extLst>
              <a:ext uri="{FF2B5EF4-FFF2-40B4-BE49-F238E27FC236}">
                <a16:creationId xmlns:a16="http://schemas.microsoft.com/office/drawing/2014/main" xmlns="" id="{32D50DA2-A644-4C49-9B61-FA6C830F5709}"/>
              </a:ext>
            </a:extLst>
          </p:cNvPr>
          <p:cNvCxnSpPr>
            <a:cxnSpLocks/>
          </p:cNvCxnSpPr>
          <p:nvPr/>
        </p:nvCxnSpPr>
        <p:spPr>
          <a:xfrm flipH="1">
            <a:off x="853193" y="2402994"/>
            <a:ext cx="4561645" cy="0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8">
            <a:extLst>
              <a:ext uri="{FF2B5EF4-FFF2-40B4-BE49-F238E27FC236}">
                <a16:creationId xmlns:a16="http://schemas.microsoft.com/office/drawing/2014/main" xmlns="" id="{49DF748E-8CB4-9340-93B7-BBEBB8CFD41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201" y="5396463"/>
            <a:ext cx="3920996" cy="733563"/>
          </a:xfrm>
          <a:prstGeom prst="rect">
            <a:avLst/>
          </a:prstGeom>
        </p:spPr>
      </p:pic>
      <p:sp>
        <p:nvSpPr>
          <p:cNvPr id="17" name="object 10">
            <a:extLst>
              <a:ext uri="{FF2B5EF4-FFF2-40B4-BE49-F238E27FC236}">
                <a16:creationId xmlns:a16="http://schemas.microsoft.com/office/drawing/2014/main" xmlns="" id="{BF432BC4-5703-074E-AA8C-34EB962F65FA}"/>
              </a:ext>
            </a:extLst>
          </p:cNvPr>
          <p:cNvSpPr txBox="1"/>
          <p:nvPr/>
        </p:nvSpPr>
        <p:spPr>
          <a:xfrm>
            <a:off x="853193" y="3135402"/>
            <a:ext cx="3719760" cy="15504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defTabSz="839852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Сергей Парфёнов</a:t>
            </a:r>
          </a:p>
          <a:p>
            <a:pPr defTabSz="839852">
              <a:lnSpc>
                <a:spcPct val="100000"/>
              </a:lnSpc>
            </a:pPr>
            <a:endParaRPr lang="ru-RU" sz="20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>
              <a:lnSpc>
                <a:spcPct val="100000"/>
              </a:lnSpc>
            </a:pPr>
            <a:r>
              <a:rPr lang="ru-RU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Руководитель товарной группы «Бытовая электроника и Парфюмерия»</a:t>
            </a:r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xmlns="" id="{A81BFC3E-F752-654C-9094-9C5CD9B79346}"/>
              </a:ext>
            </a:extLst>
          </p:cNvPr>
          <p:cNvSpPr txBox="1"/>
          <p:nvPr/>
        </p:nvSpPr>
        <p:spPr>
          <a:xfrm>
            <a:off x="853193" y="962995"/>
            <a:ext cx="4794420" cy="13042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defTabSz="839852"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Государственная информационная система мониторинга (ГИС МТ)</a:t>
            </a:r>
            <a:endParaRPr lang="ru-RU" sz="2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35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31">
            <a:extLst>
              <a:ext uri="{FF2B5EF4-FFF2-40B4-BE49-F238E27FC236}">
                <a16:creationId xmlns:a16="http://schemas.microsoft.com/office/drawing/2014/main" xmlns="" id="{E4CA5B93-7BB9-8F48-962B-320CBDCAEC24}"/>
              </a:ext>
            </a:extLst>
          </p:cNvPr>
          <p:cNvSpPr/>
          <p:nvPr/>
        </p:nvSpPr>
        <p:spPr>
          <a:xfrm>
            <a:off x="675039" y="4925501"/>
            <a:ext cx="6751372" cy="7371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31">
            <a:extLst>
              <a:ext uri="{FF2B5EF4-FFF2-40B4-BE49-F238E27FC236}">
                <a16:creationId xmlns:a16="http://schemas.microsoft.com/office/drawing/2014/main" xmlns="" id="{56018178-2CAD-0243-B5B9-9BCF2597E2F2}"/>
              </a:ext>
            </a:extLst>
          </p:cNvPr>
          <p:cNvSpPr/>
          <p:nvPr/>
        </p:nvSpPr>
        <p:spPr>
          <a:xfrm>
            <a:off x="887469" y="5033892"/>
            <a:ext cx="1523222" cy="52321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Скругленный прямоугольник 31">
            <a:extLst>
              <a:ext uri="{FF2B5EF4-FFF2-40B4-BE49-F238E27FC236}">
                <a16:creationId xmlns:a16="http://schemas.microsoft.com/office/drawing/2014/main" xmlns="" id="{0380D6AA-B336-9B40-88B3-A5067E1E27A4}"/>
              </a:ext>
            </a:extLst>
          </p:cNvPr>
          <p:cNvSpPr/>
          <p:nvPr/>
        </p:nvSpPr>
        <p:spPr>
          <a:xfrm>
            <a:off x="675039" y="270373"/>
            <a:ext cx="6751372" cy="73714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1352F66-7176-654C-8248-54CD7CE45EF5}"/>
              </a:ext>
            </a:extLst>
          </p:cNvPr>
          <p:cNvSpPr txBox="1"/>
          <p:nvPr/>
        </p:nvSpPr>
        <p:spPr>
          <a:xfrm>
            <a:off x="887470" y="380947"/>
            <a:ext cx="645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Передача прав собственности (продажа)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7F7B2E9-0BF0-244D-A3BE-28210A49309B}"/>
              </a:ext>
            </a:extLst>
          </p:cNvPr>
          <p:cNvSpPr txBox="1"/>
          <p:nvPr/>
        </p:nvSpPr>
        <p:spPr>
          <a:xfrm>
            <a:off x="887471" y="1318093"/>
            <a:ext cx="653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передаче права собственности парфюмерной продукции:</a:t>
            </a:r>
            <a:endParaRPr lang="en-US" sz="16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587B020-D92F-AA46-BE48-11E076B47043}"/>
              </a:ext>
            </a:extLst>
          </p:cNvPr>
          <p:cNvSpPr txBox="1"/>
          <p:nvPr/>
        </p:nvSpPr>
        <p:spPr>
          <a:xfrm>
            <a:off x="887470" y="1755196"/>
            <a:ext cx="61427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Формируется 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УПД (универсальный передаточный документ с указанием вида сделки), УКД, </a:t>
            </a:r>
            <a:r>
              <a:rPr lang="ru-RU" sz="1600" b="1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УПДи</a:t>
            </a: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Подписывается УКЭП; </a:t>
            </a:r>
          </a:p>
          <a:p>
            <a:endParaRPr lang="ru-RU" sz="16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Передается</a:t>
            </a: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 ЭДО покупателю; </a:t>
            </a:r>
          </a:p>
          <a:p>
            <a:endParaRPr lang="ru-RU" sz="16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Направляется в информационную систему мониторинга в срок 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более 3 рабочих дней</a:t>
            </a: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со дня отгрузки, но не позднее дня передачи этих товаров третьим лицам; </a:t>
            </a:r>
          </a:p>
          <a:p>
            <a:endParaRPr lang="ru-RU" sz="16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Приемка УПД может осуществляться через 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онлайн кассу.</a:t>
            </a:r>
            <a:endParaRPr lang="en-US" sz="16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500A9B2-01AC-9549-BC89-5B689CC02999}"/>
              </a:ext>
            </a:extLst>
          </p:cNvPr>
          <p:cNvSpPr txBox="1"/>
          <p:nvPr/>
        </p:nvSpPr>
        <p:spPr>
          <a:xfrm>
            <a:off x="887471" y="5745611"/>
            <a:ext cx="10165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Снижение нагрузки на бизнес, обусловленной необходимостью использования ЭДО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 простого и доступного инструмента участникам оборота маркируемой продукции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Сопровождение пользователей ЭДО </a:t>
            </a:r>
            <a:r>
              <a:rPr lang="en-GB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lite </a:t>
            </a: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общего процесса поддержки</a:t>
            </a:r>
            <a:endParaRPr lang="en-US" sz="16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47DC12-7518-7D42-ABE5-A2CB882462B3}"/>
              </a:ext>
            </a:extLst>
          </p:cNvPr>
          <p:cNvSpPr txBox="1"/>
          <p:nvPr/>
        </p:nvSpPr>
        <p:spPr>
          <a:xfrm>
            <a:off x="2470244" y="5033891"/>
            <a:ext cx="4957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1205"/>
              </a:spcBef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Бесплатное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 решение для бизнеса на базе ГИС МТ для работы с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электронными документами</a:t>
            </a:r>
          </a:p>
        </p:txBody>
      </p:sp>
      <p:sp>
        <p:nvSpPr>
          <p:cNvPr id="11" name="Rectangle 179">
            <a:extLst>
              <a:ext uri="{FF2B5EF4-FFF2-40B4-BE49-F238E27FC236}">
                <a16:creationId xmlns:a16="http://schemas.microsoft.com/office/drawing/2014/main" xmlns="" id="{EA235608-F0F5-4848-A597-BE8E2C2714C1}"/>
              </a:ext>
            </a:extLst>
          </p:cNvPr>
          <p:cNvSpPr/>
          <p:nvPr/>
        </p:nvSpPr>
        <p:spPr>
          <a:xfrm>
            <a:off x="1043893" y="5060066"/>
            <a:ext cx="1264450" cy="47087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1205"/>
              </a:spcBef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ЭДО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lite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22279F-888B-3840-A808-72DD00F955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913" y="1090483"/>
            <a:ext cx="4222728" cy="412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83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31">
            <a:extLst>
              <a:ext uri="{FF2B5EF4-FFF2-40B4-BE49-F238E27FC236}">
                <a16:creationId xmlns:a16="http://schemas.microsoft.com/office/drawing/2014/main" xmlns="" id="{0380D6AA-B336-9B40-88B3-A5067E1E27A4}"/>
              </a:ext>
            </a:extLst>
          </p:cNvPr>
          <p:cNvSpPr/>
          <p:nvPr/>
        </p:nvSpPr>
        <p:spPr>
          <a:xfrm>
            <a:off x="675040" y="270373"/>
            <a:ext cx="3415046" cy="73714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1352F66-7176-654C-8248-54CD7CE45EF5}"/>
              </a:ext>
            </a:extLst>
          </p:cNvPr>
          <p:cNvSpPr txBox="1"/>
          <p:nvPr/>
        </p:nvSpPr>
        <p:spPr>
          <a:xfrm>
            <a:off x="887471" y="380947"/>
            <a:ext cx="3066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Вывод из оборота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7F7B2E9-0BF0-244D-A3BE-28210A49309B}"/>
              </a:ext>
            </a:extLst>
          </p:cNvPr>
          <p:cNvSpPr txBox="1"/>
          <p:nvPr/>
        </p:nvSpPr>
        <p:spPr>
          <a:xfrm>
            <a:off x="5248139" y="607411"/>
            <a:ext cx="5365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розничной продаже</a:t>
            </a:r>
            <a:endParaRPr lang="en-US" sz="20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587B020-D92F-AA46-BE48-11E076B47043}"/>
              </a:ext>
            </a:extLst>
          </p:cNvPr>
          <p:cNvSpPr txBox="1"/>
          <p:nvPr/>
        </p:nvSpPr>
        <p:spPr>
          <a:xfrm>
            <a:off x="5248138" y="1332914"/>
            <a:ext cx="65419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Сканирование продавцом кода маркировки </a:t>
            </a:r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каждой единицы товара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Формирование кассового чека</a:t>
            </a:r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 информацией о каждой единице товара 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Передача сведений </a:t>
            </a:r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информационную систему мониторинга (осуществляется через оператора фискальных данных при наличии договора с оператором фискальных данных)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интернет торговле </a:t>
            </a:r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реализована возможность выбытия при отгрузке со склада до даты фактической доставки парфюмерной продукции потребителю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7882BD-C081-194A-98CB-A54549653C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40" y="2125361"/>
            <a:ext cx="4360668" cy="334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31">
            <a:extLst>
              <a:ext uri="{FF2B5EF4-FFF2-40B4-BE49-F238E27FC236}">
                <a16:creationId xmlns:a16="http://schemas.microsoft.com/office/drawing/2014/main" xmlns="" id="{0380D6AA-B336-9B40-88B3-A5067E1E27A4}"/>
              </a:ext>
            </a:extLst>
          </p:cNvPr>
          <p:cNvSpPr/>
          <p:nvPr/>
        </p:nvSpPr>
        <p:spPr>
          <a:xfrm>
            <a:off x="675040" y="270373"/>
            <a:ext cx="3415046" cy="73714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1352F66-7176-654C-8248-54CD7CE45EF5}"/>
              </a:ext>
            </a:extLst>
          </p:cNvPr>
          <p:cNvSpPr txBox="1"/>
          <p:nvPr/>
        </p:nvSpPr>
        <p:spPr>
          <a:xfrm>
            <a:off x="887471" y="380947"/>
            <a:ext cx="3066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Вывод из оборота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7F7B2E9-0BF0-244D-A3BE-28210A49309B}"/>
              </a:ext>
            </a:extLst>
          </p:cNvPr>
          <p:cNvSpPr txBox="1"/>
          <p:nvPr/>
        </p:nvSpPr>
        <p:spPr>
          <a:xfrm>
            <a:off x="887471" y="1935611"/>
            <a:ext cx="5365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Другие причины вывода из оборота</a:t>
            </a:r>
            <a:endParaRPr lang="en-US" sz="20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587B020-D92F-AA46-BE48-11E076B47043}"/>
              </a:ext>
            </a:extLst>
          </p:cNvPr>
          <p:cNvSpPr txBox="1"/>
          <p:nvPr/>
        </p:nvSpPr>
        <p:spPr>
          <a:xfrm>
            <a:off x="887471" y="2721728"/>
            <a:ext cx="55874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Продажа юридическому лицу или индивидуальному предпринимателю </a:t>
            </a:r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для дальнейшей перепродажи </a:t>
            </a:r>
            <a:endParaRPr lang="en-US" sz="20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Списание</a:t>
            </a:r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случае утери или порчи</a:t>
            </a:r>
            <a:endParaRPr lang="en-US" sz="20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Экспорт</a:t>
            </a:r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маркированных товаров</a:t>
            </a:r>
            <a:endParaRPr lang="en-US" sz="20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Продажа</a:t>
            </a:r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</a:t>
            </a:r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образцам</a:t>
            </a:r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(тестеры для парфюмерии)</a:t>
            </a:r>
            <a:endParaRPr lang="en-US" sz="20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DF73D01-D8C4-554E-9535-D79DD2BE99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2073" y="3671001"/>
            <a:ext cx="2585395" cy="258539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D907F09-FE26-4E6A-ABAC-6398934F4C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1121000"/>
            <a:ext cx="2429441" cy="242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41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796F96-8B7E-774A-8591-5BFF3E6BDA8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Скругленный прямоугольник 31">
            <a:extLst>
              <a:ext uri="{FF2B5EF4-FFF2-40B4-BE49-F238E27FC236}">
                <a16:creationId xmlns:a16="http://schemas.microsoft.com/office/drawing/2014/main" xmlns="" id="{0380D6AA-B336-9B40-88B3-A5067E1E27A4}"/>
              </a:ext>
            </a:extLst>
          </p:cNvPr>
          <p:cNvSpPr/>
          <p:nvPr/>
        </p:nvSpPr>
        <p:spPr>
          <a:xfrm>
            <a:off x="675040" y="270373"/>
            <a:ext cx="10823054" cy="73714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1352F66-7176-654C-8248-54CD7CE45EF5}"/>
              </a:ext>
            </a:extLst>
          </p:cNvPr>
          <p:cNvSpPr txBox="1"/>
          <p:nvPr/>
        </p:nvSpPr>
        <p:spPr>
          <a:xfrm>
            <a:off x="887470" y="380947"/>
            <a:ext cx="10398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Информационная поддержка маркировки духов и туалетной воды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Рисунок 1">
            <a:extLst>
              <a:ext uri="{FF2B5EF4-FFF2-40B4-BE49-F238E27FC236}">
                <a16:creationId xmlns:a16="http://schemas.microsoft.com/office/drawing/2014/main" xmlns="" id="{8F3D3E52-0223-1444-8A2A-4A229ED547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9399" y="1277893"/>
            <a:ext cx="9018847" cy="544142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8A14BCC-984E-466A-9B61-20B78F8B94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5814" y="2092324"/>
            <a:ext cx="2140197" cy="131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8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796F96-8B7E-774A-8591-5BFF3E6BDA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Скругленный прямоугольник 31">
            <a:extLst>
              <a:ext uri="{FF2B5EF4-FFF2-40B4-BE49-F238E27FC236}">
                <a16:creationId xmlns:a16="http://schemas.microsoft.com/office/drawing/2014/main" xmlns="" id="{0380D6AA-B336-9B40-88B3-A5067E1E27A4}"/>
              </a:ext>
            </a:extLst>
          </p:cNvPr>
          <p:cNvSpPr/>
          <p:nvPr/>
        </p:nvSpPr>
        <p:spPr>
          <a:xfrm>
            <a:off x="675040" y="270373"/>
            <a:ext cx="9018847" cy="73714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1352F66-7176-654C-8248-54CD7CE45EF5}"/>
              </a:ext>
            </a:extLst>
          </p:cNvPr>
          <p:cNvSpPr txBox="1"/>
          <p:nvPr/>
        </p:nvSpPr>
        <p:spPr>
          <a:xfrm>
            <a:off x="887470" y="380947"/>
            <a:ext cx="10398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Информационная поддержка маркировки фототоваров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B539ED-F466-124E-8FEC-FB1130E9BE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762" y="1404224"/>
            <a:ext cx="9961471" cy="5046453"/>
          </a:xfrm>
          <a:prstGeom prst="rect">
            <a:avLst/>
          </a:prstGeom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347E7A4-EA7D-4A13-8FF6-0AE7F62CD6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9994" y="2115217"/>
            <a:ext cx="1955488" cy="119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66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F4C2D6B-801F-6A45-84D9-A7825E46554B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Скругленный прямоугольник 31">
            <a:extLst>
              <a:ext uri="{FF2B5EF4-FFF2-40B4-BE49-F238E27FC236}">
                <a16:creationId xmlns:a16="http://schemas.microsoft.com/office/drawing/2014/main" xmlns="" id="{09D1ED87-A713-DD48-B77F-AA2CE9C5E276}"/>
              </a:ext>
            </a:extLst>
          </p:cNvPr>
          <p:cNvSpPr/>
          <p:nvPr/>
        </p:nvSpPr>
        <p:spPr>
          <a:xfrm>
            <a:off x="675040" y="270373"/>
            <a:ext cx="10823054" cy="73714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19FA443-52D0-0947-BA82-D032ED6ABD2C}"/>
              </a:ext>
            </a:extLst>
          </p:cNvPr>
          <p:cNvSpPr txBox="1"/>
          <p:nvPr/>
        </p:nvSpPr>
        <p:spPr>
          <a:xfrm>
            <a:off x="887470" y="380947"/>
            <a:ext cx="856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Информационная поддержка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62354C0-1839-0743-B0CB-2BB62FDD0A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54" y="1883640"/>
            <a:ext cx="10868379" cy="55012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D308FB1-AC4C-7E4F-9574-CD0048EF55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54" y="3205907"/>
            <a:ext cx="2072748" cy="164390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0CCF6D9-DBEF-014F-AC4E-612E00E690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1801" y="3205907"/>
            <a:ext cx="8301318" cy="3652093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3921C477-4C3F-624C-916E-A15AC3194069}"/>
              </a:ext>
            </a:extLst>
          </p:cNvPr>
          <p:cNvSpPr/>
          <p:nvPr/>
        </p:nvSpPr>
        <p:spPr>
          <a:xfrm>
            <a:off x="8699864" y="1297578"/>
            <a:ext cx="3105082" cy="30523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33400" dist="114300" dir="5400000" algn="ctr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B701949-E7A8-8E47-8154-C96B3424CE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9864" y="2418571"/>
            <a:ext cx="3105082" cy="19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30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2B1ECD9-DB3B-A74E-B3F3-A4D8621B898A}"/>
              </a:ext>
            </a:extLst>
          </p:cNvPr>
          <p:cNvCxnSpPr>
            <a:cxnSpLocks/>
            <a:stCxn id="8" idx="6"/>
            <a:endCxn id="24" idx="2"/>
          </p:cNvCxnSpPr>
          <p:nvPr/>
        </p:nvCxnSpPr>
        <p:spPr>
          <a:xfrm>
            <a:off x="1628398" y="3910672"/>
            <a:ext cx="8928137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115546E-BC37-B945-A0F7-FA8F1F69A8C1}"/>
              </a:ext>
            </a:extLst>
          </p:cNvPr>
          <p:cNvSpPr/>
          <p:nvPr/>
        </p:nvSpPr>
        <p:spPr>
          <a:xfrm>
            <a:off x="1271559" y="3732252"/>
            <a:ext cx="356839" cy="356839"/>
          </a:xfrm>
          <a:prstGeom prst="ellipse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CB7F1F6-F901-B94C-AEC6-9944E29D8C76}"/>
              </a:ext>
            </a:extLst>
          </p:cNvPr>
          <p:cNvSpPr/>
          <p:nvPr/>
        </p:nvSpPr>
        <p:spPr>
          <a:xfrm>
            <a:off x="5917580" y="3732252"/>
            <a:ext cx="356839" cy="356839"/>
          </a:xfrm>
          <a:prstGeom prst="ellipse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  <a:endParaRPr lang="x-none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A1B1745-4679-6D40-AA4D-30D8C8B0C8D4}"/>
              </a:ext>
            </a:extLst>
          </p:cNvPr>
          <p:cNvSpPr/>
          <p:nvPr/>
        </p:nvSpPr>
        <p:spPr>
          <a:xfrm>
            <a:off x="9013722" y="3732252"/>
            <a:ext cx="356839" cy="356839"/>
          </a:xfrm>
          <a:prstGeom prst="ellipse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  <a:endParaRPr lang="x-none" dirty="0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xmlns="" id="{45277FBA-934D-064E-BB87-9CE27D160529}"/>
              </a:ext>
            </a:extLst>
          </p:cNvPr>
          <p:cNvSpPr txBox="1"/>
          <p:nvPr/>
        </p:nvSpPr>
        <p:spPr>
          <a:xfrm>
            <a:off x="361037" y="2903112"/>
            <a:ext cx="2177882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Оформить УКЭП и установить ПО для работы с УКЭП</a:t>
            </a: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xmlns="" id="{ED8D900C-871D-2D4F-9EE8-7486C8FA9997}"/>
              </a:ext>
            </a:extLst>
          </p:cNvPr>
          <p:cNvSpPr txBox="1"/>
          <p:nvPr/>
        </p:nvSpPr>
        <p:spPr>
          <a:xfrm>
            <a:off x="1953010" y="5906217"/>
            <a:ext cx="2093696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Зарегистрироваться</a:t>
            </a:r>
          </a:p>
          <a:p>
            <a:pPr lvl="0" algn="ctr" defTabSz="1193566" hangingPunct="0">
              <a:defRPr/>
            </a:pP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в ЛК и заполнить профиль</a:t>
            </a: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xmlns="" id="{E848C2AF-F6EA-0642-8C2F-B302F87E0238}"/>
              </a:ext>
            </a:extLst>
          </p:cNvPr>
          <p:cNvSpPr txBox="1"/>
          <p:nvPr/>
        </p:nvSpPr>
        <p:spPr>
          <a:xfrm>
            <a:off x="3774798" y="2903112"/>
            <a:ext cx="154988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Заключить договоры с Оператором-ЦРПТ</a:t>
            </a: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xmlns="" id="{49EB14D6-C901-D54E-88DF-8A3E9ED3B8E8}"/>
              </a:ext>
            </a:extLst>
          </p:cNvPr>
          <p:cNvSpPr txBox="1"/>
          <p:nvPr/>
        </p:nvSpPr>
        <p:spPr>
          <a:xfrm>
            <a:off x="5321060" y="5906217"/>
            <a:ext cx="154988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Описать товары</a:t>
            </a:r>
          </a:p>
          <a:p>
            <a:pPr lvl="0" algn="ctr" defTabSz="1193566" hangingPunct="0">
              <a:defRPr/>
            </a:pP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в личном кабинете</a:t>
            </a: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xmlns="" id="{F846D566-0A66-6A43-89D1-EBAD9C689CE9}"/>
              </a:ext>
            </a:extLst>
          </p:cNvPr>
          <p:cNvSpPr txBox="1"/>
          <p:nvPr/>
        </p:nvSpPr>
        <p:spPr>
          <a:xfrm>
            <a:off x="6870940" y="2903112"/>
            <a:ext cx="154988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Заказать коды</a:t>
            </a:r>
          </a:p>
          <a:p>
            <a:pPr lvl="0" algn="ctr" defTabSz="1193566" hangingPunct="0">
              <a:defRPr/>
            </a:pP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и нанести их на товар</a:t>
            </a:r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xmlns="" id="{39CB1A27-F32D-964A-98FF-AF2933A7DFC2}"/>
              </a:ext>
            </a:extLst>
          </p:cNvPr>
          <p:cNvSpPr txBox="1"/>
          <p:nvPr/>
        </p:nvSpPr>
        <p:spPr>
          <a:xfrm>
            <a:off x="8150038" y="5906217"/>
            <a:ext cx="2084208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При продаже другому юридическому лицу сформировать УПД</a:t>
            </a: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xmlns="" id="{A46270E3-177A-4A47-941B-34C97E0BA071}"/>
              </a:ext>
            </a:extLst>
          </p:cNvPr>
          <p:cNvSpPr txBox="1"/>
          <p:nvPr/>
        </p:nvSpPr>
        <p:spPr>
          <a:xfrm>
            <a:off x="9601200" y="2903112"/>
            <a:ext cx="2281644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При розничной продаже вывести товар из оборота</a:t>
            </a:r>
          </a:p>
          <a:p>
            <a:pPr lvl="0" algn="ctr" defTabSz="1193566" hangingPunct="0">
              <a:defRPr/>
            </a:pP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при помощи онлайн-кассы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AFB76D9-57F3-EC42-9635-F911993425AB}"/>
              </a:ext>
            </a:extLst>
          </p:cNvPr>
          <p:cNvSpPr/>
          <p:nvPr/>
        </p:nvSpPr>
        <p:spPr>
          <a:xfrm>
            <a:off x="2821439" y="3732252"/>
            <a:ext cx="356839" cy="356839"/>
          </a:xfrm>
          <a:prstGeom prst="ellipse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  <a:endParaRPr lang="x-none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B800971B-DEE9-0B4C-B776-04A47AFF474F}"/>
              </a:ext>
            </a:extLst>
          </p:cNvPr>
          <p:cNvSpPr/>
          <p:nvPr/>
        </p:nvSpPr>
        <p:spPr>
          <a:xfrm>
            <a:off x="4371318" y="3732252"/>
            <a:ext cx="356839" cy="356839"/>
          </a:xfrm>
          <a:prstGeom prst="ellipse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endParaRPr lang="x-none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3B746CC0-EC78-AF4F-8608-BF0FC3348E96}"/>
              </a:ext>
            </a:extLst>
          </p:cNvPr>
          <p:cNvSpPr/>
          <p:nvPr/>
        </p:nvSpPr>
        <p:spPr>
          <a:xfrm>
            <a:off x="7463842" y="3732252"/>
            <a:ext cx="356839" cy="356839"/>
          </a:xfrm>
          <a:prstGeom prst="ellipse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  <a:endParaRPr lang="x-none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B5FCB8E5-7A7E-0445-92F8-E60215D7C05B}"/>
              </a:ext>
            </a:extLst>
          </p:cNvPr>
          <p:cNvSpPr/>
          <p:nvPr/>
        </p:nvSpPr>
        <p:spPr>
          <a:xfrm>
            <a:off x="10556535" y="3732252"/>
            <a:ext cx="356839" cy="356839"/>
          </a:xfrm>
          <a:prstGeom prst="ellipse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  <a:endParaRPr lang="x-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D2BCF5-0197-BF4E-9BBB-E42BE81004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78" y="1819877"/>
            <a:ext cx="1440000" cy="921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233792-23BE-A446-813B-BD742998C2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798" y="1819061"/>
            <a:ext cx="1478503" cy="92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59A480-B05C-E742-8BAA-5ABA35CD04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627" y="4267511"/>
            <a:ext cx="826462" cy="15304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9305752-A706-714E-A5F7-12E447BB47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768" y="4267510"/>
            <a:ext cx="826462" cy="15304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4958518-F5EA-BA47-B75A-F9244DAB6E0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194" y="4423192"/>
            <a:ext cx="1763894" cy="13273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77A8CEC-48CB-2B41-BC83-780D91E1FAA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1073" y="1396314"/>
            <a:ext cx="1321898" cy="1348874"/>
          </a:xfrm>
          <a:prstGeom prst="rect">
            <a:avLst/>
          </a:prstGeom>
        </p:spPr>
      </p:pic>
      <p:sp>
        <p:nvSpPr>
          <p:cNvPr id="30" name="Скругленный прямоугольник 31">
            <a:extLst>
              <a:ext uri="{FF2B5EF4-FFF2-40B4-BE49-F238E27FC236}">
                <a16:creationId xmlns:a16="http://schemas.microsoft.com/office/drawing/2014/main" xmlns="" id="{BEFD5ABD-1E99-5C41-83A4-855B25B62051}"/>
              </a:ext>
            </a:extLst>
          </p:cNvPr>
          <p:cNvSpPr/>
          <p:nvPr/>
        </p:nvSpPr>
        <p:spPr>
          <a:xfrm>
            <a:off x="675040" y="270373"/>
            <a:ext cx="7253003" cy="73714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5DA41B0-9B40-2846-B4BD-102F1EC42903}"/>
              </a:ext>
            </a:extLst>
          </p:cNvPr>
          <p:cNvSpPr txBox="1"/>
          <p:nvPr/>
        </p:nvSpPr>
        <p:spPr>
          <a:xfrm>
            <a:off x="887470" y="408115"/>
            <a:ext cx="7040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Что необходимо сделать участнику оборота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B4C7229-D50E-7C4A-B39E-9CF0F7BAFF2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666" y="1639175"/>
            <a:ext cx="1013189" cy="118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60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31">
            <a:extLst>
              <a:ext uri="{FF2B5EF4-FFF2-40B4-BE49-F238E27FC236}">
                <a16:creationId xmlns:a16="http://schemas.microsoft.com/office/drawing/2014/main" xmlns="" id="{3E0E4D24-2825-3C4F-8709-E946A0BEDD01}"/>
              </a:ext>
            </a:extLst>
          </p:cNvPr>
          <p:cNvSpPr/>
          <p:nvPr/>
        </p:nvSpPr>
        <p:spPr>
          <a:xfrm>
            <a:off x="675040" y="270373"/>
            <a:ext cx="7253003" cy="73714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0CC0A41-4069-0247-9FC5-8EA0D7095D27}"/>
              </a:ext>
            </a:extLst>
          </p:cNvPr>
          <p:cNvSpPr txBox="1"/>
          <p:nvPr/>
        </p:nvSpPr>
        <p:spPr>
          <a:xfrm>
            <a:off x="887470" y="408115"/>
            <a:ext cx="7040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Что должно быть у участника оборота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2B1ECD9-DB3B-A74E-B3F3-A4D8621B898A}"/>
              </a:ext>
            </a:extLst>
          </p:cNvPr>
          <p:cNvCxnSpPr>
            <a:cxnSpLocks/>
            <a:stCxn id="8" idx="6"/>
            <a:endCxn id="23" idx="2"/>
          </p:cNvCxnSpPr>
          <p:nvPr/>
        </p:nvCxnSpPr>
        <p:spPr>
          <a:xfrm>
            <a:off x="1934438" y="3910672"/>
            <a:ext cx="8323122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115546E-BC37-B945-A0F7-FA8F1F69A8C1}"/>
              </a:ext>
            </a:extLst>
          </p:cNvPr>
          <p:cNvSpPr/>
          <p:nvPr/>
        </p:nvSpPr>
        <p:spPr>
          <a:xfrm>
            <a:off x="1577599" y="3732252"/>
            <a:ext cx="356839" cy="356839"/>
          </a:xfrm>
          <a:prstGeom prst="ellipse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CB7F1F6-F901-B94C-AEC6-9944E29D8C76}"/>
              </a:ext>
            </a:extLst>
          </p:cNvPr>
          <p:cNvSpPr/>
          <p:nvPr/>
        </p:nvSpPr>
        <p:spPr>
          <a:xfrm>
            <a:off x="8085964" y="3732252"/>
            <a:ext cx="356839" cy="356839"/>
          </a:xfrm>
          <a:prstGeom prst="ellipse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  <a:endParaRPr lang="x-none" dirty="0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xmlns="" id="{45277FBA-934D-064E-BB87-9CE27D160529}"/>
              </a:ext>
            </a:extLst>
          </p:cNvPr>
          <p:cNvSpPr txBox="1"/>
          <p:nvPr/>
        </p:nvSpPr>
        <p:spPr>
          <a:xfrm>
            <a:off x="886471" y="4263779"/>
            <a:ext cx="1745518" cy="8733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Усиленная квалифицированная электронная подпись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AFB76D9-57F3-EC42-9635-F911993425AB}"/>
              </a:ext>
            </a:extLst>
          </p:cNvPr>
          <p:cNvSpPr/>
          <p:nvPr/>
        </p:nvSpPr>
        <p:spPr>
          <a:xfrm>
            <a:off x="3749195" y="3732252"/>
            <a:ext cx="356839" cy="356839"/>
          </a:xfrm>
          <a:prstGeom prst="ellipse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  <a:endParaRPr lang="x-none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B800971B-DEE9-0B4C-B776-04A47AFF474F}"/>
              </a:ext>
            </a:extLst>
          </p:cNvPr>
          <p:cNvSpPr/>
          <p:nvPr/>
        </p:nvSpPr>
        <p:spPr>
          <a:xfrm>
            <a:off x="5917580" y="3732252"/>
            <a:ext cx="356839" cy="356839"/>
          </a:xfrm>
          <a:prstGeom prst="ellipse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endParaRPr lang="x-none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3B746CC0-EC78-AF4F-8608-BF0FC3348E96}"/>
              </a:ext>
            </a:extLst>
          </p:cNvPr>
          <p:cNvSpPr/>
          <p:nvPr/>
        </p:nvSpPr>
        <p:spPr>
          <a:xfrm>
            <a:off x="10257560" y="3732252"/>
            <a:ext cx="356839" cy="356839"/>
          </a:xfrm>
          <a:prstGeom prst="ellipse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  <a:endParaRPr lang="x-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D2BCF5-0197-BF4E-9BBB-E42BE81004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462" y="2397217"/>
            <a:ext cx="1440000" cy="921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7B99EC-595F-8440-8C86-5200251108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769" y="2278644"/>
            <a:ext cx="1241516" cy="1158746"/>
          </a:xfrm>
          <a:prstGeom prst="rect">
            <a:avLst/>
          </a:prstGeom>
        </p:spPr>
      </p:pic>
      <p:sp>
        <p:nvSpPr>
          <p:cNvPr id="34" name="object 10">
            <a:extLst>
              <a:ext uri="{FF2B5EF4-FFF2-40B4-BE49-F238E27FC236}">
                <a16:creationId xmlns:a16="http://schemas.microsoft.com/office/drawing/2014/main" xmlns="" id="{7BFF0952-83EE-7445-A655-4D1A7CFB9C54}"/>
              </a:ext>
            </a:extLst>
          </p:cNvPr>
          <p:cNvSpPr txBox="1"/>
          <p:nvPr/>
        </p:nvSpPr>
        <p:spPr>
          <a:xfrm>
            <a:off x="9560010" y="4263779"/>
            <a:ext cx="1745518" cy="65787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Интеграция с ГИС МТ своих учетных систем</a:t>
            </a:r>
          </a:p>
        </p:txBody>
      </p:sp>
      <p:sp>
        <p:nvSpPr>
          <p:cNvPr id="35" name="object 10">
            <a:extLst>
              <a:ext uri="{FF2B5EF4-FFF2-40B4-BE49-F238E27FC236}">
                <a16:creationId xmlns:a16="http://schemas.microsoft.com/office/drawing/2014/main" xmlns="" id="{17038B56-B7E5-A648-83CC-92F9DC20BFAC}"/>
              </a:ext>
            </a:extLst>
          </p:cNvPr>
          <p:cNvSpPr txBox="1"/>
          <p:nvPr/>
        </p:nvSpPr>
        <p:spPr>
          <a:xfrm>
            <a:off x="7391624" y="4263779"/>
            <a:ext cx="1745518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Онлайн-касса</a:t>
            </a:r>
          </a:p>
        </p:txBody>
      </p:sp>
      <p:sp>
        <p:nvSpPr>
          <p:cNvPr id="36" name="object 10">
            <a:extLst>
              <a:ext uri="{FF2B5EF4-FFF2-40B4-BE49-F238E27FC236}">
                <a16:creationId xmlns:a16="http://schemas.microsoft.com/office/drawing/2014/main" xmlns="" id="{1DDB9580-1D48-9149-B5E1-855173AE499D}"/>
              </a:ext>
            </a:extLst>
          </p:cNvPr>
          <p:cNvSpPr txBox="1"/>
          <p:nvPr/>
        </p:nvSpPr>
        <p:spPr>
          <a:xfrm>
            <a:off x="5223238" y="4263779"/>
            <a:ext cx="1745518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en-GB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2D </a:t>
            </a: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сканер </a:t>
            </a:r>
            <a:r>
              <a:rPr lang="ru-RU" sz="1400" dirty="0" err="1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штрихкода</a:t>
            </a:r>
            <a:endParaRPr lang="ru-RU" sz="1400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37" name="object 10">
            <a:extLst>
              <a:ext uri="{FF2B5EF4-FFF2-40B4-BE49-F238E27FC236}">
                <a16:creationId xmlns:a16="http://schemas.microsoft.com/office/drawing/2014/main" xmlns="" id="{792A2495-1D94-5C42-A9C4-2F7336C133DB}"/>
              </a:ext>
            </a:extLst>
          </p:cNvPr>
          <p:cNvSpPr txBox="1"/>
          <p:nvPr/>
        </p:nvSpPr>
        <p:spPr>
          <a:xfrm>
            <a:off x="3053768" y="4263779"/>
            <a:ext cx="1745518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Принтер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1A3B7D9-C974-B84F-BA38-F59DC4519F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951" y="2316910"/>
            <a:ext cx="826091" cy="10822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F81D8860-6A4F-B343-9616-13B07DC89B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328" y="2113007"/>
            <a:ext cx="1062882" cy="14900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AB3093FC-9A34-674C-97F5-37164E5DBC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8463" y="2293812"/>
            <a:ext cx="1471840" cy="112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57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Объект 39" hidden="1">
            <a:extLst>
              <a:ext uri="{FF2B5EF4-FFF2-40B4-BE49-F238E27FC236}">
                <a16:creationId xmlns:a16="http://schemas.microsoft.com/office/drawing/2014/main" xmlns="" id="{BA8EB690-7F9C-4602-909D-0C90CE911C0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1" name="Слайд think-cell" r:id="rId14" imgW="624" imgH="635" progId="TCLayout.ActiveDocument.1">
                  <p:embed/>
                </p:oleObj>
              </mc:Choice>
              <mc:Fallback>
                <p:oleObj name="Слайд think-cell" r:id="rId14" imgW="624" imgH="635" progId="TCLayout.ActiveDocument.1">
                  <p:embed/>
                  <p:pic>
                    <p:nvPicPr>
                      <p:cNvPr id="40" name="Объект 39" hidden="1">
                        <a:extLst>
                          <a:ext uri="{FF2B5EF4-FFF2-40B4-BE49-F238E27FC236}">
                            <a16:creationId xmlns:a16="http://schemas.microsoft.com/office/drawing/2014/main" xmlns="" id="{BA8EB690-7F9C-4602-909D-0C90CE911C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 hidden="1">
            <a:extLst>
              <a:ext uri="{FF2B5EF4-FFF2-40B4-BE49-F238E27FC236}">
                <a16:creationId xmlns:a16="http://schemas.microsoft.com/office/drawing/2014/main" xmlns="" id="{63DDDB13-7E5B-41C1-9376-75E8EEA795B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C419DC-B3A3-A34D-B2B4-D3CE370A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99" y="134653"/>
            <a:ext cx="10927000" cy="886397"/>
          </a:xfrm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Подключение субъектов обращения </a:t>
            </a:r>
            <a:r>
              <a:rPr lang="ru-RU" sz="3200" b="1" dirty="0"/>
              <a:t>по состоянию </a:t>
            </a:r>
            <a:r>
              <a:rPr lang="ru-RU" sz="3200" b="1" dirty="0">
                <a:latin typeface="+mj-lt"/>
              </a:rPr>
              <a:t>на 11</a:t>
            </a:r>
            <a:r>
              <a:rPr lang="ru-RU" sz="3200" b="1" dirty="0"/>
              <a:t>.0</a:t>
            </a:r>
            <a:r>
              <a:rPr lang="en-US" sz="3200" b="1" dirty="0"/>
              <a:t>8</a:t>
            </a:r>
            <a:r>
              <a:rPr lang="ru-RU" sz="3200" b="1" dirty="0">
                <a:latin typeface="+mj-lt"/>
              </a:rPr>
              <a:t>.2020 ТГ «</a:t>
            </a:r>
            <a:r>
              <a:rPr lang="ru-RU" sz="3200" b="1" dirty="0"/>
              <a:t>Фототовары</a:t>
            </a:r>
            <a:r>
              <a:rPr lang="ru-RU" sz="3200" b="1" dirty="0">
                <a:latin typeface="+mj-lt"/>
              </a:rPr>
              <a:t>»</a:t>
            </a:r>
          </a:p>
        </p:txBody>
      </p:sp>
      <p:sp>
        <p:nvSpPr>
          <p:cNvPr id="5" name="ee4pHeader2">
            <a:extLst>
              <a:ext uri="{FF2B5EF4-FFF2-40B4-BE49-F238E27FC236}">
                <a16:creationId xmlns:a16="http://schemas.microsoft.com/office/drawing/2014/main" xmlns="" id="{1A6D5E68-A85F-B341-A2F0-C1C40D441855}"/>
              </a:ext>
            </a:extLst>
          </p:cNvPr>
          <p:cNvSpPr txBox="1"/>
          <p:nvPr/>
        </p:nvSpPr>
        <p:spPr>
          <a:xfrm>
            <a:off x="812080" y="2930679"/>
            <a:ext cx="2752830" cy="215444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spAutoFit/>
          </a:bodyPr>
          <a:lstStyle/>
          <a:p>
            <a:pPr marL="0" lvl="3" algn="ctr"/>
            <a:r>
              <a:rPr lang="ru-RU" sz="1400" b="1" dirty="0">
                <a:solidFill>
                  <a:srgbClr val="595959">
                    <a:lumMod val="100000"/>
                  </a:srgbClr>
                </a:solidFill>
                <a:latin typeface="PT Sans" panose="020B0503020203020204" pitchFamily="34" charset="0"/>
              </a:rPr>
              <a:t>Импортеры</a:t>
            </a:r>
          </a:p>
        </p:txBody>
      </p:sp>
      <p:cxnSp>
        <p:nvCxnSpPr>
          <p:cNvPr id="6" name="Straight Connector 334">
            <a:extLst>
              <a:ext uri="{FF2B5EF4-FFF2-40B4-BE49-F238E27FC236}">
                <a16:creationId xmlns:a16="http://schemas.microsoft.com/office/drawing/2014/main" xmlns="" id="{F09424AD-C099-B046-B6ED-7EBFB833C31F}"/>
              </a:ext>
            </a:extLst>
          </p:cNvPr>
          <p:cNvCxnSpPr>
            <a:cxnSpLocks/>
          </p:cNvCxnSpPr>
          <p:nvPr/>
        </p:nvCxnSpPr>
        <p:spPr>
          <a:xfrm>
            <a:off x="3893928" y="1913623"/>
            <a:ext cx="8588" cy="4809724"/>
          </a:xfrm>
          <a:prstGeom prst="line">
            <a:avLst/>
          </a:prstGeom>
          <a:ln w="19050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e4pHeader2">
            <a:extLst>
              <a:ext uri="{FF2B5EF4-FFF2-40B4-BE49-F238E27FC236}">
                <a16:creationId xmlns:a16="http://schemas.microsoft.com/office/drawing/2014/main" xmlns="" id="{2D3A5127-FB33-AB40-BF12-CF28B6C79216}"/>
              </a:ext>
            </a:extLst>
          </p:cNvPr>
          <p:cNvSpPr txBox="1"/>
          <p:nvPr/>
        </p:nvSpPr>
        <p:spPr>
          <a:xfrm>
            <a:off x="814319" y="4133607"/>
            <a:ext cx="2752830" cy="215444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spAutoFit/>
          </a:bodyPr>
          <a:lstStyle/>
          <a:p>
            <a:pPr marL="0" lvl="3" algn="ctr"/>
            <a:r>
              <a:rPr lang="ru-RU" sz="1400" b="1" dirty="0">
                <a:solidFill>
                  <a:srgbClr val="595959">
                    <a:lumMod val="100000"/>
                  </a:srgbClr>
                </a:solidFill>
                <a:latin typeface="PT Sans" panose="020B0503020203020204" pitchFamily="34" charset="0"/>
              </a:rPr>
              <a:t>Производители</a:t>
            </a:r>
          </a:p>
        </p:txBody>
      </p:sp>
      <p:cxnSp>
        <p:nvCxnSpPr>
          <p:cNvPr id="8" name="Straight Connector 334">
            <a:extLst>
              <a:ext uri="{FF2B5EF4-FFF2-40B4-BE49-F238E27FC236}">
                <a16:creationId xmlns:a16="http://schemas.microsoft.com/office/drawing/2014/main" xmlns="" id="{B52FAD31-50BD-584A-A115-20323376D069}"/>
              </a:ext>
            </a:extLst>
          </p:cNvPr>
          <p:cNvCxnSpPr>
            <a:cxnSpLocks/>
          </p:cNvCxnSpPr>
          <p:nvPr/>
        </p:nvCxnSpPr>
        <p:spPr>
          <a:xfrm>
            <a:off x="7526799" y="1838831"/>
            <a:ext cx="3748" cy="4884516"/>
          </a:xfrm>
          <a:prstGeom prst="line">
            <a:avLst/>
          </a:prstGeom>
          <a:ln w="19050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10">
            <a:extLst>
              <a:ext uri="{FF2B5EF4-FFF2-40B4-BE49-F238E27FC236}">
                <a16:creationId xmlns:a16="http://schemas.microsoft.com/office/drawing/2014/main" xmlns="" id="{7ABB6812-2342-354A-B675-DCA4B82483E7}"/>
              </a:ext>
            </a:extLst>
          </p:cNvPr>
          <p:cNvSpPr>
            <a:spLocks noChangeAspect="1"/>
          </p:cNvSpPr>
          <p:nvPr/>
        </p:nvSpPr>
        <p:spPr>
          <a:xfrm>
            <a:off x="-644" y="5751402"/>
            <a:ext cx="913116" cy="913116"/>
          </a:xfrm>
          <a:prstGeom prst="ellipse">
            <a:avLst/>
          </a:prstGeom>
          <a:gradFill flip="none" rotWithShape="1">
            <a:gsLst>
              <a:gs pos="0">
                <a:srgbClr val="FDFB9F"/>
              </a:gs>
              <a:gs pos="63000">
                <a:srgbClr val="EBE60E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ctr"/>
          <a:lstStyle/>
          <a:p>
            <a:pPr algn="ctr">
              <a:lnSpc>
                <a:spcPct val="95000"/>
              </a:lnSpc>
            </a:pPr>
            <a:r>
              <a:rPr lang="ru-RU" sz="1400" b="1" kern="0" dirty="0">
                <a:solidFill>
                  <a:srgbClr val="595959"/>
                </a:solidFill>
                <a:latin typeface="PT Sans Caption" panose="020B0603020203020204" charset="0"/>
              </a:rPr>
              <a:t>537</a:t>
            </a:r>
            <a:endParaRPr lang="en-US" sz="1400" b="1" kern="0" dirty="0">
              <a:solidFill>
                <a:srgbClr val="595959"/>
              </a:solidFill>
              <a:latin typeface="PT Sans Caption" panose="020B0603020203020204" charset="0"/>
            </a:endParaRPr>
          </a:p>
        </p:txBody>
      </p:sp>
      <p:sp>
        <p:nvSpPr>
          <p:cNvPr id="73" name="Oval 10">
            <a:extLst>
              <a:ext uri="{FF2B5EF4-FFF2-40B4-BE49-F238E27FC236}">
                <a16:creationId xmlns:a16="http://schemas.microsoft.com/office/drawing/2014/main" xmlns="" id="{470B00C7-0855-5F45-AADE-CD62E78680AD}"/>
              </a:ext>
            </a:extLst>
          </p:cNvPr>
          <p:cNvSpPr>
            <a:spLocks noChangeAspect="1"/>
          </p:cNvSpPr>
          <p:nvPr/>
        </p:nvSpPr>
        <p:spPr>
          <a:xfrm>
            <a:off x="0" y="4503361"/>
            <a:ext cx="913116" cy="913116"/>
          </a:xfrm>
          <a:prstGeom prst="ellipse">
            <a:avLst/>
          </a:prstGeom>
          <a:gradFill flip="none" rotWithShape="1">
            <a:gsLst>
              <a:gs pos="0">
                <a:srgbClr val="FDFB9F"/>
              </a:gs>
              <a:gs pos="63000">
                <a:srgbClr val="EBE60E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ctr"/>
          <a:lstStyle/>
          <a:p>
            <a:pPr algn="ctr">
              <a:lnSpc>
                <a:spcPct val="95000"/>
              </a:lnSpc>
            </a:pPr>
            <a:r>
              <a:rPr lang="ru-RU" sz="1400" b="1" kern="0" dirty="0">
                <a:solidFill>
                  <a:srgbClr val="595959"/>
                </a:solidFill>
                <a:latin typeface="PT Sans Caption" panose="020B0603020203020204" charset="0"/>
              </a:rPr>
              <a:t>51</a:t>
            </a:r>
            <a:endParaRPr lang="en-US" sz="1400" b="1" kern="0" dirty="0">
              <a:solidFill>
                <a:srgbClr val="595959"/>
              </a:solidFill>
              <a:latin typeface="PT Sans Caption" panose="020B0603020203020204" charset="0"/>
            </a:endParaRPr>
          </a:p>
        </p:txBody>
      </p:sp>
      <p:sp>
        <p:nvSpPr>
          <p:cNvPr id="74" name="Прямоугольник 44">
            <a:extLst>
              <a:ext uri="{FF2B5EF4-FFF2-40B4-BE49-F238E27FC236}">
                <a16:creationId xmlns:a16="http://schemas.microsoft.com/office/drawing/2014/main" xmlns="" id="{A15E55D3-186A-CD49-87B9-427FC31453E0}"/>
              </a:ext>
            </a:extLst>
          </p:cNvPr>
          <p:cNvSpPr/>
          <p:nvPr/>
        </p:nvSpPr>
        <p:spPr>
          <a:xfrm>
            <a:off x="1127339" y="4734174"/>
            <a:ext cx="2121233" cy="33931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549" rIns="0" bIns="46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0"/>
              </a:rPr>
              <a:t>Зарегистрировано Участников оборота товаров производителей</a:t>
            </a:r>
          </a:p>
          <a:p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0"/>
            </a:endParaRPr>
          </a:p>
        </p:txBody>
      </p:sp>
      <p:sp>
        <p:nvSpPr>
          <p:cNvPr id="75" name="Прямоугольник 44">
            <a:extLst>
              <a:ext uri="{FF2B5EF4-FFF2-40B4-BE49-F238E27FC236}">
                <a16:creationId xmlns:a16="http://schemas.microsoft.com/office/drawing/2014/main" xmlns="" id="{138AE723-297E-6946-B355-268ED4947AF2}"/>
              </a:ext>
            </a:extLst>
          </p:cNvPr>
          <p:cNvSpPr/>
          <p:nvPr/>
        </p:nvSpPr>
        <p:spPr>
          <a:xfrm>
            <a:off x="1255271" y="3466022"/>
            <a:ext cx="1905814" cy="33931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549" rIns="0" bIns="46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0"/>
              </a:rPr>
              <a:t>Зарегистрировано Участников оборота товаров импортеров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0"/>
            </a:endParaRPr>
          </a:p>
        </p:txBody>
      </p:sp>
      <p:sp>
        <p:nvSpPr>
          <p:cNvPr id="76" name="Oval 10">
            <a:extLst>
              <a:ext uri="{FF2B5EF4-FFF2-40B4-BE49-F238E27FC236}">
                <a16:creationId xmlns:a16="http://schemas.microsoft.com/office/drawing/2014/main" xmlns="" id="{8841FC1C-57E9-D840-BDF4-872DA69646EA}"/>
              </a:ext>
            </a:extLst>
          </p:cNvPr>
          <p:cNvSpPr>
            <a:spLocks noChangeAspect="1"/>
          </p:cNvSpPr>
          <p:nvPr/>
        </p:nvSpPr>
        <p:spPr>
          <a:xfrm>
            <a:off x="0" y="3255320"/>
            <a:ext cx="913116" cy="913116"/>
          </a:xfrm>
          <a:prstGeom prst="ellipse">
            <a:avLst/>
          </a:prstGeom>
          <a:gradFill flip="none" rotWithShape="1">
            <a:gsLst>
              <a:gs pos="0">
                <a:srgbClr val="FDFB9F"/>
              </a:gs>
              <a:gs pos="63000">
                <a:srgbClr val="EBE60E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ctr"/>
          <a:lstStyle/>
          <a:p>
            <a:pPr algn="ctr">
              <a:lnSpc>
                <a:spcPct val="95000"/>
              </a:lnSpc>
            </a:pPr>
            <a:r>
              <a:rPr lang="en-US" sz="1400" b="1" kern="0" dirty="0">
                <a:solidFill>
                  <a:srgbClr val="595959"/>
                </a:solidFill>
                <a:latin typeface="PT Sans Caption" panose="020B0603020203020204" charset="0"/>
              </a:rPr>
              <a:t>1</a:t>
            </a:r>
            <a:r>
              <a:rPr lang="ru-RU" sz="1400" b="1" kern="0" dirty="0">
                <a:solidFill>
                  <a:srgbClr val="595959"/>
                </a:solidFill>
                <a:latin typeface="PT Sans Caption" panose="020B0603020203020204" charset="0"/>
              </a:rPr>
              <a:t>33</a:t>
            </a:r>
            <a:endParaRPr lang="en-US" sz="1400" b="1" kern="0" dirty="0">
              <a:solidFill>
                <a:srgbClr val="595959"/>
              </a:solidFill>
              <a:latin typeface="PT Sans Caption" panose="020B0603020203020204" charset="0"/>
            </a:endParaRPr>
          </a:p>
        </p:txBody>
      </p:sp>
      <p:sp>
        <p:nvSpPr>
          <p:cNvPr id="77" name="Oval 10">
            <a:extLst>
              <a:ext uri="{FF2B5EF4-FFF2-40B4-BE49-F238E27FC236}">
                <a16:creationId xmlns:a16="http://schemas.microsoft.com/office/drawing/2014/main" xmlns="" id="{E72A2A41-4A1C-D940-8F25-D6AAB02EA373}"/>
              </a:ext>
            </a:extLst>
          </p:cNvPr>
          <p:cNvSpPr>
            <a:spLocks noChangeAspect="1"/>
          </p:cNvSpPr>
          <p:nvPr/>
        </p:nvSpPr>
        <p:spPr>
          <a:xfrm>
            <a:off x="1683932" y="1824030"/>
            <a:ext cx="990266" cy="990266"/>
          </a:xfrm>
          <a:prstGeom prst="ellipse">
            <a:avLst/>
          </a:prstGeom>
          <a:gradFill flip="none" rotWithShape="1">
            <a:gsLst>
              <a:gs pos="0">
                <a:srgbClr val="FDFB9F"/>
              </a:gs>
              <a:gs pos="63000">
                <a:srgbClr val="EBE60E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ctr"/>
          <a:lstStyle/>
          <a:p>
            <a:pPr algn="ctr">
              <a:lnSpc>
                <a:spcPct val="95000"/>
              </a:lnSpc>
            </a:pPr>
            <a:r>
              <a:rPr lang="en-US" sz="1600" b="1" kern="0" dirty="0">
                <a:solidFill>
                  <a:srgbClr val="595959"/>
                </a:solidFill>
                <a:latin typeface="PT Sans Caption" panose="020B0603020203020204" charset="0"/>
              </a:rPr>
              <a:t>5</a:t>
            </a:r>
            <a:r>
              <a:rPr lang="ru-RU" sz="1600" b="1" kern="0" dirty="0">
                <a:solidFill>
                  <a:srgbClr val="595959"/>
                </a:solidFill>
                <a:latin typeface="PT Sans Caption" panose="020B0603020203020204" charset="0"/>
              </a:rPr>
              <a:t>80</a:t>
            </a:r>
            <a:endParaRPr lang="en-US" sz="1600" b="1" kern="0" dirty="0">
              <a:solidFill>
                <a:srgbClr val="595959"/>
              </a:solidFill>
              <a:latin typeface="PT Sans Caption" panose="020B0603020203020204" charset="0"/>
            </a:endParaRPr>
          </a:p>
        </p:txBody>
      </p:sp>
      <p:sp>
        <p:nvSpPr>
          <p:cNvPr id="78" name="Прямоугольник 44">
            <a:extLst>
              <a:ext uri="{FF2B5EF4-FFF2-40B4-BE49-F238E27FC236}">
                <a16:creationId xmlns:a16="http://schemas.microsoft.com/office/drawing/2014/main" xmlns="" id="{5B3ECD85-31A4-644B-B0E3-06BD9D66B5EA}"/>
              </a:ext>
            </a:extLst>
          </p:cNvPr>
          <p:cNvSpPr/>
          <p:nvPr/>
        </p:nvSpPr>
        <p:spPr>
          <a:xfrm>
            <a:off x="-21902" y="1310699"/>
            <a:ext cx="4057849" cy="44907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549" rIns="0" bIns="46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0"/>
              </a:rPr>
              <a:t>Общее количество участников оборота товаров по ТГ «Фототовары»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0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63C179A3-BFFA-6944-9927-1E189757F8DE}"/>
              </a:ext>
            </a:extLst>
          </p:cNvPr>
          <p:cNvGrpSpPr/>
          <p:nvPr/>
        </p:nvGrpSpPr>
        <p:grpSpPr>
          <a:xfrm>
            <a:off x="8059324" y="5793208"/>
            <a:ext cx="885204" cy="841891"/>
            <a:chOff x="8118815" y="1587971"/>
            <a:chExt cx="688277" cy="688277"/>
          </a:xfrm>
        </p:grpSpPr>
        <p:grpSp>
          <p:nvGrpSpPr>
            <p:cNvPr id="35" name="Group 63">
              <a:extLst>
                <a:ext uri="{FF2B5EF4-FFF2-40B4-BE49-F238E27FC236}">
                  <a16:creationId xmlns:a16="http://schemas.microsoft.com/office/drawing/2014/main" xmlns="" id="{C820904B-B919-AC45-89A7-EA6460BC893A}"/>
                </a:ext>
              </a:extLst>
            </p:cNvPr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>
            <a:xfrm>
              <a:off x="8118815" y="1587971"/>
              <a:ext cx="688277" cy="688277"/>
              <a:chOff x="6096000" y="3429000"/>
              <a:chExt cx="269875" cy="269875"/>
            </a:xfrm>
          </p:grpSpPr>
          <p:sp>
            <p:nvSpPr>
              <p:cNvPr id="37" name="background">
                <a:extLst>
                  <a:ext uri="{FF2B5EF4-FFF2-40B4-BE49-F238E27FC236}">
                    <a16:creationId xmlns:a16="http://schemas.microsoft.com/office/drawing/2014/main" xmlns="" id="{916A1DA9-9F63-344C-91DC-CD4F37ED0EAF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solidFill>
                <a:srgbClr val="E2E2E3">
                  <a:lumMod val="100000"/>
                </a:srgb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  <p:sp>
            <p:nvSpPr>
              <p:cNvPr id="38" name="arc">
                <a:extLst>
                  <a:ext uri="{FF2B5EF4-FFF2-40B4-BE49-F238E27FC236}">
                    <a16:creationId xmlns:a16="http://schemas.microsoft.com/office/drawing/2014/main" xmlns="" id="{AD8E989B-D164-604F-9DAD-A3539C924E61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arc">
                <a:avLst>
                  <a:gd name="adj1" fmla="val 16200000"/>
                  <a:gd name="adj2" fmla="val 16183655"/>
                </a:avLst>
              </a:prstGeom>
              <a:solidFill>
                <a:srgbClr val="C00000"/>
              </a:solidFill>
              <a:ln w="9525" cap="rnd" cmpd="sng" algn="ctr">
                <a:noFill/>
                <a:prstDash val="solid"/>
                <a:round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rou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>
                  <a:latin typeface="PT Sans" panose="020B0503020203020204" pitchFamily="34" charset="0"/>
                </a:endParaRPr>
              </a:p>
            </p:txBody>
          </p:sp>
          <p:sp>
            <p:nvSpPr>
              <p:cNvPr id="39" name="circle">
                <a:extLst>
                  <a:ext uri="{FF2B5EF4-FFF2-40B4-BE49-F238E27FC236}">
                    <a16:creationId xmlns:a16="http://schemas.microsoft.com/office/drawing/2014/main" xmlns="" id="{95E97AEE-A3DA-1C4C-BAE8-4A521EC30997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9595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</p:grpSp>
        <p:sp>
          <p:nvSpPr>
            <p:cNvPr id="36" name="Oval 10">
              <a:extLst>
                <a:ext uri="{FF2B5EF4-FFF2-40B4-BE49-F238E27FC236}">
                  <a16:creationId xmlns:a16="http://schemas.microsoft.com/office/drawing/2014/main" xmlns="" id="{BBADDB89-5AAB-E642-AD0B-D9A57C9231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8308" y="1684583"/>
              <a:ext cx="505683" cy="5056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91440" rIns="91440" bIns="91440" rtlCol="0" anchor="ctr"/>
            <a:lstStyle/>
            <a:p>
              <a:pPr algn="ctr">
                <a:lnSpc>
                  <a:spcPct val="95000"/>
                </a:lnSpc>
              </a:pPr>
              <a:r>
                <a:rPr lang="ru-RU" sz="1200" b="1" kern="0" dirty="0">
                  <a:solidFill>
                    <a:srgbClr val="595959"/>
                  </a:solidFill>
                  <a:latin typeface="PT Sans" panose="020B0503020203020204" pitchFamily="34" charset="0"/>
                </a:rPr>
                <a:t>8</a:t>
              </a:r>
              <a:endParaRPr lang="en-US" sz="1200" b="1" kern="0" dirty="0">
                <a:solidFill>
                  <a:srgbClr val="595959"/>
                </a:solidFill>
                <a:latin typeface="PT Sans" panose="020B0503020203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6B314B2-CDE5-4141-B815-5452F4C429E2}"/>
              </a:ext>
            </a:extLst>
          </p:cNvPr>
          <p:cNvSpPr txBox="1"/>
          <p:nvPr/>
        </p:nvSpPr>
        <p:spPr>
          <a:xfrm>
            <a:off x="8983346" y="6045463"/>
            <a:ext cx="2547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PT Sans" panose="020B0503020203020204" pitchFamily="34" charset="0"/>
              </a:rPr>
              <a:t>Крымский ФО</a:t>
            </a:r>
          </a:p>
        </p:txBody>
      </p:sp>
      <p:sp>
        <p:nvSpPr>
          <p:cNvPr id="54" name="Треугольник 53">
            <a:extLst>
              <a:ext uri="{FF2B5EF4-FFF2-40B4-BE49-F238E27FC236}">
                <a16:creationId xmlns:a16="http://schemas.microsoft.com/office/drawing/2014/main" xmlns="" id="{BDEA2DEC-CBD8-C84D-A430-684A02471478}"/>
              </a:ext>
            </a:extLst>
          </p:cNvPr>
          <p:cNvSpPr/>
          <p:nvPr/>
        </p:nvSpPr>
        <p:spPr>
          <a:xfrm>
            <a:off x="7655072" y="1908484"/>
            <a:ext cx="404252" cy="333284"/>
          </a:xfrm>
          <a:prstGeom prst="triangle">
            <a:avLst/>
          </a:prstGeom>
          <a:solidFill>
            <a:srgbClr val="92D05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  <a:latin typeface="PT Sans" panose="020B05030202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A89315F-C848-9C4C-9453-0C2F8F45B510}"/>
              </a:ext>
            </a:extLst>
          </p:cNvPr>
          <p:cNvSpPr txBox="1"/>
          <p:nvPr/>
        </p:nvSpPr>
        <p:spPr>
          <a:xfrm>
            <a:off x="8970686" y="1932809"/>
            <a:ext cx="202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PT Sans" panose="020B0503020203020204" pitchFamily="34" charset="0"/>
              </a:rPr>
              <a:t>Центральный ФО</a:t>
            </a:r>
          </a:p>
        </p:txBody>
      </p:sp>
      <p:sp>
        <p:nvSpPr>
          <p:cNvPr id="55" name="Треугольник 54">
            <a:extLst>
              <a:ext uri="{FF2B5EF4-FFF2-40B4-BE49-F238E27FC236}">
                <a16:creationId xmlns:a16="http://schemas.microsoft.com/office/drawing/2014/main" xmlns="" id="{592B0DE4-559D-6042-A7A1-72FA39EF9B7F}"/>
              </a:ext>
            </a:extLst>
          </p:cNvPr>
          <p:cNvSpPr/>
          <p:nvPr/>
        </p:nvSpPr>
        <p:spPr>
          <a:xfrm rot="10800000">
            <a:off x="3992210" y="4507061"/>
            <a:ext cx="404252" cy="333284"/>
          </a:xfrm>
          <a:prstGeom prst="triangle">
            <a:avLst/>
          </a:prstGeom>
          <a:solidFill>
            <a:srgbClr val="C0000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  <a:latin typeface="PT Sans" panose="020B0503020203020204" pitchFamily="34" charset="0"/>
            </a:endParaRPr>
          </a:p>
        </p:txBody>
      </p:sp>
      <p:sp>
        <p:nvSpPr>
          <p:cNvPr id="56" name="Прямоугольник 44">
            <a:extLst>
              <a:ext uri="{FF2B5EF4-FFF2-40B4-BE49-F238E27FC236}">
                <a16:creationId xmlns:a16="http://schemas.microsoft.com/office/drawing/2014/main" xmlns="" id="{425A4261-4F7D-D84D-8FE2-6748E1CDE53A}"/>
              </a:ext>
            </a:extLst>
          </p:cNvPr>
          <p:cNvSpPr/>
          <p:nvPr/>
        </p:nvSpPr>
        <p:spPr>
          <a:xfrm>
            <a:off x="1186355" y="5983636"/>
            <a:ext cx="1905814" cy="33931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549" rIns="0" bIns="46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0"/>
              </a:rPr>
              <a:t>Зарегистрировано Участников оборота товаров по розничной и оптовой торговле 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0"/>
            </a:endParaRPr>
          </a:p>
        </p:txBody>
      </p:sp>
      <p:sp>
        <p:nvSpPr>
          <p:cNvPr id="57" name="ee4pHeader1">
            <a:extLst>
              <a:ext uri="{FF2B5EF4-FFF2-40B4-BE49-F238E27FC236}">
                <a16:creationId xmlns:a16="http://schemas.microsoft.com/office/drawing/2014/main" xmlns="" id="{408FA713-7E6F-374D-B7CB-E23A326BEF8B}"/>
              </a:ext>
            </a:extLst>
          </p:cNvPr>
          <p:cNvSpPr txBox="1"/>
          <p:nvPr/>
        </p:nvSpPr>
        <p:spPr>
          <a:xfrm>
            <a:off x="803478" y="5519961"/>
            <a:ext cx="2751173" cy="215444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spAutoFit/>
          </a:bodyPr>
          <a:lstStyle/>
          <a:p>
            <a:pPr marL="0" lvl="3" algn="ctr"/>
            <a:r>
              <a:rPr lang="ru-RU" sz="1400" b="1" dirty="0">
                <a:solidFill>
                  <a:srgbClr val="595959">
                    <a:lumMod val="100000"/>
                  </a:srgbClr>
                </a:solidFill>
                <a:latin typeface="PT Sans" panose="020B0503020203020204" pitchFamily="34" charset="0"/>
              </a:rPr>
              <a:t>Оптовая и розничная торговля</a:t>
            </a:r>
          </a:p>
        </p:txBody>
      </p:sp>
      <p:sp>
        <p:nvSpPr>
          <p:cNvPr id="58" name="Прямоугольник 44">
            <a:extLst>
              <a:ext uri="{FF2B5EF4-FFF2-40B4-BE49-F238E27FC236}">
                <a16:creationId xmlns:a16="http://schemas.microsoft.com/office/drawing/2014/main" xmlns="" id="{932CC376-C751-9A44-A3DB-896310FAEE8F}"/>
              </a:ext>
            </a:extLst>
          </p:cNvPr>
          <p:cNvSpPr/>
          <p:nvPr/>
        </p:nvSpPr>
        <p:spPr>
          <a:xfrm>
            <a:off x="3836562" y="1304563"/>
            <a:ext cx="3686489" cy="44907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549" rIns="0" bIns="46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0"/>
              </a:rPr>
              <a:t>Регистрация участников оборота товаров в разрезе областей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0"/>
            </a:endParaRPr>
          </a:p>
        </p:txBody>
      </p:sp>
      <p:sp>
        <p:nvSpPr>
          <p:cNvPr id="59" name="Прямоугольник 44">
            <a:extLst>
              <a:ext uri="{FF2B5EF4-FFF2-40B4-BE49-F238E27FC236}">
                <a16:creationId xmlns:a16="http://schemas.microsoft.com/office/drawing/2014/main" xmlns="" id="{F3EF5918-30AA-494C-BC4C-E5A6BB4CFED0}"/>
              </a:ext>
            </a:extLst>
          </p:cNvPr>
          <p:cNvSpPr/>
          <p:nvPr/>
        </p:nvSpPr>
        <p:spPr>
          <a:xfrm>
            <a:off x="7841677" y="1319755"/>
            <a:ext cx="4061873" cy="44907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549" rIns="0" bIns="46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0"/>
              </a:rPr>
              <a:t>Регистрация участников оборота товаров в разрезе Федеральных округов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CCEEAE3-2B18-E942-83FF-B69D3E0B2723}"/>
              </a:ext>
            </a:extLst>
          </p:cNvPr>
          <p:cNvSpPr txBox="1"/>
          <p:nvPr/>
        </p:nvSpPr>
        <p:spPr>
          <a:xfrm>
            <a:off x="8314284" y="2493221"/>
            <a:ext cx="202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PT Sans" panose="020B0503020203020204" pitchFamily="34" charset="0"/>
              </a:rPr>
              <a:t>Северо-Западный ФО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4B061B5-C2E4-504D-A271-6815F368FDB0}"/>
              </a:ext>
            </a:extLst>
          </p:cNvPr>
          <p:cNvSpPr txBox="1"/>
          <p:nvPr/>
        </p:nvSpPr>
        <p:spPr>
          <a:xfrm>
            <a:off x="8879250" y="3019825"/>
            <a:ext cx="202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PT Sans" panose="020B0503020203020204" pitchFamily="34" charset="0"/>
              </a:rPr>
              <a:t>Приволжский ФО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7A851076-0A8E-9E4F-8ACC-03F3D10FE9D8}"/>
              </a:ext>
            </a:extLst>
          </p:cNvPr>
          <p:cNvSpPr txBox="1"/>
          <p:nvPr/>
        </p:nvSpPr>
        <p:spPr>
          <a:xfrm>
            <a:off x="8768977" y="3951774"/>
            <a:ext cx="224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PT Sans" panose="020B0503020203020204" pitchFamily="34" charset="0"/>
              </a:rPr>
              <a:t>Дальневосточный ФО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41A448D3-225A-8341-A955-195C8E811F5B}"/>
              </a:ext>
            </a:extLst>
          </p:cNvPr>
          <p:cNvSpPr txBox="1"/>
          <p:nvPr/>
        </p:nvSpPr>
        <p:spPr>
          <a:xfrm>
            <a:off x="8350303" y="4446062"/>
            <a:ext cx="202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PT Sans" panose="020B0503020203020204" pitchFamily="34" charset="0"/>
              </a:rPr>
              <a:t>Уральский ФО</a:t>
            </a: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80D9DF9B-6099-3C45-A6D6-D2EFBC20B0AD}"/>
              </a:ext>
            </a:extLst>
          </p:cNvPr>
          <p:cNvGrpSpPr/>
          <p:nvPr/>
        </p:nvGrpSpPr>
        <p:grpSpPr>
          <a:xfrm>
            <a:off x="7650626" y="2453190"/>
            <a:ext cx="640467" cy="636699"/>
            <a:chOff x="8118815" y="1587971"/>
            <a:chExt cx="688277" cy="688277"/>
          </a:xfrm>
        </p:grpSpPr>
        <p:grpSp>
          <p:nvGrpSpPr>
            <p:cNvPr id="67" name="Group 63">
              <a:extLst>
                <a:ext uri="{FF2B5EF4-FFF2-40B4-BE49-F238E27FC236}">
                  <a16:creationId xmlns:a16="http://schemas.microsoft.com/office/drawing/2014/main" xmlns="" id="{B382F269-9086-E646-A255-54A79DFE504C}"/>
                </a:ext>
              </a:extLst>
            </p:cNvPr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>
            <a:xfrm>
              <a:off x="8118815" y="1587971"/>
              <a:ext cx="688277" cy="688277"/>
              <a:chOff x="6096000" y="3429000"/>
              <a:chExt cx="269875" cy="269875"/>
            </a:xfrm>
          </p:grpSpPr>
          <p:sp>
            <p:nvSpPr>
              <p:cNvPr id="69" name="background">
                <a:extLst>
                  <a:ext uri="{FF2B5EF4-FFF2-40B4-BE49-F238E27FC236}">
                    <a16:creationId xmlns:a16="http://schemas.microsoft.com/office/drawing/2014/main" xmlns="" id="{5C6550DB-C439-B848-9293-B6F2CF8148A9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solidFill>
                <a:srgbClr val="E2E2E3">
                  <a:lumMod val="100000"/>
                </a:srgb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  <p:sp>
            <p:nvSpPr>
              <p:cNvPr id="71" name="arc">
                <a:extLst>
                  <a:ext uri="{FF2B5EF4-FFF2-40B4-BE49-F238E27FC236}">
                    <a16:creationId xmlns:a16="http://schemas.microsoft.com/office/drawing/2014/main" xmlns="" id="{1BFCF27F-704E-BF41-A9A4-46A7796D9EB4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arc">
                <a:avLst>
                  <a:gd name="adj1" fmla="val 16200000"/>
                  <a:gd name="adj2" fmla="val 5285688"/>
                </a:avLst>
              </a:prstGeom>
              <a:solidFill>
                <a:srgbClr val="FFC000"/>
              </a:solidFill>
              <a:ln w="9525" cap="rnd" cmpd="sng" algn="ctr">
                <a:noFill/>
                <a:prstDash val="solid"/>
                <a:round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rou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>
                  <a:latin typeface="PT Sans" panose="020B0503020203020204" pitchFamily="34" charset="0"/>
                </a:endParaRPr>
              </a:p>
            </p:txBody>
          </p:sp>
          <p:sp>
            <p:nvSpPr>
              <p:cNvPr id="72" name="circle">
                <a:extLst>
                  <a:ext uri="{FF2B5EF4-FFF2-40B4-BE49-F238E27FC236}">
                    <a16:creationId xmlns:a16="http://schemas.microsoft.com/office/drawing/2014/main" xmlns="" id="{5FBC6964-C032-2747-A2AA-43E9706A4A5D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9595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</p:grpSp>
        <p:sp>
          <p:nvSpPr>
            <p:cNvPr id="68" name="Oval 10">
              <a:extLst>
                <a:ext uri="{FF2B5EF4-FFF2-40B4-BE49-F238E27FC236}">
                  <a16:creationId xmlns:a16="http://schemas.microsoft.com/office/drawing/2014/main" xmlns="" id="{EDF8822F-B663-6943-AD33-8E094228E7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2992" y="1679267"/>
              <a:ext cx="505683" cy="5056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91440" rIns="91440" bIns="91440" rtlCol="0" anchor="ctr"/>
            <a:lstStyle/>
            <a:p>
              <a:pPr algn="ctr">
                <a:lnSpc>
                  <a:spcPct val="95000"/>
                </a:lnSpc>
              </a:pPr>
              <a:r>
                <a:rPr lang="ru-RU" sz="1100" b="1" kern="0" dirty="0">
                  <a:solidFill>
                    <a:srgbClr val="595959"/>
                  </a:solidFill>
                  <a:latin typeface="PT Sans" panose="020B0503020203020204" pitchFamily="34" charset="0"/>
                </a:rPr>
                <a:t>85</a:t>
              </a:r>
              <a:endParaRPr lang="en-US" sz="1100" b="1" kern="0" dirty="0">
                <a:solidFill>
                  <a:srgbClr val="595959"/>
                </a:solidFill>
                <a:latin typeface="PT Sans" panose="020B0503020203020204" pitchFamily="34" charset="0"/>
              </a:endParaRPr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xmlns="" id="{F147EF7B-B8C3-7D4B-BE22-4BE16E346B95}"/>
              </a:ext>
            </a:extLst>
          </p:cNvPr>
          <p:cNvGrpSpPr/>
          <p:nvPr/>
        </p:nvGrpSpPr>
        <p:grpSpPr>
          <a:xfrm>
            <a:off x="8106373" y="1718062"/>
            <a:ext cx="840445" cy="827406"/>
            <a:chOff x="8118815" y="1587971"/>
            <a:chExt cx="688277" cy="688277"/>
          </a:xfrm>
        </p:grpSpPr>
        <p:grpSp>
          <p:nvGrpSpPr>
            <p:cNvPr id="108" name="Group 63">
              <a:extLst>
                <a:ext uri="{FF2B5EF4-FFF2-40B4-BE49-F238E27FC236}">
                  <a16:creationId xmlns:a16="http://schemas.microsoft.com/office/drawing/2014/main" xmlns="" id="{C6C3605F-A09D-F642-94A8-4AEC29F7CBA7}"/>
                </a:ext>
              </a:extLst>
            </p:cNvPr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>
            <a:xfrm>
              <a:off x="8118815" y="1587971"/>
              <a:ext cx="688277" cy="688277"/>
              <a:chOff x="6096000" y="3429000"/>
              <a:chExt cx="269875" cy="269875"/>
            </a:xfrm>
          </p:grpSpPr>
          <p:sp>
            <p:nvSpPr>
              <p:cNvPr id="110" name="background">
                <a:extLst>
                  <a:ext uri="{FF2B5EF4-FFF2-40B4-BE49-F238E27FC236}">
                    <a16:creationId xmlns:a16="http://schemas.microsoft.com/office/drawing/2014/main" xmlns="" id="{ADCA206E-A46A-5A49-8968-7D2EB5D745F2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solidFill>
                <a:srgbClr val="E2E2E3">
                  <a:lumMod val="100000"/>
                </a:srgb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  <p:sp>
            <p:nvSpPr>
              <p:cNvPr id="111" name="arc">
                <a:extLst>
                  <a:ext uri="{FF2B5EF4-FFF2-40B4-BE49-F238E27FC236}">
                    <a16:creationId xmlns:a16="http://schemas.microsoft.com/office/drawing/2014/main" xmlns="" id="{A891AF6B-D33E-154A-BDFE-EE32643523D6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arc">
                <a:avLst>
                  <a:gd name="adj1" fmla="val 16200000"/>
                  <a:gd name="adj2" fmla="val 16168662"/>
                </a:avLst>
              </a:prstGeom>
              <a:solidFill>
                <a:srgbClr val="92D050"/>
              </a:solidFill>
              <a:ln w="9525" cap="rnd" cmpd="sng" algn="ctr">
                <a:noFill/>
                <a:prstDash val="solid"/>
                <a:round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rou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>
                  <a:latin typeface="PT Sans" panose="020B0503020203020204" pitchFamily="34" charset="0"/>
                </a:endParaRPr>
              </a:p>
            </p:txBody>
          </p:sp>
          <p:sp>
            <p:nvSpPr>
              <p:cNvPr id="112" name="circle">
                <a:extLst>
                  <a:ext uri="{FF2B5EF4-FFF2-40B4-BE49-F238E27FC236}">
                    <a16:creationId xmlns:a16="http://schemas.microsoft.com/office/drawing/2014/main" xmlns="" id="{66ADEEDF-32C1-9941-9712-4B8638CC10CE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9595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</p:grpSp>
        <p:sp>
          <p:nvSpPr>
            <p:cNvPr id="109" name="Oval 10">
              <a:extLst>
                <a:ext uri="{FF2B5EF4-FFF2-40B4-BE49-F238E27FC236}">
                  <a16:creationId xmlns:a16="http://schemas.microsoft.com/office/drawing/2014/main" xmlns="" id="{6C258860-0726-6844-B000-C06F86F954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8308" y="1673951"/>
              <a:ext cx="505683" cy="5056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91440" rIns="91440" bIns="91440" rtlCol="0" anchor="ctr"/>
            <a:lstStyle/>
            <a:p>
              <a:pPr algn="ctr">
                <a:lnSpc>
                  <a:spcPct val="95000"/>
                </a:lnSpc>
              </a:pPr>
              <a:r>
                <a:rPr lang="ru-RU" sz="1200" b="1" kern="0" dirty="0">
                  <a:solidFill>
                    <a:srgbClr val="595959"/>
                  </a:solidFill>
                  <a:latin typeface="PT Sans" panose="020B0503020203020204" pitchFamily="34" charset="0"/>
                </a:rPr>
                <a:t>242</a:t>
              </a:r>
              <a:endParaRPr lang="en-US" sz="1200" b="1" kern="0" dirty="0">
                <a:solidFill>
                  <a:srgbClr val="595959"/>
                </a:solidFill>
                <a:latin typeface="PT Sans" panose="020B0503020203020204" pitchFamily="34" charset="0"/>
              </a:endParaRPr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xmlns="" id="{BA3F02C8-FF46-754E-AE85-EDA96E3EAB73}"/>
              </a:ext>
            </a:extLst>
          </p:cNvPr>
          <p:cNvGrpSpPr/>
          <p:nvPr/>
        </p:nvGrpSpPr>
        <p:grpSpPr>
          <a:xfrm>
            <a:off x="8188449" y="2853988"/>
            <a:ext cx="640467" cy="648698"/>
            <a:chOff x="8118815" y="1587971"/>
            <a:chExt cx="688277" cy="688277"/>
          </a:xfrm>
        </p:grpSpPr>
        <p:grpSp>
          <p:nvGrpSpPr>
            <p:cNvPr id="114" name="Group 63">
              <a:extLst>
                <a:ext uri="{FF2B5EF4-FFF2-40B4-BE49-F238E27FC236}">
                  <a16:creationId xmlns:a16="http://schemas.microsoft.com/office/drawing/2014/main" xmlns="" id="{34EF092F-6A37-DA4E-A1C1-AF901D096D0C}"/>
                </a:ext>
              </a:extLst>
            </p:cNvPr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>
            <a:xfrm>
              <a:off x="8118815" y="1587971"/>
              <a:ext cx="688277" cy="688277"/>
              <a:chOff x="6096000" y="3429000"/>
              <a:chExt cx="269875" cy="269875"/>
            </a:xfrm>
          </p:grpSpPr>
          <p:sp>
            <p:nvSpPr>
              <p:cNvPr id="116" name="background">
                <a:extLst>
                  <a:ext uri="{FF2B5EF4-FFF2-40B4-BE49-F238E27FC236}">
                    <a16:creationId xmlns:a16="http://schemas.microsoft.com/office/drawing/2014/main" xmlns="" id="{E5A23710-38E9-0449-9857-53C06100056F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solidFill>
                <a:srgbClr val="E2E2E3">
                  <a:lumMod val="100000"/>
                </a:srgb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  <p:sp>
            <p:nvSpPr>
              <p:cNvPr id="117" name="arc">
                <a:extLst>
                  <a:ext uri="{FF2B5EF4-FFF2-40B4-BE49-F238E27FC236}">
                    <a16:creationId xmlns:a16="http://schemas.microsoft.com/office/drawing/2014/main" xmlns="" id="{2C31CA10-BDC5-9C45-B40A-F1228B7F0DEB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arc">
                <a:avLst>
                  <a:gd name="adj1" fmla="val 16200000"/>
                  <a:gd name="adj2" fmla="val 5274526"/>
                </a:avLst>
              </a:prstGeom>
              <a:solidFill>
                <a:srgbClr val="FFC000"/>
              </a:solidFill>
              <a:ln w="9525" cap="rnd" cmpd="sng" algn="ctr">
                <a:noFill/>
                <a:prstDash val="solid"/>
                <a:round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rou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>
                  <a:latin typeface="PT Sans" panose="020B0503020203020204" pitchFamily="34" charset="0"/>
                </a:endParaRPr>
              </a:p>
            </p:txBody>
          </p:sp>
          <p:sp>
            <p:nvSpPr>
              <p:cNvPr id="118" name="circle">
                <a:extLst>
                  <a:ext uri="{FF2B5EF4-FFF2-40B4-BE49-F238E27FC236}">
                    <a16:creationId xmlns:a16="http://schemas.microsoft.com/office/drawing/2014/main" xmlns="" id="{C9C22254-C2C0-D647-BF39-D343E8B6B608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9595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</p:grpSp>
        <p:sp>
          <p:nvSpPr>
            <p:cNvPr id="115" name="Oval 10">
              <a:extLst>
                <a:ext uri="{FF2B5EF4-FFF2-40B4-BE49-F238E27FC236}">
                  <a16:creationId xmlns:a16="http://schemas.microsoft.com/office/drawing/2014/main" xmlns="" id="{7A147D2E-164A-764F-B339-CB05F09D71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2992" y="1679267"/>
              <a:ext cx="505683" cy="5056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91440" rIns="91440" bIns="91440"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1100" b="1" kern="0" dirty="0">
                  <a:solidFill>
                    <a:srgbClr val="595959"/>
                  </a:solidFill>
                  <a:latin typeface="PT Sans" panose="020B0503020203020204" pitchFamily="34" charset="0"/>
                </a:rPr>
                <a:t>65</a:t>
              </a:r>
            </a:p>
          </p:txBody>
        </p: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xmlns="" id="{63E3F51E-C022-A14A-87BF-09955838BDBA}"/>
              </a:ext>
            </a:extLst>
          </p:cNvPr>
          <p:cNvGrpSpPr/>
          <p:nvPr/>
        </p:nvGrpSpPr>
        <p:grpSpPr>
          <a:xfrm>
            <a:off x="7694278" y="3320027"/>
            <a:ext cx="640467" cy="648698"/>
            <a:chOff x="8118815" y="1587971"/>
            <a:chExt cx="688277" cy="688277"/>
          </a:xfrm>
        </p:grpSpPr>
        <p:grpSp>
          <p:nvGrpSpPr>
            <p:cNvPr id="150" name="Group 63">
              <a:extLst>
                <a:ext uri="{FF2B5EF4-FFF2-40B4-BE49-F238E27FC236}">
                  <a16:creationId xmlns:a16="http://schemas.microsoft.com/office/drawing/2014/main" xmlns="" id="{AE0099E4-9E68-8E4D-AA29-3FABC924861D}"/>
                </a:ext>
              </a:extLst>
            </p:cNvPr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>
            <a:xfrm>
              <a:off x="8118815" y="1587971"/>
              <a:ext cx="688277" cy="688277"/>
              <a:chOff x="6096000" y="3429000"/>
              <a:chExt cx="269875" cy="269875"/>
            </a:xfrm>
          </p:grpSpPr>
          <p:sp>
            <p:nvSpPr>
              <p:cNvPr id="152" name="background">
                <a:extLst>
                  <a:ext uri="{FF2B5EF4-FFF2-40B4-BE49-F238E27FC236}">
                    <a16:creationId xmlns:a16="http://schemas.microsoft.com/office/drawing/2014/main" xmlns="" id="{A61E5D51-291E-434B-B30A-63357BBB5659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solidFill>
                <a:srgbClr val="E2E2E3">
                  <a:lumMod val="100000"/>
                </a:srgb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  <p:sp>
            <p:nvSpPr>
              <p:cNvPr id="153" name="arc">
                <a:extLst>
                  <a:ext uri="{FF2B5EF4-FFF2-40B4-BE49-F238E27FC236}">
                    <a16:creationId xmlns:a16="http://schemas.microsoft.com/office/drawing/2014/main" xmlns="" id="{0D6E67A2-C35C-4C45-83CD-AAC75302E3AA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arc">
                <a:avLst>
                  <a:gd name="adj1" fmla="val 16200000"/>
                  <a:gd name="adj2" fmla="val 5274526"/>
                </a:avLst>
              </a:prstGeom>
              <a:solidFill>
                <a:srgbClr val="FFC000"/>
              </a:solidFill>
              <a:ln w="9525" cap="rnd" cmpd="sng" algn="ctr">
                <a:noFill/>
                <a:prstDash val="solid"/>
                <a:round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rou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>
                  <a:latin typeface="PT Sans" panose="020B0503020203020204" pitchFamily="34" charset="0"/>
                </a:endParaRPr>
              </a:p>
            </p:txBody>
          </p:sp>
          <p:sp>
            <p:nvSpPr>
              <p:cNvPr id="154" name="circle">
                <a:extLst>
                  <a:ext uri="{FF2B5EF4-FFF2-40B4-BE49-F238E27FC236}">
                    <a16:creationId xmlns:a16="http://schemas.microsoft.com/office/drawing/2014/main" xmlns="" id="{F9A62D03-9CE8-ED4F-8945-6B6E0436816A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9595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</p:grpSp>
        <p:sp>
          <p:nvSpPr>
            <p:cNvPr id="151" name="Oval 10">
              <a:extLst>
                <a:ext uri="{FF2B5EF4-FFF2-40B4-BE49-F238E27FC236}">
                  <a16:creationId xmlns:a16="http://schemas.microsoft.com/office/drawing/2014/main" xmlns="" id="{B47A9DF6-3CB4-A241-8E4E-C53DBFCDB9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2992" y="1679267"/>
              <a:ext cx="505683" cy="5056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91440" rIns="91440" bIns="91440"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1100" b="1" kern="0" dirty="0">
                  <a:solidFill>
                    <a:srgbClr val="595959"/>
                  </a:solidFill>
                  <a:latin typeface="PT Sans" panose="020B0503020203020204" pitchFamily="34" charset="0"/>
                </a:rPr>
                <a:t>4</a:t>
              </a:r>
              <a:r>
                <a:rPr lang="ru-RU" sz="1100" b="1" kern="0" dirty="0">
                  <a:solidFill>
                    <a:srgbClr val="595959"/>
                  </a:solidFill>
                  <a:latin typeface="PT Sans" panose="020B0503020203020204" pitchFamily="34" charset="0"/>
                </a:rPr>
                <a:t>7</a:t>
              </a:r>
              <a:endParaRPr lang="en-US" sz="1100" b="1" kern="0" dirty="0">
                <a:solidFill>
                  <a:srgbClr val="595959"/>
                </a:solidFill>
                <a:latin typeface="PT Sans" panose="020B0503020203020204" pitchFamily="34" charset="0"/>
              </a:endParaRPr>
            </a:p>
          </p:txBody>
        </p:sp>
      </p:grpSp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xmlns="" id="{C4E3EA42-608F-0B45-AE3A-1BE741CCB95B}"/>
              </a:ext>
            </a:extLst>
          </p:cNvPr>
          <p:cNvGrpSpPr/>
          <p:nvPr/>
        </p:nvGrpSpPr>
        <p:grpSpPr>
          <a:xfrm>
            <a:off x="8141543" y="3807449"/>
            <a:ext cx="640467" cy="648698"/>
            <a:chOff x="8118815" y="1587971"/>
            <a:chExt cx="688277" cy="688277"/>
          </a:xfrm>
        </p:grpSpPr>
        <p:grpSp>
          <p:nvGrpSpPr>
            <p:cNvPr id="156" name="Group 63">
              <a:extLst>
                <a:ext uri="{FF2B5EF4-FFF2-40B4-BE49-F238E27FC236}">
                  <a16:creationId xmlns:a16="http://schemas.microsoft.com/office/drawing/2014/main" xmlns="" id="{D4C89206-43F8-A347-9408-F839A5776BDD}"/>
                </a:ext>
              </a:extLst>
            </p:cNvPr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>
            <a:xfrm>
              <a:off x="8118815" y="1587971"/>
              <a:ext cx="688277" cy="688277"/>
              <a:chOff x="6096000" y="3429000"/>
              <a:chExt cx="269875" cy="269875"/>
            </a:xfrm>
          </p:grpSpPr>
          <p:sp>
            <p:nvSpPr>
              <p:cNvPr id="158" name="background">
                <a:extLst>
                  <a:ext uri="{FF2B5EF4-FFF2-40B4-BE49-F238E27FC236}">
                    <a16:creationId xmlns:a16="http://schemas.microsoft.com/office/drawing/2014/main" xmlns="" id="{B2781CFA-AF4B-174A-B813-F1480D56D254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solidFill>
                <a:srgbClr val="E2E2E3">
                  <a:lumMod val="100000"/>
                </a:srgb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  <p:sp>
            <p:nvSpPr>
              <p:cNvPr id="159" name="arc">
                <a:extLst>
                  <a:ext uri="{FF2B5EF4-FFF2-40B4-BE49-F238E27FC236}">
                    <a16:creationId xmlns:a16="http://schemas.microsoft.com/office/drawing/2014/main" xmlns="" id="{DC558D21-52D0-E341-A2F4-AF6C3E431521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arc">
                <a:avLst>
                  <a:gd name="adj1" fmla="val 16200000"/>
                  <a:gd name="adj2" fmla="val 5274526"/>
                </a:avLst>
              </a:prstGeom>
              <a:solidFill>
                <a:srgbClr val="FFC000"/>
              </a:solidFill>
              <a:ln w="9525" cap="rnd" cmpd="sng" algn="ctr">
                <a:noFill/>
                <a:prstDash val="solid"/>
                <a:round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rou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>
                  <a:latin typeface="PT Sans" panose="020B0503020203020204" pitchFamily="34" charset="0"/>
                </a:endParaRPr>
              </a:p>
            </p:txBody>
          </p:sp>
          <p:sp>
            <p:nvSpPr>
              <p:cNvPr id="160" name="circle">
                <a:extLst>
                  <a:ext uri="{FF2B5EF4-FFF2-40B4-BE49-F238E27FC236}">
                    <a16:creationId xmlns:a16="http://schemas.microsoft.com/office/drawing/2014/main" xmlns="" id="{153A1F13-2E4A-7D4F-91BB-0A43037E11DC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9595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</p:grpSp>
        <p:sp>
          <p:nvSpPr>
            <p:cNvPr id="157" name="Oval 10">
              <a:extLst>
                <a:ext uri="{FF2B5EF4-FFF2-40B4-BE49-F238E27FC236}">
                  <a16:creationId xmlns:a16="http://schemas.microsoft.com/office/drawing/2014/main" xmlns="" id="{A7AFFA1B-2BD1-6844-B057-4D244F1FF2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2992" y="1679267"/>
              <a:ext cx="505683" cy="5056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91440" rIns="91440" bIns="91440"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1100" b="1" kern="0" dirty="0">
                  <a:solidFill>
                    <a:srgbClr val="595959"/>
                  </a:solidFill>
                  <a:latin typeface="PT Sans" panose="020B0503020203020204" pitchFamily="34" charset="0"/>
                </a:rPr>
                <a:t>4</a:t>
              </a:r>
              <a:r>
                <a:rPr lang="ru-RU" sz="1100" b="1" kern="0" dirty="0">
                  <a:solidFill>
                    <a:srgbClr val="595959"/>
                  </a:solidFill>
                  <a:latin typeface="PT Sans" panose="020B0503020203020204" pitchFamily="34" charset="0"/>
                </a:rPr>
                <a:t>6</a:t>
              </a:r>
              <a:endParaRPr lang="en-US" sz="1100" b="1" kern="0" dirty="0">
                <a:solidFill>
                  <a:srgbClr val="595959"/>
                </a:solidFill>
                <a:latin typeface="PT Sans" panose="020B0503020203020204" pitchFamily="34" charset="0"/>
              </a:endParaRPr>
            </a:p>
          </p:txBody>
        </p:sp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xmlns="" id="{17310CC9-49A1-924C-BB2E-366B445A736D}"/>
              </a:ext>
            </a:extLst>
          </p:cNvPr>
          <p:cNvGrpSpPr/>
          <p:nvPr/>
        </p:nvGrpSpPr>
        <p:grpSpPr>
          <a:xfrm>
            <a:off x="7655757" y="4274177"/>
            <a:ext cx="640467" cy="648698"/>
            <a:chOff x="8118815" y="1587971"/>
            <a:chExt cx="688277" cy="688277"/>
          </a:xfrm>
        </p:grpSpPr>
        <p:grpSp>
          <p:nvGrpSpPr>
            <p:cNvPr id="162" name="Group 63">
              <a:extLst>
                <a:ext uri="{FF2B5EF4-FFF2-40B4-BE49-F238E27FC236}">
                  <a16:creationId xmlns:a16="http://schemas.microsoft.com/office/drawing/2014/main" xmlns="" id="{8E841860-5316-F04C-A7AB-1741A589502A}"/>
                </a:ext>
              </a:extLst>
            </p:cNvPr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>
            <a:xfrm>
              <a:off x="8118815" y="1587971"/>
              <a:ext cx="688277" cy="688277"/>
              <a:chOff x="6096000" y="3429000"/>
              <a:chExt cx="269875" cy="269875"/>
            </a:xfrm>
          </p:grpSpPr>
          <p:sp>
            <p:nvSpPr>
              <p:cNvPr id="164" name="background">
                <a:extLst>
                  <a:ext uri="{FF2B5EF4-FFF2-40B4-BE49-F238E27FC236}">
                    <a16:creationId xmlns:a16="http://schemas.microsoft.com/office/drawing/2014/main" xmlns="" id="{189404F5-89B8-234C-8F76-47D11336BE90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solidFill>
                <a:srgbClr val="E2E2E3">
                  <a:lumMod val="100000"/>
                </a:srgb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  <p:sp>
            <p:nvSpPr>
              <p:cNvPr id="165" name="arc">
                <a:extLst>
                  <a:ext uri="{FF2B5EF4-FFF2-40B4-BE49-F238E27FC236}">
                    <a16:creationId xmlns:a16="http://schemas.microsoft.com/office/drawing/2014/main" xmlns="" id="{5818A9B5-34A9-6544-B31E-E6BBA85B280A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arc">
                <a:avLst>
                  <a:gd name="adj1" fmla="val 16200000"/>
                  <a:gd name="adj2" fmla="val 5274526"/>
                </a:avLst>
              </a:prstGeom>
              <a:solidFill>
                <a:srgbClr val="FFC000"/>
              </a:solidFill>
              <a:ln w="9525" cap="rnd" cmpd="sng" algn="ctr">
                <a:noFill/>
                <a:prstDash val="solid"/>
                <a:round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rou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>
                  <a:latin typeface="PT Sans" panose="020B0503020203020204" pitchFamily="34" charset="0"/>
                </a:endParaRPr>
              </a:p>
            </p:txBody>
          </p:sp>
          <p:sp>
            <p:nvSpPr>
              <p:cNvPr id="166" name="circle">
                <a:extLst>
                  <a:ext uri="{FF2B5EF4-FFF2-40B4-BE49-F238E27FC236}">
                    <a16:creationId xmlns:a16="http://schemas.microsoft.com/office/drawing/2014/main" xmlns="" id="{6880C501-1C10-2242-BE9E-88BAD9EA3F92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9595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</p:grpSp>
        <p:sp>
          <p:nvSpPr>
            <p:cNvPr id="163" name="Oval 10">
              <a:extLst>
                <a:ext uri="{FF2B5EF4-FFF2-40B4-BE49-F238E27FC236}">
                  <a16:creationId xmlns:a16="http://schemas.microsoft.com/office/drawing/2014/main" xmlns="" id="{01F07B25-6437-C941-8C40-B1B5EA4891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2992" y="1679267"/>
              <a:ext cx="505683" cy="5056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91440" rIns="91440" bIns="91440" rtlCol="0" anchor="ctr"/>
            <a:lstStyle/>
            <a:p>
              <a:pPr algn="ctr">
                <a:lnSpc>
                  <a:spcPct val="95000"/>
                </a:lnSpc>
              </a:pPr>
              <a:r>
                <a:rPr lang="ru-RU" sz="1100" b="1" kern="0" dirty="0">
                  <a:solidFill>
                    <a:srgbClr val="595959"/>
                  </a:solidFill>
                  <a:latin typeface="PT Sans" panose="020B0503020203020204" pitchFamily="34" charset="0"/>
                </a:rPr>
                <a:t>42</a:t>
              </a:r>
              <a:endParaRPr lang="en-US" sz="1100" b="1" kern="0" dirty="0">
                <a:solidFill>
                  <a:srgbClr val="595959"/>
                </a:solidFill>
                <a:latin typeface="PT Sans" panose="020B0503020203020204" pitchFamily="34" charset="0"/>
              </a:endParaRPr>
            </a:p>
          </p:txBody>
        </p:sp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xmlns="" id="{E24A7DF1-E89C-5643-B09E-7C976AC8A15E}"/>
              </a:ext>
            </a:extLst>
          </p:cNvPr>
          <p:cNvGrpSpPr/>
          <p:nvPr/>
        </p:nvGrpSpPr>
        <p:grpSpPr>
          <a:xfrm>
            <a:off x="8187606" y="4713954"/>
            <a:ext cx="640467" cy="648698"/>
            <a:chOff x="8118815" y="1587971"/>
            <a:chExt cx="688277" cy="688277"/>
          </a:xfrm>
        </p:grpSpPr>
        <p:grpSp>
          <p:nvGrpSpPr>
            <p:cNvPr id="168" name="Group 63">
              <a:extLst>
                <a:ext uri="{FF2B5EF4-FFF2-40B4-BE49-F238E27FC236}">
                  <a16:creationId xmlns:a16="http://schemas.microsoft.com/office/drawing/2014/main" xmlns="" id="{137BE9AF-87E3-7144-9283-455BE96506D4}"/>
                </a:ext>
              </a:extLst>
            </p:cNvPr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>
            <a:xfrm>
              <a:off x="8118815" y="1587971"/>
              <a:ext cx="688277" cy="688277"/>
              <a:chOff x="6096000" y="3429000"/>
              <a:chExt cx="269875" cy="269875"/>
            </a:xfrm>
          </p:grpSpPr>
          <p:sp>
            <p:nvSpPr>
              <p:cNvPr id="170" name="background">
                <a:extLst>
                  <a:ext uri="{FF2B5EF4-FFF2-40B4-BE49-F238E27FC236}">
                    <a16:creationId xmlns:a16="http://schemas.microsoft.com/office/drawing/2014/main" xmlns="" id="{D3D6F07D-BE23-8346-BC7E-4C6DC6BFF72A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solidFill>
                <a:srgbClr val="E2E2E3">
                  <a:lumMod val="100000"/>
                </a:srgb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  <p:sp>
            <p:nvSpPr>
              <p:cNvPr id="171" name="arc">
                <a:extLst>
                  <a:ext uri="{FF2B5EF4-FFF2-40B4-BE49-F238E27FC236}">
                    <a16:creationId xmlns:a16="http://schemas.microsoft.com/office/drawing/2014/main" xmlns="" id="{FB28524E-6CE4-C344-81BF-8BDBCC88FDAE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arc">
                <a:avLst>
                  <a:gd name="adj1" fmla="val 16200000"/>
                  <a:gd name="adj2" fmla="val 5274526"/>
                </a:avLst>
              </a:prstGeom>
              <a:solidFill>
                <a:srgbClr val="FFC000"/>
              </a:solidFill>
              <a:ln w="9525" cap="rnd" cmpd="sng" algn="ctr">
                <a:noFill/>
                <a:prstDash val="solid"/>
                <a:round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rou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>
                  <a:latin typeface="PT Sans" panose="020B0503020203020204" pitchFamily="34" charset="0"/>
                </a:endParaRPr>
              </a:p>
            </p:txBody>
          </p:sp>
          <p:sp>
            <p:nvSpPr>
              <p:cNvPr id="172" name="circle">
                <a:extLst>
                  <a:ext uri="{FF2B5EF4-FFF2-40B4-BE49-F238E27FC236}">
                    <a16:creationId xmlns:a16="http://schemas.microsoft.com/office/drawing/2014/main" xmlns="" id="{91E03691-1A70-AA44-B812-1CB175868330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9595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</p:grpSp>
        <p:sp>
          <p:nvSpPr>
            <p:cNvPr id="169" name="Oval 10">
              <a:extLst>
                <a:ext uri="{FF2B5EF4-FFF2-40B4-BE49-F238E27FC236}">
                  <a16:creationId xmlns:a16="http://schemas.microsoft.com/office/drawing/2014/main" xmlns="" id="{5F115F8B-3F00-4544-BD0D-6DCBCCBB1F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2992" y="1679267"/>
              <a:ext cx="505683" cy="5056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91440" rIns="91440" bIns="91440" rtlCol="0" anchor="ctr"/>
            <a:lstStyle/>
            <a:p>
              <a:pPr algn="ctr">
                <a:lnSpc>
                  <a:spcPct val="95000"/>
                </a:lnSpc>
              </a:pPr>
              <a:r>
                <a:rPr lang="ru-RU" sz="1100" b="1" kern="0" dirty="0">
                  <a:solidFill>
                    <a:srgbClr val="595959"/>
                  </a:solidFill>
                  <a:latin typeface="PT Sans" panose="020B0503020203020204" pitchFamily="34" charset="0"/>
                </a:rPr>
                <a:t>34</a:t>
              </a:r>
              <a:endParaRPr lang="en-US" sz="1100" b="1" kern="0" dirty="0">
                <a:solidFill>
                  <a:srgbClr val="595959"/>
                </a:solidFill>
                <a:latin typeface="PT Sans" panose="020B0503020203020204" pitchFamily="34" charset="0"/>
              </a:endParaRPr>
            </a:p>
          </p:txBody>
        </p:sp>
      </p:grpSp>
      <p:sp>
        <p:nvSpPr>
          <p:cNvPr id="173" name="Треугольник 172">
            <a:extLst>
              <a:ext uri="{FF2B5EF4-FFF2-40B4-BE49-F238E27FC236}">
                <a16:creationId xmlns:a16="http://schemas.microsoft.com/office/drawing/2014/main" xmlns="" id="{B58AECD7-3C04-BA48-A139-C23D4EA36932}"/>
              </a:ext>
            </a:extLst>
          </p:cNvPr>
          <p:cNvSpPr/>
          <p:nvPr/>
        </p:nvSpPr>
        <p:spPr>
          <a:xfrm>
            <a:off x="3974332" y="2085409"/>
            <a:ext cx="404252" cy="333284"/>
          </a:xfrm>
          <a:prstGeom prst="triangle">
            <a:avLst/>
          </a:prstGeom>
          <a:solidFill>
            <a:srgbClr val="92D05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  <a:latin typeface="PT Sans" panose="020B0503020203020204" pitchFamily="34" charset="0"/>
            </a:endParaRPr>
          </a:p>
        </p:txBody>
      </p:sp>
      <p:sp>
        <p:nvSpPr>
          <p:cNvPr id="175" name="Треугольник 174">
            <a:extLst>
              <a:ext uri="{FF2B5EF4-FFF2-40B4-BE49-F238E27FC236}">
                <a16:creationId xmlns:a16="http://schemas.microsoft.com/office/drawing/2014/main" xmlns="" id="{2BEEBB58-3CC1-0740-AEFE-25996E722948}"/>
              </a:ext>
            </a:extLst>
          </p:cNvPr>
          <p:cNvSpPr/>
          <p:nvPr/>
        </p:nvSpPr>
        <p:spPr>
          <a:xfrm rot="10800000">
            <a:off x="7676155" y="5936741"/>
            <a:ext cx="404252" cy="333284"/>
          </a:xfrm>
          <a:prstGeom prst="triangle">
            <a:avLst/>
          </a:prstGeom>
          <a:solidFill>
            <a:srgbClr val="C0000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  <a:latin typeface="PT Sans" panose="020B0503020203020204" pitchFamily="34" charset="0"/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8A0856A5-1BD3-43A0-9941-0FB7E2F99BC7}"/>
              </a:ext>
            </a:extLst>
          </p:cNvPr>
          <p:cNvGrpSpPr/>
          <p:nvPr/>
        </p:nvGrpSpPr>
        <p:grpSpPr>
          <a:xfrm>
            <a:off x="7658376" y="5167786"/>
            <a:ext cx="640467" cy="648698"/>
            <a:chOff x="8118815" y="1587971"/>
            <a:chExt cx="688277" cy="688277"/>
          </a:xfrm>
        </p:grpSpPr>
        <p:grpSp>
          <p:nvGrpSpPr>
            <p:cNvPr id="83" name="Group 63">
              <a:extLst>
                <a:ext uri="{FF2B5EF4-FFF2-40B4-BE49-F238E27FC236}">
                  <a16:creationId xmlns:a16="http://schemas.microsoft.com/office/drawing/2014/main" xmlns="" id="{D8BE671D-4D79-49B8-94FD-3F3FB588BC31}"/>
                </a:ext>
              </a:extLst>
            </p:cNvPr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>
            <a:xfrm>
              <a:off x="8118815" y="1587971"/>
              <a:ext cx="688277" cy="688277"/>
              <a:chOff x="6096000" y="3429000"/>
              <a:chExt cx="269875" cy="269875"/>
            </a:xfrm>
          </p:grpSpPr>
          <p:sp>
            <p:nvSpPr>
              <p:cNvPr id="85" name="background">
                <a:extLst>
                  <a:ext uri="{FF2B5EF4-FFF2-40B4-BE49-F238E27FC236}">
                    <a16:creationId xmlns:a16="http://schemas.microsoft.com/office/drawing/2014/main" xmlns="" id="{6A0453AA-6B71-425C-A63E-E7B3E3DAF756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solidFill>
                <a:srgbClr val="E2E2E3">
                  <a:lumMod val="100000"/>
                </a:srgb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  <p:sp>
            <p:nvSpPr>
              <p:cNvPr id="86" name="arc">
                <a:extLst>
                  <a:ext uri="{FF2B5EF4-FFF2-40B4-BE49-F238E27FC236}">
                    <a16:creationId xmlns:a16="http://schemas.microsoft.com/office/drawing/2014/main" xmlns="" id="{F25E6114-6060-4818-89DE-B90484930BAD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arc">
                <a:avLst>
                  <a:gd name="adj1" fmla="val 16200000"/>
                  <a:gd name="adj2" fmla="val 5274526"/>
                </a:avLst>
              </a:prstGeom>
              <a:solidFill>
                <a:srgbClr val="FFC000"/>
              </a:solidFill>
              <a:ln w="9525" cap="rnd" cmpd="sng" algn="ctr">
                <a:noFill/>
                <a:prstDash val="solid"/>
                <a:round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rou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>
                  <a:latin typeface="PT Sans" panose="020B0503020203020204" pitchFamily="34" charset="0"/>
                </a:endParaRPr>
              </a:p>
            </p:txBody>
          </p:sp>
          <p:sp>
            <p:nvSpPr>
              <p:cNvPr id="87" name="circle">
                <a:extLst>
                  <a:ext uri="{FF2B5EF4-FFF2-40B4-BE49-F238E27FC236}">
                    <a16:creationId xmlns:a16="http://schemas.microsoft.com/office/drawing/2014/main" xmlns="" id="{8D120B87-156E-40C6-8CA6-479FEBFE4928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9595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</p:grpSp>
        <p:sp>
          <p:nvSpPr>
            <p:cNvPr id="84" name="Oval 10">
              <a:extLst>
                <a:ext uri="{FF2B5EF4-FFF2-40B4-BE49-F238E27FC236}">
                  <a16:creationId xmlns:a16="http://schemas.microsoft.com/office/drawing/2014/main" xmlns="" id="{E07FCF51-77D7-43F8-BC33-F63FB68852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2992" y="1679267"/>
              <a:ext cx="505683" cy="5056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91440" rIns="91440" bIns="91440" rtlCol="0" anchor="ctr"/>
            <a:lstStyle/>
            <a:p>
              <a:pPr algn="ctr">
                <a:lnSpc>
                  <a:spcPct val="95000"/>
                </a:lnSpc>
              </a:pPr>
              <a:r>
                <a:rPr lang="ru-RU" sz="1100" b="1" kern="0" dirty="0">
                  <a:solidFill>
                    <a:srgbClr val="595959"/>
                  </a:solidFill>
                  <a:latin typeface="PT Sans" panose="020B0503020203020204" pitchFamily="34" charset="0"/>
                </a:rPr>
                <a:t>11</a:t>
              </a:r>
              <a:endParaRPr lang="en-US" sz="1100" b="1" kern="0" dirty="0">
                <a:solidFill>
                  <a:srgbClr val="595959"/>
                </a:solidFill>
                <a:latin typeface="PT Sans" panose="020B0503020203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66EBCB9-815F-48A4-ACC5-26FD397CB627}"/>
              </a:ext>
            </a:extLst>
          </p:cNvPr>
          <p:cNvSpPr txBox="1"/>
          <p:nvPr/>
        </p:nvSpPr>
        <p:spPr>
          <a:xfrm>
            <a:off x="8481404" y="5367352"/>
            <a:ext cx="2547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PT Sans" panose="020B0503020203020204" pitchFamily="34" charset="0"/>
              </a:rPr>
              <a:t>Северо-Кавказский ФО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259D8B-D2EB-4E48-B135-9DB03A12ACEB}"/>
              </a:ext>
            </a:extLst>
          </p:cNvPr>
          <p:cNvSpPr txBox="1"/>
          <p:nvPr/>
        </p:nvSpPr>
        <p:spPr>
          <a:xfrm>
            <a:off x="8420095" y="3478692"/>
            <a:ext cx="202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PT Sans" panose="020B0503020203020204" pitchFamily="34" charset="0"/>
              </a:rPr>
              <a:t>Сибирский ФО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37E915-30A3-4F22-A913-9E7A9AAF480A}"/>
              </a:ext>
            </a:extLst>
          </p:cNvPr>
          <p:cNvSpPr txBox="1"/>
          <p:nvPr/>
        </p:nvSpPr>
        <p:spPr>
          <a:xfrm>
            <a:off x="8921377" y="4842406"/>
            <a:ext cx="224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PT Sans" panose="020B0503020203020204" pitchFamily="34" charset="0"/>
              </a:rPr>
              <a:t>Южный ФО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FEB6321C-2D59-4853-9531-2797306D6579}"/>
              </a:ext>
            </a:extLst>
          </p:cNvPr>
          <p:cNvGraphicFramePr>
            <a:graphicFrameLocks noGrp="1"/>
          </p:cNvGraphicFramePr>
          <p:nvPr/>
        </p:nvGraphicFramePr>
        <p:xfrm>
          <a:off x="4430936" y="4436249"/>
          <a:ext cx="2904714" cy="2354638"/>
        </p:xfrm>
        <a:graphic>
          <a:graphicData uri="http://schemas.openxmlformats.org/drawingml/2006/table">
            <a:tbl>
              <a:tblPr/>
              <a:tblGrid>
                <a:gridCol w="2221534">
                  <a:extLst>
                    <a:ext uri="{9D8B030D-6E8A-4147-A177-3AD203B41FA5}">
                      <a16:colId xmlns:a16="http://schemas.microsoft.com/office/drawing/2014/main" xmlns="" val="1054181695"/>
                    </a:ext>
                  </a:extLst>
                </a:gridCol>
                <a:gridCol w="683180">
                  <a:extLst>
                    <a:ext uri="{9D8B030D-6E8A-4147-A177-3AD203B41FA5}">
                      <a16:colId xmlns:a16="http://schemas.microsoft.com/office/drawing/2014/main" xmlns="" val="105532615"/>
                    </a:ext>
                  </a:extLst>
                </a:gridCol>
              </a:tblGrid>
              <a:tr h="18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Костромская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2278865"/>
                  </a:ext>
                </a:extLst>
              </a:tr>
              <a:tr h="18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Курганская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7047206"/>
                  </a:ext>
                </a:extLst>
              </a:tr>
              <a:tr h="18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Астраханская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7136215"/>
                  </a:ext>
                </a:extLst>
              </a:tr>
              <a:tr h="18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Карачаево-Черкесская республика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4318442"/>
                  </a:ext>
                </a:extLst>
              </a:tr>
              <a:tr h="18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Ульяновская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5277293"/>
                  </a:ext>
                </a:extLst>
              </a:tr>
              <a:tr h="18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Архангельская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250263"/>
                  </a:ext>
                </a:extLst>
              </a:tr>
              <a:tr h="18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Хакасия республика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5374558"/>
                  </a:ext>
                </a:extLst>
              </a:tr>
              <a:tr h="18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Томская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4557114"/>
                  </a:ext>
                </a:extLst>
              </a:tr>
              <a:tr h="18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Рязанская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2144548"/>
                  </a:ext>
                </a:extLst>
              </a:tr>
              <a:tr h="18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Кемеровская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7747789"/>
                  </a:ext>
                </a:extLst>
              </a:tr>
              <a:tr h="18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Магаданская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3965238"/>
                  </a:ext>
                </a:extLst>
              </a:tr>
              <a:tr h="18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Мордовия республика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0021542"/>
                  </a:ext>
                </a:extLst>
              </a:tr>
              <a:tr h="18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Владимирская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2420860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A89FE9F4-FD6D-4BAC-A384-D1B80C0F2936}"/>
              </a:ext>
            </a:extLst>
          </p:cNvPr>
          <p:cNvGraphicFramePr>
            <a:graphicFrameLocks noGrp="1"/>
          </p:cNvGraphicFramePr>
          <p:nvPr/>
        </p:nvGraphicFramePr>
        <p:xfrm>
          <a:off x="4419652" y="2080564"/>
          <a:ext cx="2924585" cy="2303145"/>
        </p:xfrm>
        <a:graphic>
          <a:graphicData uri="http://schemas.openxmlformats.org/drawingml/2006/table">
            <a:tbl>
              <a:tblPr/>
              <a:tblGrid>
                <a:gridCol w="2442542">
                  <a:extLst>
                    <a:ext uri="{9D8B030D-6E8A-4147-A177-3AD203B41FA5}">
                      <a16:colId xmlns:a16="http://schemas.microsoft.com/office/drawing/2014/main" xmlns="" val="2218539372"/>
                    </a:ext>
                  </a:extLst>
                </a:gridCol>
                <a:gridCol w="482043">
                  <a:extLst>
                    <a:ext uri="{9D8B030D-6E8A-4147-A177-3AD203B41FA5}">
                      <a16:colId xmlns:a16="http://schemas.microsoft.com/office/drawing/2014/main" xmlns="" val="3754202360"/>
                    </a:ext>
                  </a:extLst>
                </a:gridCol>
              </a:tblGrid>
              <a:tr h="149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Москва город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3460525"/>
                  </a:ext>
                </a:extLst>
              </a:tr>
              <a:tr h="149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Санкт-Петербург город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0873161"/>
                  </a:ext>
                </a:extLst>
              </a:tr>
              <a:tr h="149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Московская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3911232"/>
                  </a:ext>
                </a:extLst>
              </a:tr>
              <a:tr h="149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Свердловская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4838311"/>
                  </a:ext>
                </a:extLst>
              </a:tr>
              <a:tr h="149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Приморский край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1415547"/>
                  </a:ext>
                </a:extLst>
              </a:tr>
              <a:tr h="149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Калининградская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2158386"/>
                  </a:ext>
                </a:extLst>
              </a:tr>
              <a:tr h="149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Ростовская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9981262"/>
                  </a:ext>
                </a:extLst>
              </a:tr>
              <a:tr h="149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Краснодарский край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7169934"/>
                  </a:ext>
                </a:extLst>
              </a:tr>
              <a:tr h="149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Нижегородская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3548692"/>
                  </a:ext>
                </a:extLst>
              </a:tr>
              <a:tr h="149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Челябинская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4458594"/>
                  </a:ext>
                </a:extLst>
              </a:tr>
              <a:tr h="149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Башкортостан республика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154479"/>
                  </a:ext>
                </a:extLst>
              </a:tr>
              <a:tr h="149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Красноярский край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9019750"/>
                  </a:ext>
                </a:extLst>
              </a:tr>
              <a:tr h="149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Новосибирская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0295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Объект 39" hidden="1">
            <a:extLst>
              <a:ext uri="{FF2B5EF4-FFF2-40B4-BE49-F238E27FC236}">
                <a16:creationId xmlns:a16="http://schemas.microsoft.com/office/drawing/2014/main" xmlns="" id="{BA8EB690-7F9C-4602-909D-0C90CE911C0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5" name="Слайд think-cell" r:id="rId14" imgW="624" imgH="635" progId="TCLayout.ActiveDocument.1">
                  <p:embed/>
                </p:oleObj>
              </mc:Choice>
              <mc:Fallback>
                <p:oleObj name="Слайд think-cell" r:id="rId14" imgW="624" imgH="635" progId="TCLayout.ActiveDocument.1">
                  <p:embed/>
                  <p:pic>
                    <p:nvPicPr>
                      <p:cNvPr id="40" name="Объект 39" hidden="1">
                        <a:extLst>
                          <a:ext uri="{FF2B5EF4-FFF2-40B4-BE49-F238E27FC236}">
                            <a16:creationId xmlns:a16="http://schemas.microsoft.com/office/drawing/2014/main" xmlns="" id="{BA8EB690-7F9C-4602-909D-0C90CE911C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 hidden="1">
            <a:extLst>
              <a:ext uri="{FF2B5EF4-FFF2-40B4-BE49-F238E27FC236}">
                <a16:creationId xmlns:a16="http://schemas.microsoft.com/office/drawing/2014/main" xmlns="" id="{63DDDB13-7E5B-41C1-9376-75E8EEA795B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C419DC-B3A3-A34D-B2B4-D3CE370A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99" y="134653"/>
            <a:ext cx="10927000" cy="886397"/>
          </a:xfrm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Подключение субъектов обращения </a:t>
            </a:r>
            <a:r>
              <a:rPr lang="ru-RU" sz="3200" b="1" dirty="0"/>
              <a:t>по состоянию </a:t>
            </a:r>
            <a:r>
              <a:rPr lang="ru-RU" sz="3200" b="1" dirty="0">
                <a:latin typeface="+mj-lt"/>
              </a:rPr>
              <a:t>на 11</a:t>
            </a:r>
            <a:r>
              <a:rPr lang="ru-RU" sz="3200" b="1" dirty="0"/>
              <a:t>.0</a:t>
            </a:r>
            <a:r>
              <a:rPr lang="en-US" sz="3200" b="1" dirty="0"/>
              <a:t>8</a:t>
            </a:r>
            <a:r>
              <a:rPr lang="ru-RU" sz="3200" b="1" dirty="0">
                <a:latin typeface="+mj-lt"/>
              </a:rPr>
              <a:t>.2020 ТГ «Парфюмерия»</a:t>
            </a:r>
          </a:p>
        </p:txBody>
      </p:sp>
      <p:sp>
        <p:nvSpPr>
          <p:cNvPr id="5" name="ee4pHeader2">
            <a:extLst>
              <a:ext uri="{FF2B5EF4-FFF2-40B4-BE49-F238E27FC236}">
                <a16:creationId xmlns:a16="http://schemas.microsoft.com/office/drawing/2014/main" xmlns="" id="{1A6D5E68-A85F-B341-A2F0-C1C40D441855}"/>
              </a:ext>
            </a:extLst>
          </p:cNvPr>
          <p:cNvSpPr txBox="1"/>
          <p:nvPr/>
        </p:nvSpPr>
        <p:spPr>
          <a:xfrm>
            <a:off x="812080" y="2930679"/>
            <a:ext cx="2752830" cy="215444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spAutoFit/>
          </a:bodyPr>
          <a:lstStyle/>
          <a:p>
            <a:pPr marL="0" lvl="3" algn="ctr"/>
            <a:r>
              <a:rPr lang="ru-RU" sz="1400" b="1" dirty="0">
                <a:solidFill>
                  <a:srgbClr val="595959">
                    <a:lumMod val="100000"/>
                  </a:srgbClr>
                </a:solidFill>
                <a:latin typeface="PT Sans" panose="020B0503020203020204" pitchFamily="34" charset="0"/>
              </a:rPr>
              <a:t>Импортеры</a:t>
            </a:r>
          </a:p>
        </p:txBody>
      </p:sp>
      <p:cxnSp>
        <p:nvCxnSpPr>
          <p:cNvPr id="6" name="Straight Connector 334">
            <a:extLst>
              <a:ext uri="{FF2B5EF4-FFF2-40B4-BE49-F238E27FC236}">
                <a16:creationId xmlns:a16="http://schemas.microsoft.com/office/drawing/2014/main" xmlns="" id="{F09424AD-C099-B046-B6ED-7EBFB833C31F}"/>
              </a:ext>
            </a:extLst>
          </p:cNvPr>
          <p:cNvCxnSpPr>
            <a:cxnSpLocks/>
          </p:cNvCxnSpPr>
          <p:nvPr/>
        </p:nvCxnSpPr>
        <p:spPr>
          <a:xfrm>
            <a:off x="3893928" y="1913623"/>
            <a:ext cx="8588" cy="4809724"/>
          </a:xfrm>
          <a:prstGeom prst="line">
            <a:avLst/>
          </a:prstGeom>
          <a:ln w="19050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e4pHeader2">
            <a:extLst>
              <a:ext uri="{FF2B5EF4-FFF2-40B4-BE49-F238E27FC236}">
                <a16:creationId xmlns:a16="http://schemas.microsoft.com/office/drawing/2014/main" xmlns="" id="{2D3A5127-FB33-AB40-BF12-CF28B6C79216}"/>
              </a:ext>
            </a:extLst>
          </p:cNvPr>
          <p:cNvSpPr txBox="1"/>
          <p:nvPr/>
        </p:nvSpPr>
        <p:spPr>
          <a:xfrm>
            <a:off x="814319" y="4133607"/>
            <a:ext cx="2752830" cy="215444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spAutoFit/>
          </a:bodyPr>
          <a:lstStyle/>
          <a:p>
            <a:pPr marL="0" lvl="3" algn="ctr"/>
            <a:r>
              <a:rPr lang="ru-RU" sz="1400" b="1" dirty="0">
                <a:solidFill>
                  <a:srgbClr val="595959">
                    <a:lumMod val="100000"/>
                  </a:srgbClr>
                </a:solidFill>
                <a:latin typeface="PT Sans" panose="020B0503020203020204" pitchFamily="34" charset="0"/>
              </a:rPr>
              <a:t>Производители</a:t>
            </a:r>
          </a:p>
        </p:txBody>
      </p:sp>
      <p:cxnSp>
        <p:nvCxnSpPr>
          <p:cNvPr id="8" name="Straight Connector 334">
            <a:extLst>
              <a:ext uri="{FF2B5EF4-FFF2-40B4-BE49-F238E27FC236}">
                <a16:creationId xmlns:a16="http://schemas.microsoft.com/office/drawing/2014/main" xmlns="" id="{B52FAD31-50BD-584A-A115-20323376D069}"/>
              </a:ext>
            </a:extLst>
          </p:cNvPr>
          <p:cNvCxnSpPr>
            <a:cxnSpLocks/>
          </p:cNvCxnSpPr>
          <p:nvPr/>
        </p:nvCxnSpPr>
        <p:spPr>
          <a:xfrm>
            <a:off x="7526799" y="1838831"/>
            <a:ext cx="3748" cy="4884516"/>
          </a:xfrm>
          <a:prstGeom prst="line">
            <a:avLst/>
          </a:prstGeom>
          <a:ln w="19050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10">
            <a:extLst>
              <a:ext uri="{FF2B5EF4-FFF2-40B4-BE49-F238E27FC236}">
                <a16:creationId xmlns:a16="http://schemas.microsoft.com/office/drawing/2014/main" xmlns="" id="{7ABB6812-2342-354A-B675-DCA4B82483E7}"/>
              </a:ext>
            </a:extLst>
          </p:cNvPr>
          <p:cNvSpPr>
            <a:spLocks noChangeAspect="1"/>
          </p:cNvSpPr>
          <p:nvPr/>
        </p:nvSpPr>
        <p:spPr>
          <a:xfrm>
            <a:off x="-644" y="5751402"/>
            <a:ext cx="913116" cy="913116"/>
          </a:xfrm>
          <a:prstGeom prst="ellipse">
            <a:avLst/>
          </a:prstGeom>
          <a:gradFill flip="none" rotWithShape="1">
            <a:gsLst>
              <a:gs pos="0">
                <a:srgbClr val="FDFB9F"/>
              </a:gs>
              <a:gs pos="63000">
                <a:srgbClr val="EBE60E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ctr"/>
          <a:lstStyle/>
          <a:p>
            <a:pPr algn="ctr">
              <a:lnSpc>
                <a:spcPct val="95000"/>
              </a:lnSpc>
            </a:pPr>
            <a:r>
              <a:rPr lang="en-US" sz="1400" b="1" kern="0" dirty="0">
                <a:solidFill>
                  <a:srgbClr val="595959"/>
                </a:solidFill>
                <a:latin typeface="PT Sans Caption" panose="020B0603020203020204" charset="0"/>
              </a:rPr>
              <a:t>4 451</a:t>
            </a:r>
          </a:p>
        </p:txBody>
      </p:sp>
      <p:sp>
        <p:nvSpPr>
          <p:cNvPr id="73" name="Oval 10">
            <a:extLst>
              <a:ext uri="{FF2B5EF4-FFF2-40B4-BE49-F238E27FC236}">
                <a16:creationId xmlns:a16="http://schemas.microsoft.com/office/drawing/2014/main" xmlns="" id="{470B00C7-0855-5F45-AADE-CD62E78680AD}"/>
              </a:ext>
            </a:extLst>
          </p:cNvPr>
          <p:cNvSpPr>
            <a:spLocks noChangeAspect="1"/>
          </p:cNvSpPr>
          <p:nvPr/>
        </p:nvSpPr>
        <p:spPr>
          <a:xfrm>
            <a:off x="0" y="4503361"/>
            <a:ext cx="913116" cy="913116"/>
          </a:xfrm>
          <a:prstGeom prst="ellipse">
            <a:avLst/>
          </a:prstGeom>
          <a:gradFill flip="none" rotWithShape="1">
            <a:gsLst>
              <a:gs pos="0">
                <a:srgbClr val="FDFB9F"/>
              </a:gs>
              <a:gs pos="63000">
                <a:srgbClr val="EBE60E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ctr"/>
          <a:lstStyle/>
          <a:p>
            <a:pPr algn="ctr">
              <a:lnSpc>
                <a:spcPct val="95000"/>
              </a:lnSpc>
            </a:pPr>
            <a:r>
              <a:rPr lang="en-US" sz="1400" b="1" kern="0" dirty="0">
                <a:solidFill>
                  <a:srgbClr val="595959"/>
                </a:solidFill>
                <a:latin typeface="PT Sans Caption" panose="020B0603020203020204" charset="0"/>
              </a:rPr>
              <a:t>15</a:t>
            </a:r>
            <a:r>
              <a:rPr lang="ru-RU" sz="1400" b="1" kern="0" dirty="0">
                <a:solidFill>
                  <a:srgbClr val="595959"/>
                </a:solidFill>
                <a:latin typeface="PT Sans Caption" panose="020B0603020203020204" charset="0"/>
              </a:rPr>
              <a:t>2</a:t>
            </a:r>
            <a:endParaRPr lang="en-US" sz="1400" b="1" kern="0" dirty="0">
              <a:solidFill>
                <a:srgbClr val="595959"/>
              </a:solidFill>
              <a:latin typeface="PT Sans Caption" panose="020B0603020203020204" charset="0"/>
            </a:endParaRPr>
          </a:p>
        </p:txBody>
      </p:sp>
      <p:sp>
        <p:nvSpPr>
          <p:cNvPr id="74" name="Прямоугольник 44">
            <a:extLst>
              <a:ext uri="{FF2B5EF4-FFF2-40B4-BE49-F238E27FC236}">
                <a16:creationId xmlns:a16="http://schemas.microsoft.com/office/drawing/2014/main" xmlns="" id="{A15E55D3-186A-CD49-87B9-427FC31453E0}"/>
              </a:ext>
            </a:extLst>
          </p:cNvPr>
          <p:cNvSpPr/>
          <p:nvPr/>
        </p:nvSpPr>
        <p:spPr>
          <a:xfrm>
            <a:off x="1127339" y="4734174"/>
            <a:ext cx="2121233" cy="33931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549" rIns="0" bIns="46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0"/>
              </a:rPr>
              <a:t>Зарегистрировано Участников оборота товаров производителей</a:t>
            </a:r>
          </a:p>
          <a:p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0"/>
            </a:endParaRPr>
          </a:p>
        </p:txBody>
      </p:sp>
      <p:sp>
        <p:nvSpPr>
          <p:cNvPr id="75" name="Прямоугольник 44">
            <a:extLst>
              <a:ext uri="{FF2B5EF4-FFF2-40B4-BE49-F238E27FC236}">
                <a16:creationId xmlns:a16="http://schemas.microsoft.com/office/drawing/2014/main" xmlns="" id="{138AE723-297E-6946-B355-268ED4947AF2}"/>
              </a:ext>
            </a:extLst>
          </p:cNvPr>
          <p:cNvSpPr/>
          <p:nvPr/>
        </p:nvSpPr>
        <p:spPr>
          <a:xfrm>
            <a:off x="1226158" y="3442257"/>
            <a:ext cx="1905814" cy="33931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549" rIns="0" bIns="46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0"/>
              </a:rPr>
              <a:t>Зарегистрировано Участников оборота товаров импортеров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0"/>
            </a:endParaRPr>
          </a:p>
        </p:txBody>
      </p:sp>
      <p:sp>
        <p:nvSpPr>
          <p:cNvPr id="76" name="Oval 10">
            <a:extLst>
              <a:ext uri="{FF2B5EF4-FFF2-40B4-BE49-F238E27FC236}">
                <a16:creationId xmlns:a16="http://schemas.microsoft.com/office/drawing/2014/main" xmlns="" id="{8841FC1C-57E9-D840-BDF4-872DA69646EA}"/>
              </a:ext>
            </a:extLst>
          </p:cNvPr>
          <p:cNvSpPr>
            <a:spLocks noChangeAspect="1"/>
          </p:cNvSpPr>
          <p:nvPr/>
        </p:nvSpPr>
        <p:spPr>
          <a:xfrm>
            <a:off x="0" y="3255320"/>
            <a:ext cx="913116" cy="913116"/>
          </a:xfrm>
          <a:prstGeom prst="ellipse">
            <a:avLst/>
          </a:prstGeom>
          <a:gradFill flip="none" rotWithShape="1">
            <a:gsLst>
              <a:gs pos="0">
                <a:srgbClr val="FDFB9F"/>
              </a:gs>
              <a:gs pos="63000">
                <a:srgbClr val="EBE60E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ctr"/>
          <a:lstStyle/>
          <a:p>
            <a:pPr algn="ctr">
              <a:lnSpc>
                <a:spcPct val="95000"/>
              </a:lnSpc>
            </a:pPr>
            <a:r>
              <a:rPr lang="en-US" sz="1400" b="1" kern="0" dirty="0">
                <a:solidFill>
                  <a:srgbClr val="595959"/>
                </a:solidFill>
                <a:latin typeface="PT Sans Caption" panose="020B0603020203020204" charset="0"/>
              </a:rPr>
              <a:t>41</a:t>
            </a:r>
            <a:r>
              <a:rPr lang="ru-RU" sz="1400" b="1" kern="0" dirty="0">
                <a:solidFill>
                  <a:srgbClr val="595959"/>
                </a:solidFill>
                <a:latin typeface="PT Sans Caption" panose="020B0603020203020204" charset="0"/>
              </a:rPr>
              <a:t>3</a:t>
            </a:r>
            <a:endParaRPr lang="en-US" sz="1400" b="1" kern="0" dirty="0">
              <a:solidFill>
                <a:srgbClr val="595959"/>
              </a:solidFill>
              <a:latin typeface="PT Sans Caption" panose="020B0603020203020204" charset="0"/>
            </a:endParaRPr>
          </a:p>
        </p:txBody>
      </p:sp>
      <p:sp>
        <p:nvSpPr>
          <p:cNvPr id="77" name="Oval 10">
            <a:extLst>
              <a:ext uri="{FF2B5EF4-FFF2-40B4-BE49-F238E27FC236}">
                <a16:creationId xmlns:a16="http://schemas.microsoft.com/office/drawing/2014/main" xmlns="" id="{E72A2A41-4A1C-D940-8F25-D6AAB02EA373}"/>
              </a:ext>
            </a:extLst>
          </p:cNvPr>
          <p:cNvSpPr>
            <a:spLocks noChangeAspect="1"/>
          </p:cNvSpPr>
          <p:nvPr/>
        </p:nvSpPr>
        <p:spPr>
          <a:xfrm>
            <a:off x="1683931" y="1838831"/>
            <a:ext cx="990266" cy="990266"/>
          </a:xfrm>
          <a:prstGeom prst="ellipse">
            <a:avLst/>
          </a:prstGeom>
          <a:gradFill flip="none" rotWithShape="1">
            <a:gsLst>
              <a:gs pos="0">
                <a:srgbClr val="FDFB9F"/>
              </a:gs>
              <a:gs pos="63000">
                <a:srgbClr val="EBE60E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ctr"/>
          <a:lstStyle/>
          <a:p>
            <a:pPr algn="ctr">
              <a:lnSpc>
                <a:spcPct val="95000"/>
              </a:lnSpc>
            </a:pPr>
            <a:r>
              <a:rPr lang="en-US" sz="1600" b="1" kern="0" dirty="0">
                <a:solidFill>
                  <a:srgbClr val="595959"/>
                </a:solidFill>
                <a:latin typeface="PT Sans Caption" panose="020B0603020203020204" charset="0"/>
              </a:rPr>
              <a:t>4 65</a:t>
            </a:r>
            <a:r>
              <a:rPr lang="ru-RU" sz="1600" b="1" kern="0" dirty="0">
                <a:solidFill>
                  <a:srgbClr val="595959"/>
                </a:solidFill>
                <a:latin typeface="PT Sans Caption" panose="020B0603020203020204" charset="0"/>
              </a:rPr>
              <a:t>0</a:t>
            </a:r>
            <a:endParaRPr lang="en-US" sz="1600" b="1" kern="0" dirty="0">
              <a:solidFill>
                <a:srgbClr val="595959"/>
              </a:solidFill>
              <a:latin typeface="PT Sans Caption" panose="020B0603020203020204" charset="0"/>
            </a:endParaRPr>
          </a:p>
        </p:txBody>
      </p:sp>
      <p:sp>
        <p:nvSpPr>
          <p:cNvPr id="78" name="Прямоугольник 44">
            <a:extLst>
              <a:ext uri="{FF2B5EF4-FFF2-40B4-BE49-F238E27FC236}">
                <a16:creationId xmlns:a16="http://schemas.microsoft.com/office/drawing/2014/main" xmlns="" id="{5B3ECD85-31A4-644B-B0E3-06BD9D66B5EA}"/>
              </a:ext>
            </a:extLst>
          </p:cNvPr>
          <p:cNvSpPr/>
          <p:nvPr/>
        </p:nvSpPr>
        <p:spPr>
          <a:xfrm>
            <a:off x="-25926" y="1310699"/>
            <a:ext cx="4061873" cy="44907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549" rIns="0" bIns="46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0"/>
              </a:rPr>
              <a:t>Общее количество участников оборота товаров по ТГ «Парфюмерия»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0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63C179A3-BFFA-6944-9927-1E189757F8DE}"/>
              </a:ext>
            </a:extLst>
          </p:cNvPr>
          <p:cNvGrpSpPr/>
          <p:nvPr/>
        </p:nvGrpSpPr>
        <p:grpSpPr>
          <a:xfrm>
            <a:off x="8069547" y="5883585"/>
            <a:ext cx="885204" cy="841891"/>
            <a:chOff x="8118815" y="1587971"/>
            <a:chExt cx="688277" cy="688277"/>
          </a:xfrm>
        </p:grpSpPr>
        <p:grpSp>
          <p:nvGrpSpPr>
            <p:cNvPr id="35" name="Group 63">
              <a:extLst>
                <a:ext uri="{FF2B5EF4-FFF2-40B4-BE49-F238E27FC236}">
                  <a16:creationId xmlns:a16="http://schemas.microsoft.com/office/drawing/2014/main" xmlns="" id="{C820904B-B919-AC45-89A7-EA6460BC893A}"/>
                </a:ext>
              </a:extLst>
            </p:cNvPr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>
            <a:xfrm>
              <a:off x="8118815" y="1587971"/>
              <a:ext cx="688277" cy="688277"/>
              <a:chOff x="6096000" y="3429000"/>
              <a:chExt cx="269875" cy="269875"/>
            </a:xfrm>
          </p:grpSpPr>
          <p:sp>
            <p:nvSpPr>
              <p:cNvPr id="37" name="background">
                <a:extLst>
                  <a:ext uri="{FF2B5EF4-FFF2-40B4-BE49-F238E27FC236}">
                    <a16:creationId xmlns:a16="http://schemas.microsoft.com/office/drawing/2014/main" xmlns="" id="{916A1DA9-9F63-344C-91DC-CD4F37ED0EAF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solidFill>
                <a:srgbClr val="E2E2E3">
                  <a:lumMod val="100000"/>
                </a:srgb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  <p:sp>
            <p:nvSpPr>
              <p:cNvPr id="38" name="arc">
                <a:extLst>
                  <a:ext uri="{FF2B5EF4-FFF2-40B4-BE49-F238E27FC236}">
                    <a16:creationId xmlns:a16="http://schemas.microsoft.com/office/drawing/2014/main" xmlns="" id="{AD8E989B-D164-604F-9DAD-A3539C924E61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arc">
                <a:avLst>
                  <a:gd name="adj1" fmla="val 16200000"/>
                  <a:gd name="adj2" fmla="val 16183655"/>
                </a:avLst>
              </a:prstGeom>
              <a:solidFill>
                <a:srgbClr val="C00000"/>
              </a:solidFill>
              <a:ln w="9525" cap="rnd" cmpd="sng" algn="ctr">
                <a:noFill/>
                <a:prstDash val="solid"/>
                <a:round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rou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>
                  <a:latin typeface="PT Sans" panose="020B0503020203020204" pitchFamily="34" charset="0"/>
                </a:endParaRPr>
              </a:p>
            </p:txBody>
          </p:sp>
          <p:sp>
            <p:nvSpPr>
              <p:cNvPr id="39" name="circle">
                <a:extLst>
                  <a:ext uri="{FF2B5EF4-FFF2-40B4-BE49-F238E27FC236}">
                    <a16:creationId xmlns:a16="http://schemas.microsoft.com/office/drawing/2014/main" xmlns="" id="{95E97AEE-A3DA-1C4C-BAE8-4A521EC30997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9595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</p:grpSp>
        <p:sp>
          <p:nvSpPr>
            <p:cNvPr id="36" name="Oval 10">
              <a:extLst>
                <a:ext uri="{FF2B5EF4-FFF2-40B4-BE49-F238E27FC236}">
                  <a16:creationId xmlns:a16="http://schemas.microsoft.com/office/drawing/2014/main" xmlns="" id="{BBADDB89-5AAB-E642-AD0B-D9A57C9231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8308" y="1684583"/>
              <a:ext cx="505683" cy="5056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91440" rIns="91440" bIns="91440" rtlCol="0" anchor="ctr"/>
            <a:lstStyle/>
            <a:p>
              <a:pPr algn="ctr">
                <a:lnSpc>
                  <a:spcPct val="95000"/>
                </a:lnSpc>
              </a:pPr>
              <a:r>
                <a:rPr lang="ru-RU" sz="1200" b="1" kern="0" dirty="0">
                  <a:solidFill>
                    <a:srgbClr val="595959"/>
                  </a:solidFill>
                  <a:latin typeface="PT Sans" panose="020B0503020203020204" pitchFamily="34" charset="0"/>
                </a:rPr>
                <a:t>120</a:t>
              </a:r>
              <a:endParaRPr lang="en-US" sz="1200" b="1" kern="0" dirty="0">
                <a:solidFill>
                  <a:srgbClr val="595959"/>
                </a:solidFill>
                <a:latin typeface="PT Sans" panose="020B0503020203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6B314B2-CDE5-4141-B815-5452F4C429E2}"/>
              </a:ext>
            </a:extLst>
          </p:cNvPr>
          <p:cNvSpPr txBox="1"/>
          <p:nvPr/>
        </p:nvSpPr>
        <p:spPr>
          <a:xfrm>
            <a:off x="8983346" y="6095797"/>
            <a:ext cx="2547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PT Sans" panose="020B0503020203020204" pitchFamily="34" charset="0"/>
              </a:rPr>
              <a:t>Северо-Кавказский ФО</a:t>
            </a:r>
          </a:p>
          <a:p>
            <a:endParaRPr lang="ru-RU" dirty="0"/>
          </a:p>
        </p:txBody>
      </p:sp>
      <p:sp>
        <p:nvSpPr>
          <p:cNvPr id="54" name="Треугольник 53">
            <a:extLst>
              <a:ext uri="{FF2B5EF4-FFF2-40B4-BE49-F238E27FC236}">
                <a16:creationId xmlns:a16="http://schemas.microsoft.com/office/drawing/2014/main" xmlns="" id="{BDEA2DEC-CBD8-C84D-A430-684A02471478}"/>
              </a:ext>
            </a:extLst>
          </p:cNvPr>
          <p:cNvSpPr/>
          <p:nvPr/>
        </p:nvSpPr>
        <p:spPr>
          <a:xfrm>
            <a:off x="7655072" y="1875031"/>
            <a:ext cx="404252" cy="333284"/>
          </a:xfrm>
          <a:prstGeom prst="triangle">
            <a:avLst/>
          </a:prstGeom>
          <a:solidFill>
            <a:srgbClr val="92D05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  <a:latin typeface="PT Sans" panose="020B05030202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A89315F-C848-9C4C-9453-0C2F8F45B510}"/>
              </a:ext>
            </a:extLst>
          </p:cNvPr>
          <p:cNvSpPr txBox="1"/>
          <p:nvPr/>
        </p:nvSpPr>
        <p:spPr>
          <a:xfrm>
            <a:off x="8970686" y="1932809"/>
            <a:ext cx="202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PT Sans" panose="020B0503020203020204" pitchFamily="34" charset="0"/>
              </a:rPr>
              <a:t>Центральный ФО</a:t>
            </a:r>
          </a:p>
        </p:txBody>
      </p:sp>
      <p:sp>
        <p:nvSpPr>
          <p:cNvPr id="55" name="Треугольник 54">
            <a:extLst>
              <a:ext uri="{FF2B5EF4-FFF2-40B4-BE49-F238E27FC236}">
                <a16:creationId xmlns:a16="http://schemas.microsoft.com/office/drawing/2014/main" xmlns="" id="{592B0DE4-559D-6042-A7A1-72FA39EF9B7F}"/>
              </a:ext>
            </a:extLst>
          </p:cNvPr>
          <p:cNvSpPr/>
          <p:nvPr/>
        </p:nvSpPr>
        <p:spPr>
          <a:xfrm rot="10800000">
            <a:off x="3991107" y="4684104"/>
            <a:ext cx="404252" cy="333284"/>
          </a:xfrm>
          <a:prstGeom prst="triangle">
            <a:avLst/>
          </a:prstGeom>
          <a:solidFill>
            <a:srgbClr val="C0000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  <a:latin typeface="PT Sans" panose="020B0503020203020204" pitchFamily="34" charset="0"/>
            </a:endParaRPr>
          </a:p>
        </p:txBody>
      </p:sp>
      <p:sp>
        <p:nvSpPr>
          <p:cNvPr id="56" name="Прямоугольник 44">
            <a:extLst>
              <a:ext uri="{FF2B5EF4-FFF2-40B4-BE49-F238E27FC236}">
                <a16:creationId xmlns:a16="http://schemas.microsoft.com/office/drawing/2014/main" xmlns="" id="{425A4261-4F7D-D84D-8FE2-6748E1CDE53A}"/>
              </a:ext>
            </a:extLst>
          </p:cNvPr>
          <p:cNvSpPr/>
          <p:nvPr/>
        </p:nvSpPr>
        <p:spPr>
          <a:xfrm>
            <a:off x="1186355" y="5983636"/>
            <a:ext cx="1905814" cy="33931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549" rIns="0" bIns="46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0"/>
              </a:rPr>
              <a:t>Зарегистрировано Участников оборота товаров по розничной и оптовой торговле 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0"/>
            </a:endParaRPr>
          </a:p>
        </p:txBody>
      </p:sp>
      <p:sp>
        <p:nvSpPr>
          <p:cNvPr id="57" name="ee4pHeader1">
            <a:extLst>
              <a:ext uri="{FF2B5EF4-FFF2-40B4-BE49-F238E27FC236}">
                <a16:creationId xmlns:a16="http://schemas.microsoft.com/office/drawing/2014/main" xmlns="" id="{408FA713-7E6F-374D-B7CB-E23A326BEF8B}"/>
              </a:ext>
            </a:extLst>
          </p:cNvPr>
          <p:cNvSpPr txBox="1"/>
          <p:nvPr/>
        </p:nvSpPr>
        <p:spPr>
          <a:xfrm>
            <a:off x="803478" y="5519961"/>
            <a:ext cx="2751173" cy="215444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spAutoFit/>
          </a:bodyPr>
          <a:lstStyle/>
          <a:p>
            <a:pPr marL="0" lvl="3" algn="ctr"/>
            <a:r>
              <a:rPr lang="ru-RU" sz="1400" b="1" dirty="0">
                <a:solidFill>
                  <a:srgbClr val="595959">
                    <a:lumMod val="100000"/>
                  </a:srgbClr>
                </a:solidFill>
                <a:latin typeface="PT Sans" panose="020B0503020203020204" pitchFamily="34" charset="0"/>
              </a:rPr>
              <a:t>Оптовая и розничная торговля</a:t>
            </a:r>
          </a:p>
        </p:txBody>
      </p:sp>
      <p:sp>
        <p:nvSpPr>
          <p:cNvPr id="58" name="Прямоугольник 44">
            <a:extLst>
              <a:ext uri="{FF2B5EF4-FFF2-40B4-BE49-F238E27FC236}">
                <a16:creationId xmlns:a16="http://schemas.microsoft.com/office/drawing/2014/main" xmlns="" id="{932CC376-C751-9A44-A3DB-896310FAEE8F}"/>
              </a:ext>
            </a:extLst>
          </p:cNvPr>
          <p:cNvSpPr/>
          <p:nvPr/>
        </p:nvSpPr>
        <p:spPr>
          <a:xfrm>
            <a:off x="3836562" y="1304563"/>
            <a:ext cx="3686489" cy="44907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549" rIns="0" bIns="46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0"/>
              </a:rPr>
              <a:t>Регистрация участников оборота товаров в разрезе областей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0"/>
            </a:endParaRPr>
          </a:p>
        </p:txBody>
      </p:sp>
      <p:sp>
        <p:nvSpPr>
          <p:cNvPr id="59" name="Прямоугольник 44">
            <a:extLst>
              <a:ext uri="{FF2B5EF4-FFF2-40B4-BE49-F238E27FC236}">
                <a16:creationId xmlns:a16="http://schemas.microsoft.com/office/drawing/2014/main" xmlns="" id="{F3EF5918-30AA-494C-BC4C-E5A6BB4CFED0}"/>
              </a:ext>
            </a:extLst>
          </p:cNvPr>
          <p:cNvSpPr/>
          <p:nvPr/>
        </p:nvSpPr>
        <p:spPr>
          <a:xfrm>
            <a:off x="7841677" y="1319755"/>
            <a:ext cx="4061873" cy="44907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549" rIns="0" bIns="46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0"/>
              </a:rPr>
              <a:t>Регистрация участников оборота товаров в разрезе Федеральных округов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CCEEAE3-2B18-E942-83FF-B69D3E0B2723}"/>
              </a:ext>
            </a:extLst>
          </p:cNvPr>
          <p:cNvSpPr txBox="1"/>
          <p:nvPr/>
        </p:nvSpPr>
        <p:spPr>
          <a:xfrm>
            <a:off x="8314284" y="2493221"/>
            <a:ext cx="202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PT Sans" panose="020B0503020203020204" pitchFamily="34" charset="0"/>
              </a:rPr>
              <a:t>Приволжский ФО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4B061B5-C2E4-504D-A271-6815F368FDB0}"/>
              </a:ext>
            </a:extLst>
          </p:cNvPr>
          <p:cNvSpPr txBox="1"/>
          <p:nvPr/>
        </p:nvSpPr>
        <p:spPr>
          <a:xfrm>
            <a:off x="8910147" y="2905450"/>
            <a:ext cx="202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PT Sans" panose="020B0503020203020204" pitchFamily="34" charset="0"/>
              </a:rPr>
              <a:t>Сибирский ФО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ECCBCAA9-4187-B849-80B4-10335275907C}"/>
              </a:ext>
            </a:extLst>
          </p:cNvPr>
          <p:cNvSpPr txBox="1"/>
          <p:nvPr/>
        </p:nvSpPr>
        <p:spPr>
          <a:xfrm>
            <a:off x="8401919" y="3426960"/>
            <a:ext cx="202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PT Sans" panose="020B0503020203020204" pitchFamily="34" charset="0"/>
              </a:rPr>
              <a:t>Северо-Западный ФО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7A851076-0A8E-9E4F-8ACC-03F3D10FE9D8}"/>
              </a:ext>
            </a:extLst>
          </p:cNvPr>
          <p:cNvSpPr txBox="1"/>
          <p:nvPr/>
        </p:nvSpPr>
        <p:spPr>
          <a:xfrm>
            <a:off x="8785755" y="3940314"/>
            <a:ext cx="224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PT Sans" panose="020B0503020203020204" pitchFamily="34" charset="0"/>
              </a:rPr>
              <a:t>Уральский ФО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41A448D3-225A-8341-A955-195C8E811F5B}"/>
              </a:ext>
            </a:extLst>
          </p:cNvPr>
          <p:cNvSpPr txBox="1"/>
          <p:nvPr/>
        </p:nvSpPr>
        <p:spPr>
          <a:xfrm>
            <a:off x="8316747" y="4454451"/>
            <a:ext cx="202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PT Sans" panose="020B0503020203020204" pitchFamily="34" charset="0"/>
              </a:rPr>
              <a:t>Южный ФО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61AECACE-1FD5-404F-80FE-613725CA62DE}"/>
              </a:ext>
            </a:extLst>
          </p:cNvPr>
          <p:cNvSpPr txBox="1"/>
          <p:nvPr/>
        </p:nvSpPr>
        <p:spPr>
          <a:xfrm>
            <a:off x="8870086" y="4941688"/>
            <a:ext cx="2316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PT Sans" panose="020B0503020203020204" pitchFamily="34" charset="0"/>
              </a:rPr>
              <a:t>Дальневосточный ФО</a:t>
            </a: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80D9DF9B-6099-3C45-A6D6-D2EFBC20B0AD}"/>
              </a:ext>
            </a:extLst>
          </p:cNvPr>
          <p:cNvGrpSpPr/>
          <p:nvPr/>
        </p:nvGrpSpPr>
        <p:grpSpPr>
          <a:xfrm>
            <a:off x="7650626" y="2402856"/>
            <a:ext cx="640467" cy="636699"/>
            <a:chOff x="8118815" y="1587971"/>
            <a:chExt cx="688277" cy="688277"/>
          </a:xfrm>
        </p:grpSpPr>
        <p:grpSp>
          <p:nvGrpSpPr>
            <p:cNvPr id="67" name="Group 63">
              <a:extLst>
                <a:ext uri="{FF2B5EF4-FFF2-40B4-BE49-F238E27FC236}">
                  <a16:creationId xmlns:a16="http://schemas.microsoft.com/office/drawing/2014/main" xmlns="" id="{B382F269-9086-E646-A255-54A79DFE504C}"/>
                </a:ext>
              </a:extLst>
            </p:cNvPr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>
            <a:xfrm>
              <a:off x="8118815" y="1587971"/>
              <a:ext cx="688277" cy="688277"/>
              <a:chOff x="6096000" y="3429000"/>
              <a:chExt cx="269875" cy="269875"/>
            </a:xfrm>
          </p:grpSpPr>
          <p:sp>
            <p:nvSpPr>
              <p:cNvPr id="69" name="background">
                <a:extLst>
                  <a:ext uri="{FF2B5EF4-FFF2-40B4-BE49-F238E27FC236}">
                    <a16:creationId xmlns:a16="http://schemas.microsoft.com/office/drawing/2014/main" xmlns="" id="{5C6550DB-C439-B848-9293-B6F2CF8148A9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solidFill>
                <a:srgbClr val="E2E2E3">
                  <a:lumMod val="100000"/>
                </a:srgb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  <p:sp>
            <p:nvSpPr>
              <p:cNvPr id="71" name="arc">
                <a:extLst>
                  <a:ext uri="{FF2B5EF4-FFF2-40B4-BE49-F238E27FC236}">
                    <a16:creationId xmlns:a16="http://schemas.microsoft.com/office/drawing/2014/main" xmlns="" id="{1BFCF27F-704E-BF41-A9A4-46A7796D9EB4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arc">
                <a:avLst>
                  <a:gd name="adj1" fmla="val 16200000"/>
                  <a:gd name="adj2" fmla="val 5285688"/>
                </a:avLst>
              </a:prstGeom>
              <a:solidFill>
                <a:srgbClr val="FFC000"/>
              </a:solidFill>
              <a:ln w="9525" cap="rnd" cmpd="sng" algn="ctr">
                <a:noFill/>
                <a:prstDash val="solid"/>
                <a:round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rou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>
                  <a:latin typeface="PT Sans" panose="020B0503020203020204" pitchFamily="34" charset="0"/>
                </a:endParaRPr>
              </a:p>
            </p:txBody>
          </p:sp>
          <p:sp>
            <p:nvSpPr>
              <p:cNvPr id="72" name="circle">
                <a:extLst>
                  <a:ext uri="{FF2B5EF4-FFF2-40B4-BE49-F238E27FC236}">
                    <a16:creationId xmlns:a16="http://schemas.microsoft.com/office/drawing/2014/main" xmlns="" id="{5FBC6964-C032-2747-A2AA-43E9706A4A5D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9595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</p:grpSp>
        <p:sp>
          <p:nvSpPr>
            <p:cNvPr id="68" name="Oval 10">
              <a:extLst>
                <a:ext uri="{FF2B5EF4-FFF2-40B4-BE49-F238E27FC236}">
                  <a16:creationId xmlns:a16="http://schemas.microsoft.com/office/drawing/2014/main" xmlns="" id="{EDF8822F-B663-6943-AD33-8E094228E7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2992" y="1679267"/>
              <a:ext cx="505683" cy="5056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91440" rIns="91440" bIns="91440" rtlCol="0" anchor="ctr"/>
            <a:lstStyle/>
            <a:p>
              <a:pPr algn="ctr">
                <a:lnSpc>
                  <a:spcPct val="95000"/>
                </a:lnSpc>
              </a:pPr>
              <a:r>
                <a:rPr lang="ru-RU" sz="1100" b="1" kern="0" dirty="0">
                  <a:solidFill>
                    <a:srgbClr val="595959"/>
                  </a:solidFill>
                  <a:latin typeface="PT Sans" panose="020B0503020203020204" pitchFamily="34" charset="0"/>
                </a:rPr>
                <a:t>800</a:t>
              </a:r>
              <a:endParaRPr lang="en-US" sz="1100" b="1" kern="0" dirty="0">
                <a:solidFill>
                  <a:srgbClr val="595959"/>
                </a:solidFill>
                <a:latin typeface="PT Sans" panose="020B0503020203020204" pitchFamily="34" charset="0"/>
              </a:endParaRPr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xmlns="" id="{F147EF7B-B8C3-7D4B-BE22-4BE16E346B95}"/>
              </a:ext>
            </a:extLst>
          </p:cNvPr>
          <p:cNvGrpSpPr/>
          <p:nvPr/>
        </p:nvGrpSpPr>
        <p:grpSpPr>
          <a:xfrm>
            <a:off x="8106373" y="1718062"/>
            <a:ext cx="840445" cy="827406"/>
            <a:chOff x="8118815" y="1587971"/>
            <a:chExt cx="688277" cy="688277"/>
          </a:xfrm>
        </p:grpSpPr>
        <p:grpSp>
          <p:nvGrpSpPr>
            <p:cNvPr id="108" name="Group 63">
              <a:extLst>
                <a:ext uri="{FF2B5EF4-FFF2-40B4-BE49-F238E27FC236}">
                  <a16:creationId xmlns:a16="http://schemas.microsoft.com/office/drawing/2014/main" xmlns="" id="{C6C3605F-A09D-F642-94A8-4AEC29F7CBA7}"/>
                </a:ext>
              </a:extLst>
            </p:cNvPr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>
            <a:xfrm>
              <a:off x="8118815" y="1587971"/>
              <a:ext cx="688277" cy="688277"/>
              <a:chOff x="6096000" y="3429000"/>
              <a:chExt cx="269875" cy="269875"/>
            </a:xfrm>
          </p:grpSpPr>
          <p:sp>
            <p:nvSpPr>
              <p:cNvPr id="110" name="background">
                <a:extLst>
                  <a:ext uri="{FF2B5EF4-FFF2-40B4-BE49-F238E27FC236}">
                    <a16:creationId xmlns:a16="http://schemas.microsoft.com/office/drawing/2014/main" xmlns="" id="{ADCA206E-A46A-5A49-8968-7D2EB5D745F2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solidFill>
                <a:srgbClr val="E2E2E3">
                  <a:lumMod val="100000"/>
                </a:srgb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  <p:sp>
            <p:nvSpPr>
              <p:cNvPr id="111" name="arc">
                <a:extLst>
                  <a:ext uri="{FF2B5EF4-FFF2-40B4-BE49-F238E27FC236}">
                    <a16:creationId xmlns:a16="http://schemas.microsoft.com/office/drawing/2014/main" xmlns="" id="{A891AF6B-D33E-154A-BDFE-EE32643523D6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arc">
                <a:avLst>
                  <a:gd name="adj1" fmla="val 16200000"/>
                  <a:gd name="adj2" fmla="val 16168662"/>
                </a:avLst>
              </a:prstGeom>
              <a:solidFill>
                <a:srgbClr val="92D050"/>
              </a:solidFill>
              <a:ln w="9525" cap="rnd" cmpd="sng" algn="ctr">
                <a:noFill/>
                <a:prstDash val="solid"/>
                <a:round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rou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>
                  <a:latin typeface="PT Sans" panose="020B0503020203020204" pitchFamily="34" charset="0"/>
                </a:endParaRPr>
              </a:p>
            </p:txBody>
          </p:sp>
          <p:sp>
            <p:nvSpPr>
              <p:cNvPr id="112" name="circle">
                <a:extLst>
                  <a:ext uri="{FF2B5EF4-FFF2-40B4-BE49-F238E27FC236}">
                    <a16:creationId xmlns:a16="http://schemas.microsoft.com/office/drawing/2014/main" xmlns="" id="{66ADEEDF-32C1-9941-9712-4B8638CC10CE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9595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</p:grpSp>
        <p:sp>
          <p:nvSpPr>
            <p:cNvPr id="109" name="Oval 10">
              <a:extLst>
                <a:ext uri="{FF2B5EF4-FFF2-40B4-BE49-F238E27FC236}">
                  <a16:creationId xmlns:a16="http://schemas.microsoft.com/office/drawing/2014/main" xmlns="" id="{6C258860-0726-6844-B000-C06F86F954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8308" y="1673951"/>
              <a:ext cx="505683" cy="5056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91440" rIns="91440" bIns="91440" rtlCol="0" anchor="ctr"/>
            <a:lstStyle/>
            <a:p>
              <a:pPr algn="ctr">
                <a:lnSpc>
                  <a:spcPct val="95000"/>
                </a:lnSpc>
              </a:pPr>
              <a:r>
                <a:rPr lang="ru-RU" sz="1200" b="1" kern="0" dirty="0">
                  <a:solidFill>
                    <a:srgbClr val="595959"/>
                  </a:solidFill>
                  <a:latin typeface="PT Sans" panose="020B0503020203020204" pitchFamily="34" charset="0"/>
                </a:rPr>
                <a:t>1334</a:t>
              </a:r>
              <a:endParaRPr lang="en-US" sz="1200" b="1" kern="0" dirty="0">
                <a:solidFill>
                  <a:srgbClr val="595959"/>
                </a:solidFill>
                <a:latin typeface="PT Sans" panose="020B0503020203020204" pitchFamily="34" charset="0"/>
              </a:endParaRPr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xmlns="" id="{BA3F02C8-FF46-754E-AE85-EDA96E3EAB73}"/>
              </a:ext>
            </a:extLst>
          </p:cNvPr>
          <p:cNvGrpSpPr/>
          <p:nvPr/>
        </p:nvGrpSpPr>
        <p:grpSpPr>
          <a:xfrm>
            <a:off x="8213616" y="2786876"/>
            <a:ext cx="640467" cy="648698"/>
            <a:chOff x="8118815" y="1587971"/>
            <a:chExt cx="688277" cy="688277"/>
          </a:xfrm>
        </p:grpSpPr>
        <p:grpSp>
          <p:nvGrpSpPr>
            <p:cNvPr id="114" name="Group 63">
              <a:extLst>
                <a:ext uri="{FF2B5EF4-FFF2-40B4-BE49-F238E27FC236}">
                  <a16:creationId xmlns:a16="http://schemas.microsoft.com/office/drawing/2014/main" xmlns="" id="{34EF092F-6A37-DA4E-A1C1-AF901D096D0C}"/>
                </a:ext>
              </a:extLst>
            </p:cNvPr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>
            <a:xfrm>
              <a:off x="8118815" y="1587971"/>
              <a:ext cx="688277" cy="688277"/>
              <a:chOff x="6096000" y="3429000"/>
              <a:chExt cx="269875" cy="269875"/>
            </a:xfrm>
          </p:grpSpPr>
          <p:sp>
            <p:nvSpPr>
              <p:cNvPr id="116" name="background">
                <a:extLst>
                  <a:ext uri="{FF2B5EF4-FFF2-40B4-BE49-F238E27FC236}">
                    <a16:creationId xmlns:a16="http://schemas.microsoft.com/office/drawing/2014/main" xmlns="" id="{E5A23710-38E9-0449-9857-53C06100056F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solidFill>
                <a:srgbClr val="E2E2E3">
                  <a:lumMod val="100000"/>
                </a:srgb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  <p:sp>
            <p:nvSpPr>
              <p:cNvPr id="117" name="arc">
                <a:extLst>
                  <a:ext uri="{FF2B5EF4-FFF2-40B4-BE49-F238E27FC236}">
                    <a16:creationId xmlns:a16="http://schemas.microsoft.com/office/drawing/2014/main" xmlns="" id="{2C31CA10-BDC5-9C45-B40A-F1228B7F0DEB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arc">
                <a:avLst>
                  <a:gd name="adj1" fmla="val 16200000"/>
                  <a:gd name="adj2" fmla="val 5274526"/>
                </a:avLst>
              </a:prstGeom>
              <a:solidFill>
                <a:srgbClr val="FFC000"/>
              </a:solidFill>
              <a:ln w="9525" cap="rnd" cmpd="sng" algn="ctr">
                <a:noFill/>
                <a:prstDash val="solid"/>
                <a:round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rou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>
                  <a:latin typeface="PT Sans" panose="020B0503020203020204" pitchFamily="34" charset="0"/>
                </a:endParaRPr>
              </a:p>
            </p:txBody>
          </p:sp>
          <p:sp>
            <p:nvSpPr>
              <p:cNvPr id="118" name="circle">
                <a:extLst>
                  <a:ext uri="{FF2B5EF4-FFF2-40B4-BE49-F238E27FC236}">
                    <a16:creationId xmlns:a16="http://schemas.microsoft.com/office/drawing/2014/main" xmlns="" id="{C9C22254-C2C0-D647-BF39-D343E8B6B608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9595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</p:grpSp>
        <p:sp>
          <p:nvSpPr>
            <p:cNvPr id="115" name="Oval 10">
              <a:extLst>
                <a:ext uri="{FF2B5EF4-FFF2-40B4-BE49-F238E27FC236}">
                  <a16:creationId xmlns:a16="http://schemas.microsoft.com/office/drawing/2014/main" xmlns="" id="{7A147D2E-164A-764F-B339-CB05F09D71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2992" y="1679267"/>
              <a:ext cx="505683" cy="5056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91440" rIns="91440" bIns="91440" rtlCol="0" anchor="ctr"/>
            <a:lstStyle/>
            <a:p>
              <a:pPr algn="ctr">
                <a:lnSpc>
                  <a:spcPct val="95000"/>
                </a:lnSpc>
              </a:pPr>
              <a:r>
                <a:rPr lang="ru-RU" sz="1100" b="1" kern="0" dirty="0">
                  <a:solidFill>
                    <a:srgbClr val="595959"/>
                  </a:solidFill>
                  <a:latin typeface="PT Sans" panose="020B0503020203020204" pitchFamily="34" charset="0"/>
                </a:rPr>
                <a:t>700</a:t>
              </a:r>
              <a:endParaRPr lang="en-US" sz="1100" b="1" kern="0" dirty="0">
                <a:solidFill>
                  <a:srgbClr val="595959"/>
                </a:solidFill>
                <a:latin typeface="PT Sans" panose="020B0503020203020204" pitchFamily="34" charset="0"/>
              </a:endParaRPr>
            </a:p>
          </p:txBody>
        </p: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xmlns="" id="{63E3F51E-C022-A14A-87BF-09955838BDBA}"/>
              </a:ext>
            </a:extLst>
          </p:cNvPr>
          <p:cNvGrpSpPr/>
          <p:nvPr/>
        </p:nvGrpSpPr>
        <p:grpSpPr>
          <a:xfrm>
            <a:off x="7694278" y="3269693"/>
            <a:ext cx="640467" cy="648698"/>
            <a:chOff x="8118815" y="1587971"/>
            <a:chExt cx="688277" cy="688277"/>
          </a:xfrm>
        </p:grpSpPr>
        <p:grpSp>
          <p:nvGrpSpPr>
            <p:cNvPr id="150" name="Group 63">
              <a:extLst>
                <a:ext uri="{FF2B5EF4-FFF2-40B4-BE49-F238E27FC236}">
                  <a16:creationId xmlns:a16="http://schemas.microsoft.com/office/drawing/2014/main" xmlns="" id="{AE0099E4-9E68-8E4D-AA29-3FABC924861D}"/>
                </a:ext>
              </a:extLst>
            </p:cNvPr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>
            <a:xfrm>
              <a:off x="8118815" y="1587971"/>
              <a:ext cx="688277" cy="688277"/>
              <a:chOff x="6096000" y="3429000"/>
              <a:chExt cx="269875" cy="269875"/>
            </a:xfrm>
          </p:grpSpPr>
          <p:sp>
            <p:nvSpPr>
              <p:cNvPr id="152" name="background">
                <a:extLst>
                  <a:ext uri="{FF2B5EF4-FFF2-40B4-BE49-F238E27FC236}">
                    <a16:creationId xmlns:a16="http://schemas.microsoft.com/office/drawing/2014/main" xmlns="" id="{A61E5D51-291E-434B-B30A-63357BBB5659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solidFill>
                <a:srgbClr val="E2E2E3">
                  <a:lumMod val="100000"/>
                </a:srgb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  <p:sp>
            <p:nvSpPr>
              <p:cNvPr id="153" name="arc">
                <a:extLst>
                  <a:ext uri="{FF2B5EF4-FFF2-40B4-BE49-F238E27FC236}">
                    <a16:creationId xmlns:a16="http://schemas.microsoft.com/office/drawing/2014/main" xmlns="" id="{0D6E67A2-C35C-4C45-83CD-AAC75302E3AA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arc">
                <a:avLst>
                  <a:gd name="adj1" fmla="val 16200000"/>
                  <a:gd name="adj2" fmla="val 5274526"/>
                </a:avLst>
              </a:prstGeom>
              <a:solidFill>
                <a:srgbClr val="FFC000"/>
              </a:solidFill>
              <a:ln w="9525" cap="rnd" cmpd="sng" algn="ctr">
                <a:noFill/>
                <a:prstDash val="solid"/>
                <a:round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rou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>
                  <a:latin typeface="PT Sans" panose="020B0503020203020204" pitchFamily="34" charset="0"/>
                </a:endParaRPr>
              </a:p>
            </p:txBody>
          </p:sp>
          <p:sp>
            <p:nvSpPr>
              <p:cNvPr id="154" name="circle">
                <a:extLst>
                  <a:ext uri="{FF2B5EF4-FFF2-40B4-BE49-F238E27FC236}">
                    <a16:creationId xmlns:a16="http://schemas.microsoft.com/office/drawing/2014/main" xmlns="" id="{F9A62D03-9CE8-ED4F-8945-6B6E0436816A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9595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</p:grpSp>
        <p:sp>
          <p:nvSpPr>
            <p:cNvPr id="151" name="Oval 10">
              <a:extLst>
                <a:ext uri="{FF2B5EF4-FFF2-40B4-BE49-F238E27FC236}">
                  <a16:creationId xmlns:a16="http://schemas.microsoft.com/office/drawing/2014/main" xmlns="" id="{B47A9DF6-3CB4-A241-8E4E-C53DBFCDB9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2992" y="1679267"/>
              <a:ext cx="505683" cy="5056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91440" rIns="91440" bIns="91440" rtlCol="0" anchor="ctr"/>
            <a:lstStyle/>
            <a:p>
              <a:pPr algn="ctr">
                <a:lnSpc>
                  <a:spcPct val="95000"/>
                </a:lnSpc>
              </a:pPr>
              <a:r>
                <a:rPr lang="ru-RU" sz="1100" b="1" kern="0" dirty="0">
                  <a:solidFill>
                    <a:srgbClr val="595959"/>
                  </a:solidFill>
                  <a:latin typeface="PT Sans" panose="020B0503020203020204" pitchFamily="34" charset="0"/>
                </a:rPr>
                <a:t>488 </a:t>
              </a:r>
              <a:endParaRPr lang="en-US" sz="1100" b="1" kern="0" dirty="0">
                <a:solidFill>
                  <a:srgbClr val="595959"/>
                </a:solidFill>
                <a:latin typeface="PT Sans" panose="020B0503020203020204" pitchFamily="34" charset="0"/>
              </a:endParaRPr>
            </a:p>
          </p:txBody>
        </p:sp>
      </p:grpSp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xmlns="" id="{C4E3EA42-608F-0B45-AE3A-1BE741CCB95B}"/>
              </a:ext>
            </a:extLst>
          </p:cNvPr>
          <p:cNvGrpSpPr/>
          <p:nvPr/>
        </p:nvGrpSpPr>
        <p:grpSpPr>
          <a:xfrm>
            <a:off x="8149932" y="3773893"/>
            <a:ext cx="640467" cy="648698"/>
            <a:chOff x="8118815" y="1587971"/>
            <a:chExt cx="688277" cy="688277"/>
          </a:xfrm>
        </p:grpSpPr>
        <p:grpSp>
          <p:nvGrpSpPr>
            <p:cNvPr id="156" name="Group 63">
              <a:extLst>
                <a:ext uri="{FF2B5EF4-FFF2-40B4-BE49-F238E27FC236}">
                  <a16:creationId xmlns:a16="http://schemas.microsoft.com/office/drawing/2014/main" xmlns="" id="{D4C89206-43F8-A347-9408-F839A5776BDD}"/>
                </a:ext>
              </a:extLst>
            </p:cNvPr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>
            <a:xfrm>
              <a:off x="8118815" y="1587971"/>
              <a:ext cx="688277" cy="688277"/>
              <a:chOff x="6096000" y="3429000"/>
              <a:chExt cx="269875" cy="269875"/>
            </a:xfrm>
          </p:grpSpPr>
          <p:sp>
            <p:nvSpPr>
              <p:cNvPr id="158" name="background">
                <a:extLst>
                  <a:ext uri="{FF2B5EF4-FFF2-40B4-BE49-F238E27FC236}">
                    <a16:creationId xmlns:a16="http://schemas.microsoft.com/office/drawing/2014/main" xmlns="" id="{B2781CFA-AF4B-174A-B813-F1480D56D254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solidFill>
                <a:srgbClr val="E2E2E3">
                  <a:lumMod val="100000"/>
                </a:srgb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  <p:sp>
            <p:nvSpPr>
              <p:cNvPr id="159" name="arc">
                <a:extLst>
                  <a:ext uri="{FF2B5EF4-FFF2-40B4-BE49-F238E27FC236}">
                    <a16:creationId xmlns:a16="http://schemas.microsoft.com/office/drawing/2014/main" xmlns="" id="{DC558D21-52D0-E341-A2F4-AF6C3E431521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arc">
                <a:avLst>
                  <a:gd name="adj1" fmla="val 16200000"/>
                  <a:gd name="adj2" fmla="val 5274526"/>
                </a:avLst>
              </a:prstGeom>
              <a:solidFill>
                <a:srgbClr val="FFC000"/>
              </a:solidFill>
              <a:ln w="9525" cap="rnd" cmpd="sng" algn="ctr">
                <a:noFill/>
                <a:prstDash val="solid"/>
                <a:round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rou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>
                  <a:latin typeface="PT Sans" panose="020B0503020203020204" pitchFamily="34" charset="0"/>
                </a:endParaRPr>
              </a:p>
            </p:txBody>
          </p:sp>
          <p:sp>
            <p:nvSpPr>
              <p:cNvPr id="160" name="circle">
                <a:extLst>
                  <a:ext uri="{FF2B5EF4-FFF2-40B4-BE49-F238E27FC236}">
                    <a16:creationId xmlns:a16="http://schemas.microsoft.com/office/drawing/2014/main" xmlns="" id="{153A1F13-2E4A-7D4F-91BB-0A43037E11DC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9595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</p:grpSp>
        <p:sp>
          <p:nvSpPr>
            <p:cNvPr id="157" name="Oval 10">
              <a:extLst>
                <a:ext uri="{FF2B5EF4-FFF2-40B4-BE49-F238E27FC236}">
                  <a16:creationId xmlns:a16="http://schemas.microsoft.com/office/drawing/2014/main" xmlns="" id="{A7AFFA1B-2BD1-6844-B057-4D244F1FF2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2992" y="1679267"/>
              <a:ext cx="505683" cy="5056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91440" rIns="91440" bIns="91440" rtlCol="0" anchor="ctr"/>
            <a:lstStyle/>
            <a:p>
              <a:pPr algn="ctr">
                <a:lnSpc>
                  <a:spcPct val="95000"/>
                </a:lnSpc>
              </a:pPr>
              <a:r>
                <a:rPr lang="ru-RU" sz="1100" b="1" kern="0" dirty="0">
                  <a:solidFill>
                    <a:srgbClr val="595959"/>
                  </a:solidFill>
                  <a:latin typeface="PT Sans" panose="020B0503020203020204" pitchFamily="34" charset="0"/>
                </a:rPr>
                <a:t>404</a:t>
              </a:r>
            </a:p>
          </p:txBody>
        </p:sp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xmlns="" id="{17310CC9-49A1-924C-BB2E-366B445A736D}"/>
              </a:ext>
            </a:extLst>
          </p:cNvPr>
          <p:cNvGrpSpPr/>
          <p:nvPr/>
        </p:nvGrpSpPr>
        <p:grpSpPr>
          <a:xfrm>
            <a:off x="7655757" y="4316122"/>
            <a:ext cx="640467" cy="648698"/>
            <a:chOff x="8118815" y="1587971"/>
            <a:chExt cx="688277" cy="688277"/>
          </a:xfrm>
        </p:grpSpPr>
        <p:grpSp>
          <p:nvGrpSpPr>
            <p:cNvPr id="162" name="Group 63">
              <a:extLst>
                <a:ext uri="{FF2B5EF4-FFF2-40B4-BE49-F238E27FC236}">
                  <a16:creationId xmlns:a16="http://schemas.microsoft.com/office/drawing/2014/main" xmlns="" id="{8E841860-5316-F04C-A7AB-1741A589502A}"/>
                </a:ext>
              </a:extLst>
            </p:cNvPr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>
            <a:xfrm>
              <a:off x="8118815" y="1587971"/>
              <a:ext cx="688277" cy="688277"/>
              <a:chOff x="6096000" y="3429000"/>
              <a:chExt cx="269875" cy="269875"/>
            </a:xfrm>
          </p:grpSpPr>
          <p:sp>
            <p:nvSpPr>
              <p:cNvPr id="164" name="background">
                <a:extLst>
                  <a:ext uri="{FF2B5EF4-FFF2-40B4-BE49-F238E27FC236}">
                    <a16:creationId xmlns:a16="http://schemas.microsoft.com/office/drawing/2014/main" xmlns="" id="{189404F5-89B8-234C-8F76-47D11336BE90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solidFill>
                <a:srgbClr val="E2E2E3">
                  <a:lumMod val="100000"/>
                </a:srgb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  <p:sp>
            <p:nvSpPr>
              <p:cNvPr id="165" name="arc">
                <a:extLst>
                  <a:ext uri="{FF2B5EF4-FFF2-40B4-BE49-F238E27FC236}">
                    <a16:creationId xmlns:a16="http://schemas.microsoft.com/office/drawing/2014/main" xmlns="" id="{5818A9B5-34A9-6544-B31E-E6BBA85B280A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arc">
                <a:avLst>
                  <a:gd name="adj1" fmla="val 16200000"/>
                  <a:gd name="adj2" fmla="val 5274526"/>
                </a:avLst>
              </a:prstGeom>
              <a:solidFill>
                <a:srgbClr val="FFC000"/>
              </a:solidFill>
              <a:ln w="9525" cap="rnd" cmpd="sng" algn="ctr">
                <a:noFill/>
                <a:prstDash val="solid"/>
                <a:round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rou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>
                  <a:latin typeface="PT Sans" panose="020B0503020203020204" pitchFamily="34" charset="0"/>
                </a:endParaRPr>
              </a:p>
            </p:txBody>
          </p:sp>
          <p:sp>
            <p:nvSpPr>
              <p:cNvPr id="166" name="circle">
                <a:extLst>
                  <a:ext uri="{FF2B5EF4-FFF2-40B4-BE49-F238E27FC236}">
                    <a16:creationId xmlns:a16="http://schemas.microsoft.com/office/drawing/2014/main" xmlns="" id="{6880C501-1C10-2242-BE9E-88BAD9EA3F92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9595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</p:grpSp>
        <p:sp>
          <p:nvSpPr>
            <p:cNvPr id="163" name="Oval 10">
              <a:extLst>
                <a:ext uri="{FF2B5EF4-FFF2-40B4-BE49-F238E27FC236}">
                  <a16:creationId xmlns:a16="http://schemas.microsoft.com/office/drawing/2014/main" xmlns="" id="{01F07B25-6437-C941-8C40-B1B5EA4891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2992" y="1679267"/>
              <a:ext cx="505683" cy="5056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91440" rIns="91440" bIns="91440" rtlCol="0" anchor="ctr"/>
            <a:lstStyle/>
            <a:p>
              <a:pPr algn="ctr">
                <a:lnSpc>
                  <a:spcPct val="95000"/>
                </a:lnSpc>
              </a:pPr>
              <a:r>
                <a:rPr lang="ru-RU" sz="1100" b="1" kern="0" dirty="0">
                  <a:solidFill>
                    <a:srgbClr val="595959"/>
                  </a:solidFill>
                  <a:latin typeface="PT Sans" panose="020B0503020203020204" pitchFamily="34" charset="0"/>
                </a:rPr>
                <a:t>352</a:t>
              </a:r>
            </a:p>
          </p:txBody>
        </p:sp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xmlns="" id="{E24A7DF1-E89C-5643-B09E-7C976AC8A15E}"/>
              </a:ext>
            </a:extLst>
          </p:cNvPr>
          <p:cNvGrpSpPr/>
          <p:nvPr/>
        </p:nvGrpSpPr>
        <p:grpSpPr>
          <a:xfrm>
            <a:off x="8174105" y="4764700"/>
            <a:ext cx="640467" cy="648698"/>
            <a:chOff x="8118815" y="1587971"/>
            <a:chExt cx="688277" cy="688277"/>
          </a:xfrm>
        </p:grpSpPr>
        <p:grpSp>
          <p:nvGrpSpPr>
            <p:cNvPr id="168" name="Group 63">
              <a:extLst>
                <a:ext uri="{FF2B5EF4-FFF2-40B4-BE49-F238E27FC236}">
                  <a16:creationId xmlns:a16="http://schemas.microsoft.com/office/drawing/2014/main" xmlns="" id="{137BE9AF-87E3-7144-9283-455BE96506D4}"/>
                </a:ext>
              </a:extLst>
            </p:cNvPr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>
            <a:xfrm>
              <a:off x="8118815" y="1587971"/>
              <a:ext cx="688277" cy="688277"/>
              <a:chOff x="6096000" y="3429000"/>
              <a:chExt cx="269875" cy="269875"/>
            </a:xfrm>
          </p:grpSpPr>
          <p:sp>
            <p:nvSpPr>
              <p:cNvPr id="170" name="background">
                <a:extLst>
                  <a:ext uri="{FF2B5EF4-FFF2-40B4-BE49-F238E27FC236}">
                    <a16:creationId xmlns:a16="http://schemas.microsoft.com/office/drawing/2014/main" xmlns="" id="{D3D6F07D-BE23-8346-BC7E-4C6DC6BFF72A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solidFill>
                <a:srgbClr val="E2E2E3">
                  <a:lumMod val="100000"/>
                </a:srgb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  <p:sp>
            <p:nvSpPr>
              <p:cNvPr id="171" name="arc">
                <a:extLst>
                  <a:ext uri="{FF2B5EF4-FFF2-40B4-BE49-F238E27FC236}">
                    <a16:creationId xmlns:a16="http://schemas.microsoft.com/office/drawing/2014/main" xmlns="" id="{FB28524E-6CE4-C344-81BF-8BDBCC88FDAE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arc">
                <a:avLst>
                  <a:gd name="adj1" fmla="val 16200000"/>
                  <a:gd name="adj2" fmla="val 5274526"/>
                </a:avLst>
              </a:prstGeom>
              <a:solidFill>
                <a:srgbClr val="FFC000"/>
              </a:solidFill>
              <a:ln w="9525" cap="rnd" cmpd="sng" algn="ctr">
                <a:noFill/>
                <a:prstDash val="solid"/>
                <a:round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rou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>
                  <a:latin typeface="PT Sans" panose="020B0503020203020204" pitchFamily="34" charset="0"/>
                </a:endParaRPr>
              </a:p>
            </p:txBody>
          </p:sp>
          <p:sp>
            <p:nvSpPr>
              <p:cNvPr id="172" name="circle">
                <a:extLst>
                  <a:ext uri="{FF2B5EF4-FFF2-40B4-BE49-F238E27FC236}">
                    <a16:creationId xmlns:a16="http://schemas.microsoft.com/office/drawing/2014/main" xmlns="" id="{91E03691-1A70-AA44-B812-1CB175868330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9595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</p:grpSp>
        <p:sp>
          <p:nvSpPr>
            <p:cNvPr id="169" name="Oval 10">
              <a:extLst>
                <a:ext uri="{FF2B5EF4-FFF2-40B4-BE49-F238E27FC236}">
                  <a16:creationId xmlns:a16="http://schemas.microsoft.com/office/drawing/2014/main" xmlns="" id="{5F115F8B-3F00-4544-BD0D-6DCBCCBB1F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2992" y="1679267"/>
              <a:ext cx="505683" cy="5056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91440" rIns="91440" bIns="91440" rtlCol="0" anchor="ctr"/>
            <a:lstStyle/>
            <a:p>
              <a:pPr algn="ctr">
                <a:lnSpc>
                  <a:spcPct val="95000"/>
                </a:lnSpc>
              </a:pPr>
              <a:r>
                <a:rPr lang="ru-RU" sz="1100" b="1" kern="0" dirty="0">
                  <a:solidFill>
                    <a:srgbClr val="595959"/>
                  </a:solidFill>
                  <a:latin typeface="PT Sans" panose="020B0503020203020204" pitchFamily="34" charset="0"/>
                </a:rPr>
                <a:t>313</a:t>
              </a:r>
              <a:endParaRPr lang="en-US" sz="1100" b="1" kern="0" dirty="0">
                <a:solidFill>
                  <a:srgbClr val="595959"/>
                </a:solidFill>
                <a:latin typeface="PT Sans" panose="020B0503020203020204" pitchFamily="34" charset="0"/>
              </a:endParaRPr>
            </a:p>
          </p:txBody>
        </p:sp>
      </p:grpSp>
      <p:sp>
        <p:nvSpPr>
          <p:cNvPr id="173" name="Треугольник 172">
            <a:extLst>
              <a:ext uri="{FF2B5EF4-FFF2-40B4-BE49-F238E27FC236}">
                <a16:creationId xmlns:a16="http://schemas.microsoft.com/office/drawing/2014/main" xmlns="" id="{B58AECD7-3C04-BA48-A139-C23D4EA36932}"/>
              </a:ext>
            </a:extLst>
          </p:cNvPr>
          <p:cNvSpPr/>
          <p:nvPr/>
        </p:nvSpPr>
        <p:spPr>
          <a:xfrm>
            <a:off x="3974332" y="1940652"/>
            <a:ext cx="404252" cy="333284"/>
          </a:xfrm>
          <a:prstGeom prst="triangle">
            <a:avLst/>
          </a:prstGeom>
          <a:solidFill>
            <a:srgbClr val="92D05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  <a:latin typeface="PT Sans" panose="020B0503020203020204" pitchFamily="34" charset="0"/>
            </a:endParaRP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xmlns="" id="{8A4F4B51-B8EB-894F-8ECE-889F2FA38771}"/>
              </a:ext>
            </a:extLst>
          </p:cNvPr>
          <p:cNvGraphicFramePr>
            <a:graphicFrameLocks noGrp="1"/>
          </p:cNvGraphicFramePr>
          <p:nvPr/>
        </p:nvGraphicFramePr>
        <p:xfrm>
          <a:off x="4450282" y="1913622"/>
          <a:ext cx="2997006" cy="2575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2880">
                  <a:extLst>
                    <a:ext uri="{9D8B030D-6E8A-4147-A177-3AD203B41FA5}">
                      <a16:colId xmlns:a16="http://schemas.microsoft.com/office/drawing/2014/main" xmlns="" val="1355077869"/>
                    </a:ext>
                  </a:extLst>
                </a:gridCol>
                <a:gridCol w="734126">
                  <a:extLst>
                    <a:ext uri="{9D8B030D-6E8A-4147-A177-3AD203B41FA5}">
                      <a16:colId xmlns:a16="http://schemas.microsoft.com/office/drawing/2014/main" xmlns="" val="1803677412"/>
                    </a:ext>
                  </a:extLst>
                </a:gridCol>
              </a:tblGrid>
              <a:tr h="488281">
                <a:tc>
                  <a:txBody>
                    <a:bodyPr/>
                    <a:lstStyle/>
                    <a:p>
                      <a:r>
                        <a:rPr lang="ru-RU" sz="1050" dirty="0"/>
                        <a:t>Москва город</a:t>
                      </a:r>
                    </a:p>
                    <a:p>
                      <a:endParaRPr lang="ru-RU" sz="600" dirty="0"/>
                    </a:p>
                    <a:p>
                      <a:r>
                        <a:rPr lang="ru-RU" sz="1050" dirty="0"/>
                        <a:t>Московская область </a:t>
                      </a:r>
                      <a:endParaRPr lang="ru-RU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/>
                        <a:t>545</a:t>
                      </a:r>
                    </a:p>
                    <a:p>
                      <a:endParaRPr lang="ru-RU" sz="600" b="0" dirty="0"/>
                    </a:p>
                    <a:p>
                      <a:r>
                        <a:rPr lang="ru-RU" sz="1050" b="0" dirty="0"/>
                        <a:t>213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4911564"/>
                  </a:ext>
                </a:extLst>
              </a:tr>
              <a:tr h="232544">
                <a:tc>
                  <a:txBody>
                    <a:bodyPr/>
                    <a:lstStyle/>
                    <a:p>
                      <a:r>
                        <a:rPr lang="ru-RU" sz="1050" dirty="0"/>
                        <a:t>Санкт-Петербург город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139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8480283"/>
                  </a:ext>
                </a:extLst>
              </a:tr>
              <a:tr h="232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Красноярский край</a:t>
                      </a:r>
                      <a:endParaRPr lang="ru-RU" sz="1050" dirty="0">
                        <a:solidFill>
                          <a:schemeClr val="dk1"/>
                        </a:solidFill>
                        <a:latin typeface="PT Sans" panose="020B0503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139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2650871"/>
                  </a:ext>
                </a:extLst>
              </a:tr>
              <a:tr h="232544">
                <a:tc>
                  <a:txBody>
                    <a:bodyPr/>
                    <a:lstStyle/>
                    <a:p>
                      <a:r>
                        <a:rPr lang="ru-RU" sz="1050" dirty="0"/>
                        <a:t>Приморский край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137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4790762"/>
                  </a:ext>
                </a:extLst>
              </a:tr>
              <a:tr h="10044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50" dirty="0"/>
                        <a:t>Краснодарский край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800" dirty="0"/>
                    </a:p>
                    <a:p>
                      <a:r>
                        <a:rPr lang="ru-RU" sz="1050" dirty="0"/>
                        <a:t>Ростовская область</a:t>
                      </a:r>
                    </a:p>
                    <a:p>
                      <a:endParaRPr lang="ru-RU" sz="800" dirty="0"/>
                    </a:p>
                    <a:p>
                      <a:r>
                        <a:rPr lang="ru-RU" sz="1050" dirty="0"/>
                        <a:t>Челябинская область</a:t>
                      </a:r>
                    </a:p>
                    <a:p>
                      <a:endParaRPr lang="ru-RU" sz="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Крым республика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136</a:t>
                      </a:r>
                    </a:p>
                    <a:p>
                      <a:endParaRPr lang="ru-RU" sz="800" dirty="0"/>
                    </a:p>
                    <a:p>
                      <a:r>
                        <a:rPr lang="ru-RU" sz="1050" dirty="0"/>
                        <a:t>125</a:t>
                      </a:r>
                    </a:p>
                    <a:p>
                      <a:endParaRPr lang="ru-RU" sz="800" dirty="0"/>
                    </a:p>
                    <a:p>
                      <a:r>
                        <a:rPr lang="ru-RU" sz="1050" dirty="0"/>
                        <a:t>115</a:t>
                      </a:r>
                    </a:p>
                    <a:p>
                      <a:endParaRPr lang="ru-RU" sz="600" dirty="0"/>
                    </a:p>
                    <a:p>
                      <a:r>
                        <a:rPr lang="ru-RU" sz="1050" dirty="0"/>
                        <a:t>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296910"/>
                  </a:ext>
                </a:extLst>
              </a:tr>
              <a:tr h="232544">
                <a:tc>
                  <a:txBody>
                    <a:bodyPr/>
                    <a:lstStyle/>
                    <a:p>
                      <a:r>
                        <a:rPr lang="ru-RU" sz="1050" dirty="0"/>
                        <a:t>Башкортостан республика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18068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xmlns="" id="{B62B6A87-126D-AC4C-B4AF-FBD9EA65D142}"/>
              </a:ext>
            </a:extLst>
          </p:cNvPr>
          <p:cNvGraphicFramePr>
            <a:graphicFrameLocks noGrp="1"/>
          </p:cNvGraphicFramePr>
          <p:nvPr/>
        </p:nvGraphicFramePr>
        <p:xfrm>
          <a:off x="4435114" y="4588243"/>
          <a:ext cx="2877004" cy="2263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2641">
                  <a:extLst>
                    <a:ext uri="{9D8B030D-6E8A-4147-A177-3AD203B41FA5}">
                      <a16:colId xmlns:a16="http://schemas.microsoft.com/office/drawing/2014/main" xmlns="" val="2908562931"/>
                    </a:ext>
                  </a:extLst>
                </a:gridCol>
                <a:gridCol w="484363">
                  <a:extLst>
                    <a:ext uri="{9D8B030D-6E8A-4147-A177-3AD203B41FA5}">
                      <a16:colId xmlns:a16="http://schemas.microsoft.com/office/drawing/2014/main" xmlns="" val="1121863721"/>
                    </a:ext>
                  </a:extLst>
                </a:gridCol>
              </a:tblGrid>
              <a:tr h="230697">
                <a:tc>
                  <a:txBody>
                    <a:bodyPr/>
                    <a:lstStyle/>
                    <a:p>
                      <a:r>
                        <a:rPr lang="ru-RU" sz="1050" dirty="0"/>
                        <a:t>Кабардино-Балкарская республика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3207940"/>
                  </a:ext>
                </a:extLst>
              </a:tr>
              <a:tr h="230697">
                <a:tc>
                  <a:txBody>
                    <a:bodyPr/>
                    <a:lstStyle/>
                    <a:p>
                      <a:r>
                        <a:rPr lang="ru-RU" sz="1050" dirty="0"/>
                        <a:t>Еврейская автономная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4489030"/>
                  </a:ext>
                </a:extLst>
              </a:tr>
              <a:tr h="230697">
                <a:tc>
                  <a:txBody>
                    <a:bodyPr/>
                    <a:lstStyle/>
                    <a:p>
                      <a:r>
                        <a:rPr lang="ru-RU" sz="1050" dirty="0"/>
                        <a:t>Дагестан республика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2163073"/>
                  </a:ext>
                </a:extLst>
              </a:tr>
              <a:tr h="230697">
                <a:tc>
                  <a:txBody>
                    <a:bodyPr/>
                    <a:lstStyle/>
                    <a:p>
                      <a:r>
                        <a:rPr lang="ru-RU" sz="1050" dirty="0"/>
                        <a:t>Карачаево-Черкесская республика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7222523"/>
                  </a:ext>
                </a:extLst>
              </a:tr>
              <a:tr h="230697">
                <a:tc>
                  <a:txBody>
                    <a:bodyPr/>
                    <a:lstStyle/>
                    <a:p>
                      <a:r>
                        <a:rPr lang="ru-RU" sz="1050" dirty="0"/>
                        <a:t>Алтай республика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5426629"/>
                  </a:ext>
                </a:extLst>
              </a:tr>
              <a:tr h="230697">
                <a:tc>
                  <a:txBody>
                    <a:bodyPr/>
                    <a:lstStyle/>
                    <a:p>
                      <a:r>
                        <a:rPr lang="ru-RU" sz="1050" dirty="0"/>
                        <a:t>Калмыкия республика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022372"/>
                  </a:ext>
                </a:extLst>
              </a:tr>
              <a:tr h="230697">
                <a:tc>
                  <a:txBody>
                    <a:bodyPr/>
                    <a:lstStyle/>
                    <a:p>
                      <a:r>
                        <a:rPr lang="ru-RU" sz="1050" dirty="0"/>
                        <a:t>Тыва республика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2435380"/>
                  </a:ext>
                </a:extLst>
              </a:tr>
              <a:tr h="230697">
                <a:tc>
                  <a:txBody>
                    <a:bodyPr/>
                    <a:lstStyle/>
                    <a:p>
                      <a:r>
                        <a:rPr lang="ru-RU" sz="1050" dirty="0"/>
                        <a:t>Чеченская республика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217640"/>
                  </a:ext>
                </a:extLst>
              </a:tr>
              <a:tr h="230697">
                <a:tc>
                  <a:txBody>
                    <a:bodyPr/>
                    <a:lstStyle/>
                    <a:p>
                      <a:r>
                        <a:rPr lang="ru-RU" sz="1050" dirty="0"/>
                        <a:t>Ненецкий автономный округ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42593"/>
                  </a:ext>
                </a:extLst>
              </a:tr>
            </a:tbl>
          </a:graphicData>
        </a:graphic>
      </p:graphicFrame>
      <p:sp>
        <p:nvSpPr>
          <p:cNvPr id="175" name="Треугольник 174">
            <a:extLst>
              <a:ext uri="{FF2B5EF4-FFF2-40B4-BE49-F238E27FC236}">
                <a16:creationId xmlns:a16="http://schemas.microsoft.com/office/drawing/2014/main" xmlns="" id="{2BEEBB58-3CC1-0740-AEFE-25996E722948}"/>
              </a:ext>
            </a:extLst>
          </p:cNvPr>
          <p:cNvSpPr/>
          <p:nvPr/>
        </p:nvSpPr>
        <p:spPr>
          <a:xfrm rot="10800000">
            <a:off x="7676155" y="5980729"/>
            <a:ext cx="404252" cy="333284"/>
          </a:xfrm>
          <a:prstGeom prst="triangle">
            <a:avLst/>
          </a:prstGeom>
          <a:solidFill>
            <a:srgbClr val="C0000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  <a:latin typeface="PT Sans" panose="020B0503020203020204" pitchFamily="34" charset="0"/>
            </a:endParaRPr>
          </a:p>
        </p:txBody>
      </p: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F8F8DC2F-F630-48B2-BB50-954F213F949B}"/>
              </a:ext>
            </a:extLst>
          </p:cNvPr>
          <p:cNvGrpSpPr/>
          <p:nvPr/>
        </p:nvGrpSpPr>
        <p:grpSpPr>
          <a:xfrm>
            <a:off x="7590257" y="5213896"/>
            <a:ext cx="640467" cy="648698"/>
            <a:chOff x="8118815" y="1587971"/>
            <a:chExt cx="688277" cy="688277"/>
          </a:xfrm>
        </p:grpSpPr>
        <p:grpSp>
          <p:nvGrpSpPr>
            <p:cNvPr id="85" name="Group 63">
              <a:extLst>
                <a:ext uri="{FF2B5EF4-FFF2-40B4-BE49-F238E27FC236}">
                  <a16:creationId xmlns:a16="http://schemas.microsoft.com/office/drawing/2014/main" xmlns="" id="{4A551585-EB29-45F9-969D-2E80ED771F94}"/>
                </a:ext>
              </a:extLst>
            </p:cNvPr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>
            <a:xfrm>
              <a:off x="8118815" y="1587971"/>
              <a:ext cx="688277" cy="688277"/>
              <a:chOff x="6096000" y="3429000"/>
              <a:chExt cx="269875" cy="269875"/>
            </a:xfrm>
          </p:grpSpPr>
          <p:sp>
            <p:nvSpPr>
              <p:cNvPr id="87" name="background">
                <a:extLst>
                  <a:ext uri="{FF2B5EF4-FFF2-40B4-BE49-F238E27FC236}">
                    <a16:creationId xmlns:a16="http://schemas.microsoft.com/office/drawing/2014/main" xmlns="" id="{DAEA5C57-8268-467D-9095-C651A259B0AA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solidFill>
                <a:srgbClr val="E2E2E3">
                  <a:lumMod val="100000"/>
                </a:srgb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  <p:sp>
            <p:nvSpPr>
              <p:cNvPr id="88" name="arc">
                <a:extLst>
                  <a:ext uri="{FF2B5EF4-FFF2-40B4-BE49-F238E27FC236}">
                    <a16:creationId xmlns:a16="http://schemas.microsoft.com/office/drawing/2014/main" xmlns="" id="{BB929777-5380-4AAA-8067-C5C9BC6CBF25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arc">
                <a:avLst>
                  <a:gd name="adj1" fmla="val 16200000"/>
                  <a:gd name="adj2" fmla="val 5274526"/>
                </a:avLst>
              </a:prstGeom>
              <a:solidFill>
                <a:srgbClr val="FFC000"/>
              </a:solidFill>
              <a:ln w="9525" cap="rnd" cmpd="sng" algn="ctr">
                <a:noFill/>
                <a:prstDash val="solid"/>
                <a:round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rou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>
                  <a:latin typeface="PT Sans" panose="020B0503020203020204" pitchFamily="34" charset="0"/>
                </a:endParaRPr>
              </a:p>
            </p:txBody>
          </p:sp>
          <p:sp>
            <p:nvSpPr>
              <p:cNvPr id="89" name="circle">
                <a:extLst>
                  <a:ext uri="{FF2B5EF4-FFF2-40B4-BE49-F238E27FC236}">
                    <a16:creationId xmlns:a16="http://schemas.microsoft.com/office/drawing/2014/main" xmlns="" id="{81447126-3655-4224-A8CD-F5D1522F7E5E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69875" cy="269875"/>
              </a:xfrm>
              <a:prstGeom prst="ellipse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95959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595959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  <a:latin typeface="PT Sans" panose="020B0503020203020204" pitchFamily="34" charset="0"/>
                </a:endParaRPr>
              </a:p>
            </p:txBody>
          </p:sp>
        </p:grpSp>
        <p:sp>
          <p:nvSpPr>
            <p:cNvPr id="86" name="Oval 10">
              <a:extLst>
                <a:ext uri="{FF2B5EF4-FFF2-40B4-BE49-F238E27FC236}">
                  <a16:creationId xmlns:a16="http://schemas.microsoft.com/office/drawing/2014/main" xmlns="" id="{7D9792FA-152C-4A8E-BEDA-1DB9F46AE9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2992" y="1679267"/>
              <a:ext cx="505683" cy="5056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91440" rIns="91440" bIns="91440" rtlCol="0" anchor="ctr"/>
            <a:lstStyle/>
            <a:p>
              <a:pPr algn="ctr">
                <a:lnSpc>
                  <a:spcPct val="95000"/>
                </a:lnSpc>
              </a:pPr>
              <a:r>
                <a:rPr lang="ru-RU" sz="1100" b="1" kern="0" dirty="0">
                  <a:solidFill>
                    <a:srgbClr val="595959"/>
                  </a:solidFill>
                  <a:latin typeface="PT Sans" panose="020B0503020203020204" pitchFamily="34" charset="0"/>
                </a:rPr>
                <a:t>138</a:t>
              </a:r>
              <a:endParaRPr lang="en-US" sz="1100" b="1" kern="0" dirty="0">
                <a:solidFill>
                  <a:srgbClr val="595959"/>
                </a:solidFill>
                <a:latin typeface="PT Sans" panose="020B0503020203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4C3343E-9000-4CF9-83D8-A8B14D13F85E}"/>
              </a:ext>
            </a:extLst>
          </p:cNvPr>
          <p:cNvSpPr txBox="1"/>
          <p:nvPr/>
        </p:nvSpPr>
        <p:spPr>
          <a:xfrm>
            <a:off x="8282899" y="5428925"/>
            <a:ext cx="2316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PT Sans" panose="020B0503020203020204" pitchFamily="34" charset="0"/>
              </a:rPr>
              <a:t>Крымский ФО</a:t>
            </a:r>
          </a:p>
        </p:txBody>
      </p:sp>
    </p:spTree>
    <p:extLst>
      <p:ext uri="{BB962C8B-B14F-4D97-AF65-F5344CB8AC3E}">
        <p14:creationId xmlns:p14="http://schemas.microsoft.com/office/powerpoint/2010/main" val="210446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74ECF83D-4D9C-A04D-A782-894B18AF1A46}"/>
              </a:ext>
            </a:extLst>
          </p:cNvPr>
          <p:cNvSpPr/>
          <p:nvPr/>
        </p:nvSpPr>
        <p:spPr>
          <a:xfrm>
            <a:off x="675039" y="430171"/>
            <a:ext cx="9316993" cy="122827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96AE11E-996A-184F-A5D8-33ADD6F54EB6}"/>
              </a:ext>
            </a:extLst>
          </p:cNvPr>
          <p:cNvSpPr txBox="1"/>
          <p:nvPr/>
        </p:nvSpPr>
        <p:spPr>
          <a:xfrm>
            <a:off x="973440" y="592595"/>
            <a:ext cx="10543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Общая схема работы системы маркировки и прослеживаемости</a:t>
            </a:r>
            <a:endParaRPr lang="en-US" sz="28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3" name="Straight Connector 7">
            <a:extLst>
              <a:ext uri="{FF2B5EF4-FFF2-40B4-BE49-F238E27FC236}">
                <a16:creationId xmlns:a16="http://schemas.microsoft.com/office/drawing/2014/main" xmlns="" id="{B1766224-6907-3945-8037-C605051262D5}"/>
              </a:ext>
            </a:extLst>
          </p:cNvPr>
          <p:cNvCxnSpPr>
            <a:cxnSpLocks/>
            <a:stCxn id="24" idx="6"/>
            <a:endCxn id="28" idx="2"/>
          </p:cNvCxnSpPr>
          <p:nvPr/>
        </p:nvCxnSpPr>
        <p:spPr>
          <a:xfrm>
            <a:off x="1748386" y="4319038"/>
            <a:ext cx="869522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8">
            <a:extLst>
              <a:ext uri="{FF2B5EF4-FFF2-40B4-BE49-F238E27FC236}">
                <a16:creationId xmlns:a16="http://schemas.microsoft.com/office/drawing/2014/main" xmlns="" id="{A616737D-FEA1-A144-809D-7C532E8D0924}"/>
              </a:ext>
            </a:extLst>
          </p:cNvPr>
          <p:cNvSpPr/>
          <p:nvPr/>
        </p:nvSpPr>
        <p:spPr>
          <a:xfrm>
            <a:off x="1391547" y="4140618"/>
            <a:ext cx="356839" cy="356839"/>
          </a:xfrm>
          <a:prstGeom prst="ellipse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28" name="Oval 8">
            <a:extLst>
              <a:ext uri="{FF2B5EF4-FFF2-40B4-BE49-F238E27FC236}">
                <a16:creationId xmlns:a16="http://schemas.microsoft.com/office/drawing/2014/main" xmlns="" id="{1280EF95-3671-0F46-A7EE-38B90653EF7F}"/>
              </a:ext>
            </a:extLst>
          </p:cNvPr>
          <p:cNvSpPr/>
          <p:nvPr/>
        </p:nvSpPr>
        <p:spPr>
          <a:xfrm>
            <a:off x="10443614" y="4140618"/>
            <a:ext cx="356839" cy="356839"/>
          </a:xfrm>
          <a:prstGeom prst="ellipse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5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29" name="Oval 8">
            <a:extLst>
              <a:ext uri="{FF2B5EF4-FFF2-40B4-BE49-F238E27FC236}">
                <a16:creationId xmlns:a16="http://schemas.microsoft.com/office/drawing/2014/main" xmlns="" id="{AB6B0DC5-1008-824A-8C63-416A6CC8BB76}"/>
              </a:ext>
            </a:extLst>
          </p:cNvPr>
          <p:cNvSpPr/>
          <p:nvPr/>
        </p:nvSpPr>
        <p:spPr>
          <a:xfrm>
            <a:off x="8217553" y="4140618"/>
            <a:ext cx="356839" cy="356839"/>
          </a:xfrm>
          <a:prstGeom prst="ellipse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30" name="Oval 8">
            <a:extLst>
              <a:ext uri="{FF2B5EF4-FFF2-40B4-BE49-F238E27FC236}">
                <a16:creationId xmlns:a16="http://schemas.microsoft.com/office/drawing/2014/main" xmlns="" id="{A874E259-F3A7-714B-BD22-CD5A29C0F636}"/>
              </a:ext>
            </a:extLst>
          </p:cNvPr>
          <p:cNvSpPr/>
          <p:nvPr/>
        </p:nvSpPr>
        <p:spPr>
          <a:xfrm>
            <a:off x="5991492" y="4140618"/>
            <a:ext cx="356839" cy="356839"/>
          </a:xfrm>
          <a:prstGeom prst="ellipse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3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31" name="Oval 8">
            <a:extLst>
              <a:ext uri="{FF2B5EF4-FFF2-40B4-BE49-F238E27FC236}">
                <a16:creationId xmlns:a16="http://schemas.microsoft.com/office/drawing/2014/main" xmlns="" id="{36D4A8D9-F4AA-BB44-8A1B-C6F1212453B4}"/>
              </a:ext>
            </a:extLst>
          </p:cNvPr>
          <p:cNvSpPr/>
          <p:nvPr/>
        </p:nvSpPr>
        <p:spPr>
          <a:xfrm>
            <a:off x="3765431" y="4140618"/>
            <a:ext cx="356839" cy="356839"/>
          </a:xfrm>
          <a:prstGeom prst="ellipse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34" name="object 10">
            <a:extLst>
              <a:ext uri="{FF2B5EF4-FFF2-40B4-BE49-F238E27FC236}">
                <a16:creationId xmlns:a16="http://schemas.microsoft.com/office/drawing/2014/main" xmlns="" id="{BE91E2F1-D7BE-FA4D-A075-2273734ECC11}"/>
              </a:ext>
            </a:extLst>
          </p:cNvPr>
          <p:cNvSpPr txBox="1"/>
          <p:nvPr/>
        </p:nvSpPr>
        <p:spPr>
          <a:xfrm>
            <a:off x="348684" y="4688796"/>
            <a:ext cx="2426092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Производитель или импортер наносит цифровой код на товар</a:t>
            </a:r>
          </a:p>
        </p:txBody>
      </p:sp>
      <p:sp>
        <p:nvSpPr>
          <p:cNvPr id="35" name="object 10">
            <a:extLst>
              <a:ext uri="{FF2B5EF4-FFF2-40B4-BE49-F238E27FC236}">
                <a16:creationId xmlns:a16="http://schemas.microsoft.com/office/drawing/2014/main" xmlns="" id="{41AC5B1C-236B-354B-894C-C3EEF091A8B3}"/>
              </a:ext>
            </a:extLst>
          </p:cNvPr>
          <p:cNvSpPr txBox="1"/>
          <p:nvPr/>
        </p:nvSpPr>
        <p:spPr>
          <a:xfrm>
            <a:off x="5188449" y="4688796"/>
            <a:ext cx="1962924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В магазине сканируют </a:t>
            </a:r>
            <a:b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</a:b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код товара и размещают его на полке</a:t>
            </a:r>
          </a:p>
        </p:txBody>
      </p:sp>
      <p:sp>
        <p:nvSpPr>
          <p:cNvPr id="36" name="object 10">
            <a:extLst>
              <a:ext uri="{FF2B5EF4-FFF2-40B4-BE49-F238E27FC236}">
                <a16:creationId xmlns:a16="http://schemas.microsoft.com/office/drawing/2014/main" xmlns="" id="{235E4539-4AF9-4949-8271-A4D6C9395BAA}"/>
              </a:ext>
            </a:extLst>
          </p:cNvPr>
          <p:cNvSpPr txBox="1"/>
          <p:nvPr/>
        </p:nvSpPr>
        <p:spPr>
          <a:xfrm>
            <a:off x="9894013" y="4688796"/>
            <a:ext cx="1472514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Вся правда о товаре в мобильном приложении</a:t>
            </a:r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xmlns="" id="{89B407E0-FF1C-AB40-9E61-E6D31F9ED525}"/>
              </a:ext>
            </a:extLst>
          </p:cNvPr>
          <p:cNvSpPr txBox="1"/>
          <p:nvPr/>
        </p:nvSpPr>
        <p:spPr>
          <a:xfrm>
            <a:off x="2939006" y="4688796"/>
            <a:ext cx="2002864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Весь путь товара фиксируется на каждом этапе</a:t>
            </a:r>
          </a:p>
        </p:txBody>
      </p:sp>
      <p:sp>
        <p:nvSpPr>
          <p:cNvPr id="43" name="object 10">
            <a:extLst>
              <a:ext uri="{FF2B5EF4-FFF2-40B4-BE49-F238E27FC236}">
                <a16:creationId xmlns:a16="http://schemas.microsoft.com/office/drawing/2014/main" xmlns="" id="{66523B22-C225-4944-B956-918F15C6CD45}"/>
              </a:ext>
            </a:extLst>
          </p:cNvPr>
          <p:cNvSpPr txBox="1"/>
          <p:nvPr/>
        </p:nvSpPr>
        <p:spPr>
          <a:xfrm>
            <a:off x="7170569" y="4688883"/>
            <a:ext cx="2426092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Товар продали на кассе</a:t>
            </a:r>
            <a:b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</a:b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в системе “код вышел </a:t>
            </a:r>
            <a:b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</a:b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из оборота”</a:t>
            </a:r>
          </a:p>
        </p:txBody>
      </p:sp>
      <p:pic>
        <p:nvPicPr>
          <p:cNvPr id="5" name="Рисунок 4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480753C-2DC6-C144-AB19-41B5B06F39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67" y="2599279"/>
            <a:ext cx="1440000" cy="1440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ED155F2-65E0-8644-BC73-1B36C0DA2A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850" y="2599279"/>
            <a:ext cx="1440000" cy="1440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7735F15-41F4-4347-9519-769C102161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911" y="2599279"/>
            <a:ext cx="1440000" cy="144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65CD4CA9-2AC7-024A-A182-3263912D1A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972" y="2689279"/>
            <a:ext cx="1260000" cy="1260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омпьютер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8517F4A2-67F1-9844-983A-DD694C32C66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033" y="2779279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24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2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xmlns="" id="{8E841189-6E24-49EA-9893-B74D2F36E9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0DA157E-3865-0A4C-9D6C-6B8A3E58F8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29"/>
          <a:stretch/>
        </p:blipFill>
        <p:spPr>
          <a:xfrm>
            <a:off x="3047999" y="-1"/>
            <a:ext cx="9144001" cy="685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1F73F6B-46B6-EF4B-B677-B2FA21DE481E}"/>
              </a:ext>
            </a:extLst>
          </p:cNvPr>
          <p:cNvSpPr/>
          <p:nvPr/>
        </p:nvSpPr>
        <p:spPr>
          <a:xfrm>
            <a:off x="-1" y="0"/>
            <a:ext cx="6096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highlight>
                <a:srgbClr val="595959"/>
              </a:highlight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5247CEB9-4D53-7F4A-BFD7-67533D744F86}"/>
              </a:ext>
            </a:extLst>
          </p:cNvPr>
          <p:cNvSpPr txBox="1">
            <a:spLocks/>
          </p:cNvSpPr>
          <p:nvPr/>
        </p:nvSpPr>
        <p:spPr>
          <a:xfrm>
            <a:off x="734677" y="546566"/>
            <a:ext cx="4556990" cy="737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39852">
              <a:lnSpc>
                <a:spcPct val="100000"/>
              </a:lnSpc>
            </a:pP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СПАСИБО</a:t>
            </a:r>
          </a:p>
          <a:p>
            <a:pPr defTabSz="839852">
              <a:lnSpc>
                <a:spcPct val="100000"/>
              </a:lnSpc>
            </a:pP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ВНИМАНИЕ!</a:t>
            </a:r>
            <a:endParaRPr lang="ru-RU" sz="2400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FA69B658-D35D-FA47-B558-AA3789C1B065}"/>
              </a:ext>
            </a:extLst>
          </p:cNvPr>
          <p:cNvCxnSpPr>
            <a:cxnSpLocks/>
          </p:cNvCxnSpPr>
          <p:nvPr/>
        </p:nvCxnSpPr>
        <p:spPr>
          <a:xfrm flipH="1">
            <a:off x="836567" y="1358553"/>
            <a:ext cx="2366655" cy="0"/>
          </a:xfrm>
          <a:prstGeom prst="line">
            <a:avLst/>
          </a:prstGeom>
          <a:ln w="41275">
            <a:solidFill>
              <a:srgbClr val="EAE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E3CF5F0-1F20-6A4B-BB05-99540B8F50E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968" y="5015463"/>
            <a:ext cx="3920996" cy="73356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0E6AB9D-C8AA-4ACE-9BF1-0464A3EE5F64}"/>
              </a:ext>
            </a:extLst>
          </p:cNvPr>
          <p:cNvSpPr/>
          <p:nvPr/>
        </p:nvSpPr>
        <p:spPr>
          <a:xfrm>
            <a:off x="836567" y="2032846"/>
            <a:ext cx="2900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39852">
              <a:lnSpc>
                <a:spcPct val="100000"/>
              </a:lnSpc>
            </a:pPr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Сергей Парфёнов</a:t>
            </a:r>
          </a:p>
          <a:p>
            <a:pPr defTabSz="839852">
              <a:lnSpc>
                <a:spcPct val="100000"/>
              </a:lnSpc>
            </a:pPr>
            <a:r>
              <a:rPr lang="en-GB" u="sng" dirty="0">
                <a:solidFill>
                  <a:srgbClr val="F6F4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s.parfenov@crpt.ru</a:t>
            </a:r>
            <a:endParaRPr lang="en-GB" u="sng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2212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4B2BD8DE-3D21-3F47-9EE3-6BC924BE2C42}"/>
              </a:ext>
            </a:extLst>
          </p:cNvPr>
          <p:cNvSpPr/>
          <p:nvPr/>
        </p:nvSpPr>
        <p:spPr>
          <a:xfrm>
            <a:off x="675040" y="430171"/>
            <a:ext cx="10287249" cy="100251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96AE11E-996A-184F-A5D8-33ADD6F54EB6}"/>
              </a:ext>
            </a:extLst>
          </p:cNvPr>
          <p:cNvSpPr txBox="1"/>
          <p:nvPr/>
        </p:nvSpPr>
        <p:spPr>
          <a:xfrm>
            <a:off x="849616" y="411620"/>
            <a:ext cx="10167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Нормативная база системы маркировки фототоваров и парфюмерии</a:t>
            </a:r>
            <a:endParaRPr lang="en-US" sz="28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B18E2A0-501C-C347-820A-B4B42725C4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0770" y="480527"/>
            <a:ext cx="832380" cy="912632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02446AC-FD6B-471F-B5E8-01A50095EFED}"/>
              </a:ext>
            </a:extLst>
          </p:cNvPr>
          <p:cNvSpPr/>
          <p:nvPr/>
        </p:nvSpPr>
        <p:spPr>
          <a:xfrm>
            <a:off x="5078959" y="1729342"/>
            <a:ext cx="485707" cy="484724"/>
          </a:xfrm>
          <a:custGeom>
            <a:avLst/>
            <a:gdLst/>
            <a:ahLst/>
            <a:cxnLst/>
            <a:rect l="l" t="t" r="r" b="b"/>
            <a:pathLst>
              <a:path w="627380" h="626110">
                <a:moveTo>
                  <a:pt x="280441" y="0"/>
                </a:moveTo>
                <a:lnTo>
                  <a:pt x="0" y="0"/>
                </a:lnTo>
                <a:lnTo>
                  <a:pt x="0" y="234422"/>
                </a:lnTo>
                <a:lnTo>
                  <a:pt x="280441" y="234422"/>
                </a:lnTo>
                <a:lnTo>
                  <a:pt x="324175" y="243276"/>
                </a:lnTo>
                <a:lnTo>
                  <a:pt x="359922" y="267405"/>
                </a:lnTo>
                <a:lnTo>
                  <a:pt x="384040" y="303156"/>
                </a:lnTo>
                <a:lnTo>
                  <a:pt x="392888" y="346879"/>
                </a:lnTo>
                <a:lnTo>
                  <a:pt x="392888" y="625939"/>
                </a:lnTo>
                <a:lnTo>
                  <a:pt x="627321" y="625939"/>
                </a:lnTo>
                <a:lnTo>
                  <a:pt x="627321" y="346879"/>
                </a:lnTo>
                <a:lnTo>
                  <a:pt x="624148" y="299869"/>
                </a:lnTo>
                <a:lnTo>
                  <a:pt x="614909" y="254763"/>
                </a:lnTo>
                <a:lnTo>
                  <a:pt x="600018" y="211978"/>
                </a:lnTo>
                <a:lnTo>
                  <a:pt x="579894" y="171928"/>
                </a:lnTo>
                <a:lnTo>
                  <a:pt x="554951" y="135032"/>
                </a:lnTo>
                <a:lnTo>
                  <a:pt x="525608" y="101705"/>
                </a:lnTo>
                <a:lnTo>
                  <a:pt x="492279" y="72362"/>
                </a:lnTo>
                <a:lnTo>
                  <a:pt x="455383" y="47422"/>
                </a:lnTo>
                <a:lnTo>
                  <a:pt x="415334" y="27299"/>
                </a:lnTo>
                <a:lnTo>
                  <a:pt x="372550" y="12410"/>
                </a:lnTo>
                <a:lnTo>
                  <a:pt x="327447" y="3172"/>
                </a:lnTo>
                <a:lnTo>
                  <a:pt x="280441" y="0"/>
                </a:lnTo>
                <a:close/>
              </a:path>
            </a:pathLst>
          </a:custGeom>
          <a:solidFill>
            <a:srgbClr val="54575E"/>
          </a:solidFill>
        </p:spPr>
        <p:txBody>
          <a:bodyPr wrap="square" lIns="0" tIns="0" rIns="0" bIns="0" rtlCol="0"/>
          <a:lstStyle/>
          <a:p>
            <a:endParaRPr dirty="0">
              <a:latin typeface="PT Sans Caption" panose="020B0603020203020204" pitchFamily="34" charset="-52"/>
              <a:ea typeface="PT Sans Caption" panose="020B0603020203020204" pitchFamily="34" charset="-52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xmlns="" id="{BAD6D56F-A4F6-4137-ADD4-3585FA2C9C03}"/>
              </a:ext>
            </a:extLst>
          </p:cNvPr>
          <p:cNvSpPr/>
          <p:nvPr/>
        </p:nvSpPr>
        <p:spPr>
          <a:xfrm>
            <a:off x="743471" y="1729342"/>
            <a:ext cx="486199" cy="484724"/>
          </a:xfrm>
          <a:custGeom>
            <a:avLst/>
            <a:gdLst/>
            <a:ahLst/>
            <a:cxnLst/>
            <a:rect l="l" t="t" r="r" b="b"/>
            <a:pathLst>
              <a:path w="628015" h="626110">
                <a:moveTo>
                  <a:pt x="627404" y="0"/>
                </a:moveTo>
                <a:lnTo>
                  <a:pt x="346889" y="0"/>
                </a:lnTo>
                <a:lnTo>
                  <a:pt x="299884" y="3172"/>
                </a:lnTo>
                <a:lnTo>
                  <a:pt x="254780" y="12412"/>
                </a:lnTo>
                <a:lnTo>
                  <a:pt x="211995" y="27303"/>
                </a:lnTo>
                <a:lnTo>
                  <a:pt x="171945" y="47429"/>
                </a:lnTo>
                <a:lnTo>
                  <a:pt x="135047" y="72372"/>
                </a:lnTo>
                <a:lnTo>
                  <a:pt x="101718" y="101716"/>
                </a:lnTo>
                <a:lnTo>
                  <a:pt x="72373" y="135045"/>
                </a:lnTo>
                <a:lnTo>
                  <a:pt x="47429" y="171942"/>
                </a:lnTo>
                <a:lnTo>
                  <a:pt x="27303" y="211991"/>
                </a:lnTo>
                <a:lnTo>
                  <a:pt x="12412" y="254774"/>
                </a:lnTo>
                <a:lnTo>
                  <a:pt x="3172" y="299876"/>
                </a:lnTo>
                <a:lnTo>
                  <a:pt x="0" y="346879"/>
                </a:lnTo>
                <a:lnTo>
                  <a:pt x="0" y="625949"/>
                </a:lnTo>
                <a:lnTo>
                  <a:pt x="234432" y="625949"/>
                </a:lnTo>
                <a:lnTo>
                  <a:pt x="234432" y="346879"/>
                </a:lnTo>
                <a:lnTo>
                  <a:pt x="243284" y="303161"/>
                </a:lnTo>
                <a:lnTo>
                  <a:pt x="267408" y="267409"/>
                </a:lnTo>
                <a:lnTo>
                  <a:pt x="303158" y="243278"/>
                </a:lnTo>
                <a:lnTo>
                  <a:pt x="346889" y="234422"/>
                </a:lnTo>
                <a:lnTo>
                  <a:pt x="627404" y="234422"/>
                </a:lnTo>
                <a:lnTo>
                  <a:pt x="627404" y="0"/>
                </a:lnTo>
                <a:close/>
              </a:path>
            </a:pathLst>
          </a:custGeom>
          <a:solidFill>
            <a:srgbClr val="54575E"/>
          </a:solidFill>
        </p:spPr>
        <p:txBody>
          <a:bodyPr wrap="square" lIns="0" tIns="0" rIns="0" bIns="0" rtlCol="0"/>
          <a:lstStyle/>
          <a:p>
            <a:endParaRPr dirty="0">
              <a:latin typeface="PT Sans Caption" panose="020B0603020203020204" pitchFamily="34" charset="-52"/>
              <a:ea typeface="PT Sans Caption" panose="020B0603020203020204" pitchFamily="34" charset="-52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xmlns="" id="{6D07AF04-0275-4AC6-A77B-20E7F406D064}"/>
              </a:ext>
            </a:extLst>
          </p:cNvPr>
          <p:cNvSpPr/>
          <p:nvPr/>
        </p:nvSpPr>
        <p:spPr>
          <a:xfrm>
            <a:off x="1037449" y="2046439"/>
            <a:ext cx="4218967" cy="4218966"/>
          </a:xfrm>
          <a:custGeom>
            <a:avLst/>
            <a:gdLst/>
            <a:ahLst/>
            <a:cxnLst/>
            <a:rect l="l" t="t" r="r" b="b"/>
            <a:pathLst>
              <a:path w="5449569" h="5449570">
                <a:moveTo>
                  <a:pt x="5320466" y="0"/>
                </a:moveTo>
                <a:lnTo>
                  <a:pt x="128781" y="0"/>
                </a:lnTo>
                <a:lnTo>
                  <a:pt x="78779" y="10162"/>
                </a:lnTo>
                <a:lnTo>
                  <a:pt x="37831" y="37831"/>
                </a:lnTo>
                <a:lnTo>
                  <a:pt x="10162" y="78779"/>
                </a:lnTo>
                <a:lnTo>
                  <a:pt x="0" y="128781"/>
                </a:lnTo>
                <a:lnTo>
                  <a:pt x="0" y="5320466"/>
                </a:lnTo>
                <a:lnTo>
                  <a:pt x="10162" y="5370473"/>
                </a:lnTo>
                <a:lnTo>
                  <a:pt x="37831" y="5411425"/>
                </a:lnTo>
                <a:lnTo>
                  <a:pt x="78779" y="5439095"/>
                </a:lnTo>
                <a:lnTo>
                  <a:pt x="128781" y="5449258"/>
                </a:lnTo>
                <a:lnTo>
                  <a:pt x="5320466" y="5449258"/>
                </a:lnTo>
                <a:lnTo>
                  <a:pt x="5370473" y="5439095"/>
                </a:lnTo>
                <a:lnTo>
                  <a:pt x="5411425" y="5411425"/>
                </a:lnTo>
                <a:lnTo>
                  <a:pt x="5439095" y="5370473"/>
                </a:lnTo>
                <a:lnTo>
                  <a:pt x="5449258" y="5320466"/>
                </a:lnTo>
                <a:lnTo>
                  <a:pt x="5449258" y="128781"/>
                </a:lnTo>
                <a:lnTo>
                  <a:pt x="5439095" y="78779"/>
                </a:lnTo>
                <a:lnTo>
                  <a:pt x="5411425" y="37831"/>
                </a:lnTo>
                <a:lnTo>
                  <a:pt x="5370473" y="10162"/>
                </a:lnTo>
                <a:lnTo>
                  <a:pt x="532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PT Sans Caption" panose="020B0603020203020204" pitchFamily="34" charset="-52"/>
              <a:ea typeface="PT Sans Caption" panose="020B0603020203020204" pitchFamily="34" charset="-52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xmlns="" id="{BF7638F2-E15D-4C3A-9083-0E546B5CB72D}"/>
              </a:ext>
            </a:extLst>
          </p:cNvPr>
          <p:cNvSpPr/>
          <p:nvPr/>
        </p:nvSpPr>
        <p:spPr>
          <a:xfrm rot="5400000">
            <a:off x="5078466" y="6067806"/>
            <a:ext cx="485707" cy="484724"/>
          </a:xfrm>
          <a:custGeom>
            <a:avLst/>
            <a:gdLst/>
            <a:ahLst/>
            <a:cxnLst/>
            <a:rect l="l" t="t" r="r" b="b"/>
            <a:pathLst>
              <a:path w="627380" h="626110">
                <a:moveTo>
                  <a:pt x="280441" y="0"/>
                </a:moveTo>
                <a:lnTo>
                  <a:pt x="0" y="0"/>
                </a:lnTo>
                <a:lnTo>
                  <a:pt x="0" y="234422"/>
                </a:lnTo>
                <a:lnTo>
                  <a:pt x="280441" y="234422"/>
                </a:lnTo>
                <a:lnTo>
                  <a:pt x="324175" y="243276"/>
                </a:lnTo>
                <a:lnTo>
                  <a:pt x="359922" y="267405"/>
                </a:lnTo>
                <a:lnTo>
                  <a:pt x="384040" y="303156"/>
                </a:lnTo>
                <a:lnTo>
                  <a:pt x="392888" y="346879"/>
                </a:lnTo>
                <a:lnTo>
                  <a:pt x="392888" y="625939"/>
                </a:lnTo>
                <a:lnTo>
                  <a:pt x="627321" y="625939"/>
                </a:lnTo>
                <a:lnTo>
                  <a:pt x="627321" y="346879"/>
                </a:lnTo>
                <a:lnTo>
                  <a:pt x="624148" y="299869"/>
                </a:lnTo>
                <a:lnTo>
                  <a:pt x="614909" y="254763"/>
                </a:lnTo>
                <a:lnTo>
                  <a:pt x="600018" y="211978"/>
                </a:lnTo>
                <a:lnTo>
                  <a:pt x="579894" y="171928"/>
                </a:lnTo>
                <a:lnTo>
                  <a:pt x="554951" y="135032"/>
                </a:lnTo>
                <a:lnTo>
                  <a:pt x="525608" y="101705"/>
                </a:lnTo>
                <a:lnTo>
                  <a:pt x="492279" y="72362"/>
                </a:lnTo>
                <a:lnTo>
                  <a:pt x="455383" y="47422"/>
                </a:lnTo>
                <a:lnTo>
                  <a:pt x="415334" y="27299"/>
                </a:lnTo>
                <a:lnTo>
                  <a:pt x="372550" y="12410"/>
                </a:lnTo>
                <a:lnTo>
                  <a:pt x="327447" y="3172"/>
                </a:lnTo>
                <a:lnTo>
                  <a:pt x="280441" y="0"/>
                </a:lnTo>
                <a:close/>
              </a:path>
            </a:pathLst>
          </a:custGeom>
          <a:solidFill>
            <a:srgbClr val="54575E"/>
          </a:solidFill>
        </p:spPr>
        <p:txBody>
          <a:bodyPr wrap="square" lIns="0" tIns="0" rIns="0" bIns="0" rtlCol="0"/>
          <a:lstStyle/>
          <a:p>
            <a:endParaRPr dirty="0">
              <a:latin typeface="PT Sans Caption" panose="020B0603020203020204" pitchFamily="34" charset="-52"/>
              <a:ea typeface="PT Sans Caption" panose="020B0603020203020204" pitchFamily="34" charset="-52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xmlns="" id="{E3029C61-8994-4FF2-A433-A73C36FB7678}"/>
              </a:ext>
            </a:extLst>
          </p:cNvPr>
          <p:cNvSpPr/>
          <p:nvPr/>
        </p:nvSpPr>
        <p:spPr>
          <a:xfrm rot="10800000">
            <a:off x="737490" y="6076085"/>
            <a:ext cx="485707" cy="484724"/>
          </a:xfrm>
          <a:custGeom>
            <a:avLst/>
            <a:gdLst/>
            <a:ahLst/>
            <a:cxnLst/>
            <a:rect l="l" t="t" r="r" b="b"/>
            <a:pathLst>
              <a:path w="627380" h="626110">
                <a:moveTo>
                  <a:pt x="280441" y="0"/>
                </a:moveTo>
                <a:lnTo>
                  <a:pt x="0" y="0"/>
                </a:lnTo>
                <a:lnTo>
                  <a:pt x="0" y="234422"/>
                </a:lnTo>
                <a:lnTo>
                  <a:pt x="280441" y="234422"/>
                </a:lnTo>
                <a:lnTo>
                  <a:pt x="324175" y="243276"/>
                </a:lnTo>
                <a:lnTo>
                  <a:pt x="359922" y="267405"/>
                </a:lnTo>
                <a:lnTo>
                  <a:pt x="384040" y="303156"/>
                </a:lnTo>
                <a:lnTo>
                  <a:pt x="392888" y="346879"/>
                </a:lnTo>
                <a:lnTo>
                  <a:pt x="392888" y="625939"/>
                </a:lnTo>
                <a:lnTo>
                  <a:pt x="627321" y="625939"/>
                </a:lnTo>
                <a:lnTo>
                  <a:pt x="627321" y="346879"/>
                </a:lnTo>
                <a:lnTo>
                  <a:pt x="624148" y="299869"/>
                </a:lnTo>
                <a:lnTo>
                  <a:pt x="614909" y="254763"/>
                </a:lnTo>
                <a:lnTo>
                  <a:pt x="600018" y="211978"/>
                </a:lnTo>
                <a:lnTo>
                  <a:pt x="579894" y="171928"/>
                </a:lnTo>
                <a:lnTo>
                  <a:pt x="554951" y="135032"/>
                </a:lnTo>
                <a:lnTo>
                  <a:pt x="525608" y="101705"/>
                </a:lnTo>
                <a:lnTo>
                  <a:pt x="492279" y="72362"/>
                </a:lnTo>
                <a:lnTo>
                  <a:pt x="455383" y="47422"/>
                </a:lnTo>
                <a:lnTo>
                  <a:pt x="415334" y="27299"/>
                </a:lnTo>
                <a:lnTo>
                  <a:pt x="372550" y="12410"/>
                </a:lnTo>
                <a:lnTo>
                  <a:pt x="327447" y="3172"/>
                </a:lnTo>
                <a:lnTo>
                  <a:pt x="280441" y="0"/>
                </a:lnTo>
                <a:close/>
              </a:path>
            </a:pathLst>
          </a:custGeom>
          <a:solidFill>
            <a:srgbClr val="54575E"/>
          </a:solidFill>
        </p:spPr>
        <p:txBody>
          <a:bodyPr wrap="square" lIns="0" tIns="0" rIns="0" bIns="0" rtlCol="0"/>
          <a:lstStyle/>
          <a:p>
            <a:endParaRPr dirty="0">
              <a:latin typeface="PT Sans Caption" panose="020B0603020203020204" pitchFamily="34" charset="-52"/>
              <a:ea typeface="PT Sans Caption" panose="020B0603020203020204" pitchFamily="34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25FDC9A-679D-4489-B498-218F246ECF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350" y="2370337"/>
            <a:ext cx="5046453" cy="341813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ED7AB4D-B26C-4317-B84E-F88DD386AF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285" y="2210374"/>
            <a:ext cx="4748842" cy="386384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14" name="object 8">
            <a:extLst>
              <a:ext uri="{FF2B5EF4-FFF2-40B4-BE49-F238E27FC236}">
                <a16:creationId xmlns:a16="http://schemas.microsoft.com/office/drawing/2014/main" xmlns="" id="{FB3F26F6-9B51-4F6D-BFCB-5FE25576F649}"/>
              </a:ext>
            </a:extLst>
          </p:cNvPr>
          <p:cNvSpPr/>
          <p:nvPr/>
        </p:nvSpPr>
        <p:spPr>
          <a:xfrm>
            <a:off x="10898184" y="1729343"/>
            <a:ext cx="485707" cy="484724"/>
          </a:xfrm>
          <a:custGeom>
            <a:avLst/>
            <a:gdLst/>
            <a:ahLst/>
            <a:cxnLst/>
            <a:rect l="l" t="t" r="r" b="b"/>
            <a:pathLst>
              <a:path w="627380" h="626110">
                <a:moveTo>
                  <a:pt x="280441" y="0"/>
                </a:moveTo>
                <a:lnTo>
                  <a:pt x="0" y="0"/>
                </a:lnTo>
                <a:lnTo>
                  <a:pt x="0" y="234422"/>
                </a:lnTo>
                <a:lnTo>
                  <a:pt x="280441" y="234422"/>
                </a:lnTo>
                <a:lnTo>
                  <a:pt x="324175" y="243276"/>
                </a:lnTo>
                <a:lnTo>
                  <a:pt x="359922" y="267405"/>
                </a:lnTo>
                <a:lnTo>
                  <a:pt x="384040" y="303156"/>
                </a:lnTo>
                <a:lnTo>
                  <a:pt x="392888" y="346879"/>
                </a:lnTo>
                <a:lnTo>
                  <a:pt x="392888" y="625939"/>
                </a:lnTo>
                <a:lnTo>
                  <a:pt x="627321" y="625939"/>
                </a:lnTo>
                <a:lnTo>
                  <a:pt x="627321" y="346879"/>
                </a:lnTo>
                <a:lnTo>
                  <a:pt x="624148" y="299869"/>
                </a:lnTo>
                <a:lnTo>
                  <a:pt x="614909" y="254763"/>
                </a:lnTo>
                <a:lnTo>
                  <a:pt x="600018" y="211978"/>
                </a:lnTo>
                <a:lnTo>
                  <a:pt x="579894" y="171928"/>
                </a:lnTo>
                <a:lnTo>
                  <a:pt x="554951" y="135032"/>
                </a:lnTo>
                <a:lnTo>
                  <a:pt x="525608" y="101705"/>
                </a:lnTo>
                <a:lnTo>
                  <a:pt x="492279" y="72362"/>
                </a:lnTo>
                <a:lnTo>
                  <a:pt x="455383" y="47422"/>
                </a:lnTo>
                <a:lnTo>
                  <a:pt x="415334" y="27299"/>
                </a:lnTo>
                <a:lnTo>
                  <a:pt x="372550" y="12410"/>
                </a:lnTo>
                <a:lnTo>
                  <a:pt x="327447" y="3172"/>
                </a:lnTo>
                <a:lnTo>
                  <a:pt x="280441" y="0"/>
                </a:lnTo>
                <a:close/>
              </a:path>
            </a:pathLst>
          </a:custGeom>
          <a:solidFill>
            <a:srgbClr val="54575E"/>
          </a:solidFill>
        </p:spPr>
        <p:txBody>
          <a:bodyPr wrap="square" lIns="0" tIns="0" rIns="0" bIns="0" rtlCol="0"/>
          <a:lstStyle/>
          <a:p>
            <a:endParaRPr dirty="0">
              <a:latin typeface="PT Sans Caption" panose="020B0603020203020204" pitchFamily="34" charset="-52"/>
              <a:ea typeface="PT Sans Caption" panose="020B0603020203020204" pitchFamily="34" charset="-52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xmlns="" id="{4D2C85E1-4DC8-4865-A73A-89FE65EAB010}"/>
              </a:ext>
            </a:extLst>
          </p:cNvPr>
          <p:cNvSpPr/>
          <p:nvPr/>
        </p:nvSpPr>
        <p:spPr>
          <a:xfrm>
            <a:off x="6562696" y="1729343"/>
            <a:ext cx="486199" cy="484724"/>
          </a:xfrm>
          <a:custGeom>
            <a:avLst/>
            <a:gdLst/>
            <a:ahLst/>
            <a:cxnLst/>
            <a:rect l="l" t="t" r="r" b="b"/>
            <a:pathLst>
              <a:path w="628015" h="626110">
                <a:moveTo>
                  <a:pt x="627404" y="0"/>
                </a:moveTo>
                <a:lnTo>
                  <a:pt x="346889" y="0"/>
                </a:lnTo>
                <a:lnTo>
                  <a:pt x="299884" y="3172"/>
                </a:lnTo>
                <a:lnTo>
                  <a:pt x="254780" y="12412"/>
                </a:lnTo>
                <a:lnTo>
                  <a:pt x="211995" y="27303"/>
                </a:lnTo>
                <a:lnTo>
                  <a:pt x="171945" y="47429"/>
                </a:lnTo>
                <a:lnTo>
                  <a:pt x="135047" y="72372"/>
                </a:lnTo>
                <a:lnTo>
                  <a:pt x="101718" y="101716"/>
                </a:lnTo>
                <a:lnTo>
                  <a:pt x="72373" y="135045"/>
                </a:lnTo>
                <a:lnTo>
                  <a:pt x="47429" y="171942"/>
                </a:lnTo>
                <a:lnTo>
                  <a:pt x="27303" y="211991"/>
                </a:lnTo>
                <a:lnTo>
                  <a:pt x="12412" y="254774"/>
                </a:lnTo>
                <a:lnTo>
                  <a:pt x="3172" y="299876"/>
                </a:lnTo>
                <a:lnTo>
                  <a:pt x="0" y="346879"/>
                </a:lnTo>
                <a:lnTo>
                  <a:pt x="0" y="625949"/>
                </a:lnTo>
                <a:lnTo>
                  <a:pt x="234432" y="625949"/>
                </a:lnTo>
                <a:lnTo>
                  <a:pt x="234432" y="346879"/>
                </a:lnTo>
                <a:lnTo>
                  <a:pt x="243284" y="303161"/>
                </a:lnTo>
                <a:lnTo>
                  <a:pt x="267408" y="267409"/>
                </a:lnTo>
                <a:lnTo>
                  <a:pt x="303158" y="243278"/>
                </a:lnTo>
                <a:lnTo>
                  <a:pt x="346889" y="234422"/>
                </a:lnTo>
                <a:lnTo>
                  <a:pt x="627404" y="234422"/>
                </a:lnTo>
                <a:lnTo>
                  <a:pt x="627404" y="0"/>
                </a:lnTo>
                <a:close/>
              </a:path>
            </a:pathLst>
          </a:custGeom>
          <a:solidFill>
            <a:srgbClr val="54575E"/>
          </a:solidFill>
        </p:spPr>
        <p:txBody>
          <a:bodyPr wrap="square" lIns="0" tIns="0" rIns="0" bIns="0" rtlCol="0"/>
          <a:lstStyle/>
          <a:p>
            <a:endParaRPr dirty="0">
              <a:latin typeface="PT Sans Caption" panose="020B0603020203020204" pitchFamily="34" charset="-52"/>
              <a:ea typeface="PT Sans Caption" panose="020B0603020203020204" pitchFamily="34" charset="-52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xmlns="" id="{B0396E4E-E063-4590-82DE-0CADD1FD55DD}"/>
              </a:ext>
            </a:extLst>
          </p:cNvPr>
          <p:cNvSpPr/>
          <p:nvPr/>
        </p:nvSpPr>
        <p:spPr>
          <a:xfrm rot="5400000">
            <a:off x="10897691" y="6067807"/>
            <a:ext cx="485707" cy="484724"/>
          </a:xfrm>
          <a:custGeom>
            <a:avLst/>
            <a:gdLst/>
            <a:ahLst/>
            <a:cxnLst/>
            <a:rect l="l" t="t" r="r" b="b"/>
            <a:pathLst>
              <a:path w="627380" h="626110">
                <a:moveTo>
                  <a:pt x="280441" y="0"/>
                </a:moveTo>
                <a:lnTo>
                  <a:pt x="0" y="0"/>
                </a:lnTo>
                <a:lnTo>
                  <a:pt x="0" y="234422"/>
                </a:lnTo>
                <a:lnTo>
                  <a:pt x="280441" y="234422"/>
                </a:lnTo>
                <a:lnTo>
                  <a:pt x="324175" y="243276"/>
                </a:lnTo>
                <a:lnTo>
                  <a:pt x="359922" y="267405"/>
                </a:lnTo>
                <a:lnTo>
                  <a:pt x="384040" y="303156"/>
                </a:lnTo>
                <a:lnTo>
                  <a:pt x="392888" y="346879"/>
                </a:lnTo>
                <a:lnTo>
                  <a:pt x="392888" y="625939"/>
                </a:lnTo>
                <a:lnTo>
                  <a:pt x="627321" y="625939"/>
                </a:lnTo>
                <a:lnTo>
                  <a:pt x="627321" y="346879"/>
                </a:lnTo>
                <a:lnTo>
                  <a:pt x="624148" y="299869"/>
                </a:lnTo>
                <a:lnTo>
                  <a:pt x="614909" y="254763"/>
                </a:lnTo>
                <a:lnTo>
                  <a:pt x="600018" y="211978"/>
                </a:lnTo>
                <a:lnTo>
                  <a:pt x="579894" y="171928"/>
                </a:lnTo>
                <a:lnTo>
                  <a:pt x="554951" y="135032"/>
                </a:lnTo>
                <a:lnTo>
                  <a:pt x="525608" y="101705"/>
                </a:lnTo>
                <a:lnTo>
                  <a:pt x="492279" y="72362"/>
                </a:lnTo>
                <a:lnTo>
                  <a:pt x="455383" y="47422"/>
                </a:lnTo>
                <a:lnTo>
                  <a:pt x="415334" y="27299"/>
                </a:lnTo>
                <a:lnTo>
                  <a:pt x="372550" y="12410"/>
                </a:lnTo>
                <a:lnTo>
                  <a:pt x="327447" y="3172"/>
                </a:lnTo>
                <a:lnTo>
                  <a:pt x="280441" y="0"/>
                </a:lnTo>
                <a:close/>
              </a:path>
            </a:pathLst>
          </a:custGeom>
          <a:solidFill>
            <a:srgbClr val="54575E"/>
          </a:solidFill>
        </p:spPr>
        <p:txBody>
          <a:bodyPr wrap="square" lIns="0" tIns="0" rIns="0" bIns="0" rtlCol="0"/>
          <a:lstStyle/>
          <a:p>
            <a:endParaRPr dirty="0">
              <a:latin typeface="PT Sans Caption" panose="020B0603020203020204" pitchFamily="34" charset="-52"/>
              <a:ea typeface="PT Sans Caption" panose="020B0603020203020204" pitchFamily="34" charset="-52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xmlns="" id="{468A9275-22E6-4FBC-BBC0-DCC13D8AC702}"/>
              </a:ext>
            </a:extLst>
          </p:cNvPr>
          <p:cNvSpPr/>
          <p:nvPr/>
        </p:nvSpPr>
        <p:spPr>
          <a:xfrm rot="10800000">
            <a:off x="6556715" y="6076086"/>
            <a:ext cx="485707" cy="484724"/>
          </a:xfrm>
          <a:custGeom>
            <a:avLst/>
            <a:gdLst/>
            <a:ahLst/>
            <a:cxnLst/>
            <a:rect l="l" t="t" r="r" b="b"/>
            <a:pathLst>
              <a:path w="627380" h="626110">
                <a:moveTo>
                  <a:pt x="280441" y="0"/>
                </a:moveTo>
                <a:lnTo>
                  <a:pt x="0" y="0"/>
                </a:lnTo>
                <a:lnTo>
                  <a:pt x="0" y="234422"/>
                </a:lnTo>
                <a:lnTo>
                  <a:pt x="280441" y="234422"/>
                </a:lnTo>
                <a:lnTo>
                  <a:pt x="324175" y="243276"/>
                </a:lnTo>
                <a:lnTo>
                  <a:pt x="359922" y="267405"/>
                </a:lnTo>
                <a:lnTo>
                  <a:pt x="384040" y="303156"/>
                </a:lnTo>
                <a:lnTo>
                  <a:pt x="392888" y="346879"/>
                </a:lnTo>
                <a:lnTo>
                  <a:pt x="392888" y="625939"/>
                </a:lnTo>
                <a:lnTo>
                  <a:pt x="627321" y="625939"/>
                </a:lnTo>
                <a:lnTo>
                  <a:pt x="627321" y="346879"/>
                </a:lnTo>
                <a:lnTo>
                  <a:pt x="624148" y="299869"/>
                </a:lnTo>
                <a:lnTo>
                  <a:pt x="614909" y="254763"/>
                </a:lnTo>
                <a:lnTo>
                  <a:pt x="600018" y="211978"/>
                </a:lnTo>
                <a:lnTo>
                  <a:pt x="579894" y="171928"/>
                </a:lnTo>
                <a:lnTo>
                  <a:pt x="554951" y="135032"/>
                </a:lnTo>
                <a:lnTo>
                  <a:pt x="525608" y="101705"/>
                </a:lnTo>
                <a:lnTo>
                  <a:pt x="492279" y="72362"/>
                </a:lnTo>
                <a:lnTo>
                  <a:pt x="455383" y="47422"/>
                </a:lnTo>
                <a:lnTo>
                  <a:pt x="415334" y="27299"/>
                </a:lnTo>
                <a:lnTo>
                  <a:pt x="372550" y="12410"/>
                </a:lnTo>
                <a:lnTo>
                  <a:pt x="327447" y="3172"/>
                </a:lnTo>
                <a:lnTo>
                  <a:pt x="280441" y="0"/>
                </a:lnTo>
                <a:close/>
              </a:path>
            </a:pathLst>
          </a:custGeom>
          <a:solidFill>
            <a:srgbClr val="54575E"/>
          </a:solidFill>
        </p:spPr>
        <p:txBody>
          <a:bodyPr wrap="square" lIns="0" tIns="0" rIns="0" bIns="0" rtlCol="0"/>
          <a:lstStyle/>
          <a:p>
            <a:endParaRPr dirty="0">
              <a:latin typeface="PT Sans Caption" panose="020B0603020203020204" pitchFamily="34" charset="-52"/>
              <a:ea typeface="PT Sans Caption" panose="020B06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30445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C40729E-AF99-C549-9F86-99218A1B3B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46702"/>
            <a:ext cx="3941072" cy="5311298"/>
          </a:xfrm>
          <a:prstGeom prst="rect">
            <a:avLst/>
          </a:prstGeom>
        </p:spPr>
      </p:pic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4B2BD8DE-3D21-3F47-9EE3-6BC924BE2C42}"/>
              </a:ext>
            </a:extLst>
          </p:cNvPr>
          <p:cNvSpPr/>
          <p:nvPr/>
        </p:nvSpPr>
        <p:spPr>
          <a:xfrm>
            <a:off x="675040" y="430171"/>
            <a:ext cx="10841922" cy="122827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96AE11E-996A-184F-A5D8-33ADD6F54EB6}"/>
              </a:ext>
            </a:extLst>
          </p:cNvPr>
          <p:cNvSpPr txBox="1"/>
          <p:nvPr/>
        </p:nvSpPr>
        <p:spPr>
          <a:xfrm>
            <a:off x="893367" y="592595"/>
            <a:ext cx="9877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Этапы внедрения обязательной маркировки фототоваров (дорожная карта)</a:t>
            </a:r>
            <a:endParaRPr lang="en-US" sz="28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Скругленный прямоугольник 131">
            <a:extLst>
              <a:ext uri="{FF2B5EF4-FFF2-40B4-BE49-F238E27FC236}">
                <a16:creationId xmlns:a16="http://schemas.microsoft.com/office/drawing/2014/main" xmlns="" id="{FA8ABCE0-5773-4C4C-AB7C-A43B98CF5528}"/>
              </a:ext>
            </a:extLst>
          </p:cNvPr>
          <p:cNvSpPr/>
          <p:nvPr/>
        </p:nvSpPr>
        <p:spPr>
          <a:xfrm>
            <a:off x="4480561" y="2594860"/>
            <a:ext cx="1720121" cy="5236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 </a:t>
            </a:r>
            <a:r>
              <a:rPr lang="en-US" sz="15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01.12.</a:t>
            </a:r>
            <a:r>
              <a:rPr lang="ru-RU" sz="15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2019</a:t>
            </a:r>
          </a:p>
        </p:txBody>
      </p:sp>
      <p:sp>
        <p:nvSpPr>
          <p:cNvPr id="20" name="Скругленный прямоугольник 131">
            <a:extLst>
              <a:ext uri="{FF2B5EF4-FFF2-40B4-BE49-F238E27FC236}">
                <a16:creationId xmlns:a16="http://schemas.microsoft.com/office/drawing/2014/main" xmlns="" id="{450209A5-FB71-8048-AC3B-F692F98DD976}"/>
              </a:ext>
            </a:extLst>
          </p:cNvPr>
          <p:cNvSpPr/>
          <p:nvPr/>
        </p:nvSpPr>
        <p:spPr>
          <a:xfrm>
            <a:off x="7070539" y="2594860"/>
            <a:ext cx="1720121" cy="5236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 01</a:t>
            </a:r>
            <a:r>
              <a:rPr lang="en-US" sz="15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.10.</a:t>
            </a:r>
            <a:r>
              <a:rPr lang="ru-RU" sz="15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2020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FCD5AD03-59D3-A246-9D8C-478BBC4890C0}"/>
              </a:ext>
            </a:extLst>
          </p:cNvPr>
          <p:cNvCxnSpPr>
            <a:cxnSpLocks/>
          </p:cNvCxnSpPr>
          <p:nvPr/>
        </p:nvCxnSpPr>
        <p:spPr>
          <a:xfrm>
            <a:off x="5519041" y="3801130"/>
            <a:ext cx="4650987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4DAD0A7D-7044-E84B-AB22-CBD646CB540A}"/>
              </a:ext>
            </a:extLst>
          </p:cNvPr>
          <p:cNvCxnSpPr>
            <a:cxnSpLocks/>
          </p:cNvCxnSpPr>
          <p:nvPr/>
        </p:nvCxnSpPr>
        <p:spPr>
          <a:xfrm>
            <a:off x="7930599" y="3199342"/>
            <a:ext cx="1" cy="26167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9ED7452E-0926-BE42-95F7-3A6B8B6CBEC3}"/>
              </a:ext>
            </a:extLst>
          </p:cNvPr>
          <p:cNvCxnSpPr>
            <a:cxnSpLocks/>
          </p:cNvCxnSpPr>
          <p:nvPr/>
        </p:nvCxnSpPr>
        <p:spPr>
          <a:xfrm>
            <a:off x="5340621" y="3199342"/>
            <a:ext cx="1" cy="26167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bject 10">
            <a:extLst>
              <a:ext uri="{FF2B5EF4-FFF2-40B4-BE49-F238E27FC236}">
                <a16:creationId xmlns:a16="http://schemas.microsoft.com/office/drawing/2014/main" xmlns="" id="{10EED179-1667-EF40-8751-34005A925A52}"/>
              </a:ext>
            </a:extLst>
          </p:cNvPr>
          <p:cNvSpPr txBox="1"/>
          <p:nvPr/>
        </p:nvSpPr>
        <p:spPr>
          <a:xfrm>
            <a:off x="6760599" y="4208747"/>
            <a:ext cx="2340000" cy="658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4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Запрет</a:t>
            </a: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оборота немаркированной продукции</a:t>
            </a:r>
            <a:endParaRPr lang="ru-RU" sz="1400" b="1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52" name="object 10">
            <a:extLst>
              <a:ext uri="{FF2B5EF4-FFF2-40B4-BE49-F238E27FC236}">
                <a16:creationId xmlns:a16="http://schemas.microsoft.com/office/drawing/2014/main" xmlns="" id="{50E00320-8C5A-2A48-80C3-5A1627DF8C52}"/>
              </a:ext>
            </a:extLst>
          </p:cNvPr>
          <p:cNvSpPr txBox="1"/>
          <p:nvPr/>
        </p:nvSpPr>
        <p:spPr>
          <a:xfrm>
            <a:off x="4201723" y="4208747"/>
            <a:ext cx="2277796" cy="65787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4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Регистрация </a:t>
            </a: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Участников оборота, регистрация фототоваров</a:t>
            </a:r>
          </a:p>
        </p:txBody>
      </p:sp>
      <p:sp>
        <p:nvSpPr>
          <p:cNvPr id="55" name="Скругленный прямоугольник 131">
            <a:extLst>
              <a:ext uri="{FF2B5EF4-FFF2-40B4-BE49-F238E27FC236}">
                <a16:creationId xmlns:a16="http://schemas.microsoft.com/office/drawing/2014/main" xmlns="" id="{B38549D6-1233-3345-A7FB-BAD3B3E7CD0F}"/>
              </a:ext>
            </a:extLst>
          </p:cNvPr>
          <p:cNvSpPr/>
          <p:nvPr/>
        </p:nvSpPr>
        <p:spPr>
          <a:xfrm>
            <a:off x="5783574" y="5740787"/>
            <a:ext cx="5687066" cy="597800"/>
          </a:xfrm>
          <a:prstGeom prst="round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До 1 ноября 2020 г. маркировку фототоваров, ввезенных в Российскую Федерацию после 1 октября 2020 г., но приобретенных до 1 октября 2020 г.</a:t>
            </a:r>
          </a:p>
        </p:txBody>
      </p:sp>
      <p:pic>
        <p:nvPicPr>
          <p:cNvPr id="5" name="Рисунок 4" descr="Изображение выглядит как человек, рука, держит, телефон&#10;&#10;Автоматически созданное описание">
            <a:extLst>
              <a:ext uri="{FF2B5EF4-FFF2-40B4-BE49-F238E27FC236}">
                <a16:creationId xmlns:a16="http://schemas.microsoft.com/office/drawing/2014/main" xmlns="" id="{BF03BC14-177F-1D44-ADF0-4EE38351A5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2" y="2333767"/>
            <a:ext cx="3161445" cy="4524233"/>
          </a:xfrm>
          <a:prstGeom prst="rect">
            <a:avLst/>
          </a:prstGeom>
        </p:spPr>
      </p:pic>
      <p:sp>
        <p:nvSpPr>
          <p:cNvPr id="24" name="Скругленный прямоугольник 131">
            <a:extLst>
              <a:ext uri="{FF2B5EF4-FFF2-40B4-BE49-F238E27FC236}">
                <a16:creationId xmlns:a16="http://schemas.microsoft.com/office/drawing/2014/main" xmlns="" id="{E1B41EE8-90F3-384A-8FED-DE966F13E8D8}"/>
              </a:ext>
            </a:extLst>
          </p:cNvPr>
          <p:cNvSpPr/>
          <p:nvPr/>
        </p:nvSpPr>
        <p:spPr>
          <a:xfrm>
            <a:off x="9488387" y="2594860"/>
            <a:ext cx="1720121" cy="5236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до 01</a:t>
            </a:r>
            <a:r>
              <a:rPr lang="en-US" sz="15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.1</a:t>
            </a:r>
            <a:r>
              <a:rPr lang="ru-RU" sz="15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2</a:t>
            </a:r>
            <a:r>
              <a:rPr lang="en-US" sz="15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.</a:t>
            </a:r>
            <a:r>
              <a:rPr lang="ru-RU" sz="15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2020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8338DA7-69FF-8E48-9772-ACAFD2EFDADA}"/>
              </a:ext>
            </a:extLst>
          </p:cNvPr>
          <p:cNvSpPr/>
          <p:nvPr/>
        </p:nvSpPr>
        <p:spPr>
          <a:xfrm>
            <a:off x="9488387" y="4208374"/>
            <a:ext cx="1717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93566" hangingPunct="0">
              <a:defRPr/>
            </a:pPr>
            <a:r>
              <a:rPr lang="ru-RU" sz="14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Маркировка</a:t>
            </a:r>
          </a:p>
          <a:p>
            <a:pPr lvl="0" algn="ctr" defTabSz="1193566" hangingPunct="0">
              <a:defRPr/>
            </a:pPr>
            <a:r>
              <a:rPr lang="ru-RU" sz="14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остатков</a:t>
            </a:r>
          </a:p>
        </p:txBody>
      </p:sp>
      <p:cxnSp>
        <p:nvCxnSpPr>
          <p:cNvPr id="30" name="Straight Connector 35">
            <a:extLst>
              <a:ext uri="{FF2B5EF4-FFF2-40B4-BE49-F238E27FC236}">
                <a16:creationId xmlns:a16="http://schemas.microsoft.com/office/drawing/2014/main" xmlns="" id="{6588E5CE-F222-D049-9FA8-ED64BBD837A9}"/>
              </a:ext>
            </a:extLst>
          </p:cNvPr>
          <p:cNvCxnSpPr>
            <a:cxnSpLocks/>
          </p:cNvCxnSpPr>
          <p:nvPr/>
        </p:nvCxnSpPr>
        <p:spPr>
          <a:xfrm>
            <a:off x="10348447" y="3199342"/>
            <a:ext cx="1" cy="26167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58">
            <a:extLst>
              <a:ext uri="{FF2B5EF4-FFF2-40B4-BE49-F238E27FC236}">
                <a16:creationId xmlns:a16="http://schemas.microsoft.com/office/drawing/2014/main" xmlns="" id="{808C5954-77A5-FA4B-AA26-4E2D5341D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041" y="3625726"/>
            <a:ext cx="360000" cy="360000"/>
          </a:xfrm>
          <a:prstGeom prst="rect">
            <a:avLst/>
          </a:prstGeom>
        </p:spPr>
      </p:pic>
      <p:pic>
        <p:nvPicPr>
          <p:cNvPr id="37" name="Picture 58">
            <a:extLst>
              <a:ext uri="{FF2B5EF4-FFF2-40B4-BE49-F238E27FC236}">
                <a16:creationId xmlns:a16="http://schemas.microsoft.com/office/drawing/2014/main" xmlns="" id="{D879A61F-74EE-0F44-87E6-85EA773DA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599" y="3625726"/>
            <a:ext cx="360000" cy="360000"/>
          </a:xfrm>
          <a:prstGeom prst="rect">
            <a:avLst/>
          </a:prstGeom>
        </p:spPr>
      </p:pic>
      <p:pic>
        <p:nvPicPr>
          <p:cNvPr id="38" name="Picture 58">
            <a:extLst>
              <a:ext uri="{FF2B5EF4-FFF2-40B4-BE49-F238E27FC236}">
                <a16:creationId xmlns:a16="http://schemas.microsoft.com/office/drawing/2014/main" xmlns="" id="{8D8A7D75-3AC6-604E-93A3-16DF26519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2157" y="362572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45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ellphone&#10;&#10;Description automatically generated">
            <a:extLst>
              <a:ext uri="{FF2B5EF4-FFF2-40B4-BE49-F238E27FC236}">
                <a16:creationId xmlns:a16="http://schemas.microsoft.com/office/drawing/2014/main" xmlns="" id="{E0997A4C-0882-1146-84D7-BCD5CD7B17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52832"/>
            <a:ext cx="5113192" cy="5005167"/>
          </a:xfrm>
          <a:prstGeom prst="rect">
            <a:avLst/>
          </a:prstGeom>
        </p:spPr>
      </p:pic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4B2BD8DE-3D21-3F47-9EE3-6BC924BE2C42}"/>
              </a:ext>
            </a:extLst>
          </p:cNvPr>
          <p:cNvSpPr/>
          <p:nvPr/>
        </p:nvSpPr>
        <p:spPr>
          <a:xfrm>
            <a:off x="675040" y="430171"/>
            <a:ext cx="10841922" cy="122827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96AE11E-996A-184F-A5D8-33ADD6F54EB6}"/>
              </a:ext>
            </a:extLst>
          </p:cNvPr>
          <p:cNvSpPr txBox="1"/>
          <p:nvPr/>
        </p:nvSpPr>
        <p:spPr>
          <a:xfrm>
            <a:off x="893367" y="592595"/>
            <a:ext cx="9877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Этапы внедрения обязательной маркировки парфюмерной продукции (дорожная карта)</a:t>
            </a:r>
            <a:endParaRPr lang="en-US" sz="28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Скругленный прямоугольник 131">
            <a:extLst>
              <a:ext uri="{FF2B5EF4-FFF2-40B4-BE49-F238E27FC236}">
                <a16:creationId xmlns:a16="http://schemas.microsoft.com/office/drawing/2014/main" xmlns="" id="{FA8ABCE0-5773-4C4C-AB7C-A43B98CF5528}"/>
              </a:ext>
            </a:extLst>
          </p:cNvPr>
          <p:cNvSpPr/>
          <p:nvPr/>
        </p:nvSpPr>
        <p:spPr>
          <a:xfrm>
            <a:off x="4480561" y="2594860"/>
            <a:ext cx="1720121" cy="5236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0" name="Скругленный прямоугольник 131">
            <a:extLst>
              <a:ext uri="{FF2B5EF4-FFF2-40B4-BE49-F238E27FC236}">
                <a16:creationId xmlns:a16="http://schemas.microsoft.com/office/drawing/2014/main" xmlns="" id="{450209A5-FB71-8048-AC3B-F692F98DD976}"/>
              </a:ext>
            </a:extLst>
          </p:cNvPr>
          <p:cNvSpPr/>
          <p:nvPr/>
        </p:nvSpPr>
        <p:spPr>
          <a:xfrm>
            <a:off x="7006555" y="2594860"/>
            <a:ext cx="1720121" cy="5236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FCD5AD03-59D3-A246-9D8C-478BBC4890C0}"/>
              </a:ext>
            </a:extLst>
          </p:cNvPr>
          <p:cNvCxnSpPr>
            <a:cxnSpLocks/>
          </p:cNvCxnSpPr>
          <p:nvPr/>
        </p:nvCxnSpPr>
        <p:spPr>
          <a:xfrm>
            <a:off x="4485038" y="3816579"/>
            <a:ext cx="6985602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ject 10">
            <a:extLst>
              <a:ext uri="{FF2B5EF4-FFF2-40B4-BE49-F238E27FC236}">
                <a16:creationId xmlns:a16="http://schemas.microsoft.com/office/drawing/2014/main" xmlns="" id="{261913CE-69D0-7D4D-BF44-CE2DC1B3202D}"/>
              </a:ext>
            </a:extLst>
          </p:cNvPr>
          <p:cNvSpPr txBox="1"/>
          <p:nvPr/>
        </p:nvSpPr>
        <p:spPr>
          <a:xfrm>
            <a:off x="7006556" y="2717053"/>
            <a:ext cx="1720120" cy="24237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5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 01</a:t>
            </a:r>
            <a:r>
              <a:rPr lang="en-US" sz="15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.10.</a:t>
            </a:r>
            <a:r>
              <a:rPr lang="ru-RU" sz="15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2020</a:t>
            </a:r>
          </a:p>
        </p:txBody>
      </p:sp>
      <p:sp>
        <p:nvSpPr>
          <p:cNvPr id="28" name="object 10">
            <a:extLst>
              <a:ext uri="{FF2B5EF4-FFF2-40B4-BE49-F238E27FC236}">
                <a16:creationId xmlns:a16="http://schemas.microsoft.com/office/drawing/2014/main" xmlns="" id="{88F545A3-2304-0842-B107-8F36D1F72F1B}"/>
              </a:ext>
            </a:extLst>
          </p:cNvPr>
          <p:cNvSpPr txBox="1"/>
          <p:nvPr/>
        </p:nvSpPr>
        <p:spPr>
          <a:xfrm>
            <a:off x="4529565" y="2717055"/>
            <a:ext cx="1622112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5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 </a:t>
            </a:r>
            <a:r>
              <a:rPr lang="en-US" sz="15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01.12.</a:t>
            </a:r>
            <a:r>
              <a:rPr lang="ru-RU" sz="15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2019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4DAD0A7D-7044-E84B-AB22-CBD646CB540A}"/>
              </a:ext>
            </a:extLst>
          </p:cNvPr>
          <p:cNvCxnSpPr>
            <a:cxnSpLocks/>
          </p:cNvCxnSpPr>
          <p:nvPr/>
        </p:nvCxnSpPr>
        <p:spPr>
          <a:xfrm>
            <a:off x="7866615" y="3199342"/>
            <a:ext cx="1" cy="26167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9ED7452E-0926-BE42-95F7-3A6B8B6CBEC3}"/>
              </a:ext>
            </a:extLst>
          </p:cNvPr>
          <p:cNvCxnSpPr>
            <a:cxnSpLocks/>
          </p:cNvCxnSpPr>
          <p:nvPr/>
        </p:nvCxnSpPr>
        <p:spPr>
          <a:xfrm>
            <a:off x="5340621" y="3199342"/>
            <a:ext cx="1" cy="26167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bject 10">
            <a:extLst>
              <a:ext uri="{FF2B5EF4-FFF2-40B4-BE49-F238E27FC236}">
                <a16:creationId xmlns:a16="http://schemas.microsoft.com/office/drawing/2014/main" xmlns="" id="{10EED179-1667-EF40-8751-34005A925A52}"/>
              </a:ext>
            </a:extLst>
          </p:cNvPr>
          <p:cNvSpPr txBox="1"/>
          <p:nvPr/>
        </p:nvSpPr>
        <p:spPr>
          <a:xfrm>
            <a:off x="6557663" y="4866415"/>
            <a:ext cx="3535679" cy="65787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defRPr/>
            </a:pP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Обязательная маркировка производимого </a:t>
            </a:r>
          </a:p>
          <a:p>
            <a:pPr lvl="0" defTabSz="1193566" hangingPunct="0">
              <a:defRPr/>
            </a:pP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и импортируемого товара, </a:t>
            </a:r>
            <a:r>
              <a:rPr lang="ru-RU" sz="14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реализация немаркированных остатков</a:t>
            </a:r>
          </a:p>
        </p:txBody>
      </p:sp>
      <p:sp>
        <p:nvSpPr>
          <p:cNvPr id="52" name="object 10">
            <a:extLst>
              <a:ext uri="{FF2B5EF4-FFF2-40B4-BE49-F238E27FC236}">
                <a16:creationId xmlns:a16="http://schemas.microsoft.com/office/drawing/2014/main" xmlns="" id="{50E00320-8C5A-2A48-80C3-5A1627DF8C52}"/>
              </a:ext>
            </a:extLst>
          </p:cNvPr>
          <p:cNvSpPr txBox="1"/>
          <p:nvPr/>
        </p:nvSpPr>
        <p:spPr>
          <a:xfrm>
            <a:off x="4480561" y="4208747"/>
            <a:ext cx="3272622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defRPr/>
            </a:pPr>
            <a:r>
              <a:rPr lang="ru-RU" sz="14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Регистрация</a:t>
            </a:r>
          </a:p>
          <a:p>
            <a:pPr lvl="0" defTabSz="1193566" hangingPunct="0">
              <a:defRPr/>
            </a:pP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Участников, регистрация товаров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5BEB6AC-4FA9-974D-B724-129C8CE7D66B}"/>
              </a:ext>
            </a:extLst>
          </p:cNvPr>
          <p:cNvGrpSpPr/>
          <p:nvPr/>
        </p:nvGrpSpPr>
        <p:grpSpPr>
          <a:xfrm>
            <a:off x="4480561" y="5600179"/>
            <a:ext cx="2698082" cy="862824"/>
            <a:chOff x="7475106" y="5600178"/>
            <a:chExt cx="3385934" cy="1082793"/>
          </a:xfrm>
        </p:grpSpPr>
        <p:sp>
          <p:nvSpPr>
            <p:cNvPr id="55" name="Скругленный прямоугольник 131">
              <a:extLst>
                <a:ext uri="{FF2B5EF4-FFF2-40B4-BE49-F238E27FC236}">
                  <a16:creationId xmlns:a16="http://schemas.microsoft.com/office/drawing/2014/main" xmlns="" id="{B38549D6-1233-3345-A7FB-BAD3B3E7CD0F}"/>
                </a:ext>
              </a:extLst>
            </p:cNvPr>
            <p:cNvSpPr/>
            <p:nvPr/>
          </p:nvSpPr>
          <p:spPr>
            <a:xfrm>
              <a:off x="7475106" y="5776633"/>
              <a:ext cx="3385934" cy="750204"/>
            </a:xfrm>
            <a:prstGeom prst="round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b="1" dirty="0"/>
            </a:p>
          </p:txBody>
        </p:sp>
        <p:sp>
          <p:nvSpPr>
            <p:cNvPr id="54" name="object 10">
              <a:extLst>
                <a:ext uri="{FF2B5EF4-FFF2-40B4-BE49-F238E27FC236}">
                  <a16:creationId xmlns:a16="http://schemas.microsoft.com/office/drawing/2014/main" xmlns="" id="{7ED92743-7F38-1447-9300-952111E8BA6C}"/>
                </a:ext>
              </a:extLst>
            </p:cNvPr>
            <p:cNvSpPr txBox="1"/>
            <p:nvPr/>
          </p:nvSpPr>
          <p:spPr>
            <a:xfrm>
              <a:off x="9101978" y="5904972"/>
              <a:ext cx="1547627" cy="47797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lvl="0" defTabSz="1193566" hangingPunct="0">
                <a:defRPr/>
              </a:pPr>
              <a:r>
                <a:rPr lang="ru-RU" sz="12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Остатки</a:t>
              </a:r>
            </a:p>
            <a:p>
              <a:pPr lvl="0" defTabSz="1193566" hangingPunct="0">
                <a:defRPr/>
              </a:pPr>
              <a:r>
                <a:rPr lang="ru-RU" sz="12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не маркируются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268C38B-E8C5-D042-B083-3821C50C0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2170" y="5600178"/>
              <a:ext cx="1274680" cy="1082793"/>
            </a:xfrm>
            <a:prstGeom prst="rect">
              <a:avLst/>
            </a:prstGeom>
          </p:spPr>
        </p:pic>
      </p:grp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52A30805-B431-4EAA-8530-45A9901974DE}"/>
              </a:ext>
            </a:extLst>
          </p:cNvPr>
          <p:cNvSpPr txBox="1"/>
          <p:nvPr/>
        </p:nvSpPr>
        <p:spPr>
          <a:xfrm>
            <a:off x="9086386" y="4243112"/>
            <a:ext cx="3535679" cy="65787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defRPr/>
            </a:pPr>
            <a:r>
              <a:rPr lang="ru-RU" sz="14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Запрет </a:t>
            </a: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оборота немаркированной парфюмерной продукции</a:t>
            </a:r>
          </a:p>
          <a:p>
            <a:pPr lvl="0" defTabSz="1193566" hangingPunct="0">
              <a:defRPr/>
            </a:pPr>
            <a:endParaRPr lang="ru-RU" sz="1400" b="1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22" name="Скругленный прямоугольник 131">
            <a:extLst>
              <a:ext uri="{FF2B5EF4-FFF2-40B4-BE49-F238E27FC236}">
                <a16:creationId xmlns:a16="http://schemas.microsoft.com/office/drawing/2014/main" xmlns="" id="{BEB27112-5A52-41D5-93DD-3E707D10825E}"/>
              </a:ext>
            </a:extLst>
          </p:cNvPr>
          <p:cNvSpPr/>
          <p:nvPr/>
        </p:nvSpPr>
        <p:spPr>
          <a:xfrm>
            <a:off x="9411701" y="2584382"/>
            <a:ext cx="1720121" cy="5236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xmlns="" id="{FD2C0B00-F334-4F89-A758-16E0A1B5B983}"/>
              </a:ext>
            </a:extLst>
          </p:cNvPr>
          <p:cNvSpPr txBox="1"/>
          <p:nvPr/>
        </p:nvSpPr>
        <p:spPr>
          <a:xfrm>
            <a:off x="9411702" y="2706575"/>
            <a:ext cx="1720120" cy="24237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5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01</a:t>
            </a:r>
            <a:r>
              <a:rPr lang="en-US" sz="15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.10.</a:t>
            </a:r>
            <a:r>
              <a:rPr lang="ru-RU" sz="15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2021</a:t>
            </a:r>
          </a:p>
        </p:txBody>
      </p:sp>
      <p:cxnSp>
        <p:nvCxnSpPr>
          <p:cNvPr id="27" name="Straight Connector 35">
            <a:extLst>
              <a:ext uri="{FF2B5EF4-FFF2-40B4-BE49-F238E27FC236}">
                <a16:creationId xmlns:a16="http://schemas.microsoft.com/office/drawing/2014/main" xmlns="" id="{3B3582F5-3B76-4862-9704-085232F8A813}"/>
              </a:ext>
            </a:extLst>
          </p:cNvPr>
          <p:cNvCxnSpPr>
            <a:cxnSpLocks/>
          </p:cNvCxnSpPr>
          <p:nvPr/>
        </p:nvCxnSpPr>
        <p:spPr>
          <a:xfrm>
            <a:off x="10271761" y="3188864"/>
            <a:ext cx="1" cy="26167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5">
            <a:extLst>
              <a:ext uri="{FF2B5EF4-FFF2-40B4-BE49-F238E27FC236}">
                <a16:creationId xmlns:a16="http://schemas.microsoft.com/office/drawing/2014/main" xmlns="" id="{9BEF1F4A-5C25-4786-919C-D079AB16C96C}"/>
              </a:ext>
            </a:extLst>
          </p:cNvPr>
          <p:cNvCxnSpPr>
            <a:cxnSpLocks/>
          </p:cNvCxnSpPr>
          <p:nvPr/>
        </p:nvCxnSpPr>
        <p:spPr>
          <a:xfrm>
            <a:off x="7875481" y="4093739"/>
            <a:ext cx="0" cy="77267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58">
            <a:extLst>
              <a:ext uri="{FF2B5EF4-FFF2-40B4-BE49-F238E27FC236}">
                <a16:creationId xmlns:a16="http://schemas.microsoft.com/office/drawing/2014/main" xmlns="" id="{27CFFA49-B4B5-4E84-9603-03E44455E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616" y="3636579"/>
            <a:ext cx="360000" cy="360000"/>
          </a:xfrm>
          <a:prstGeom prst="rect">
            <a:avLst/>
          </a:prstGeom>
        </p:spPr>
      </p:pic>
      <p:pic>
        <p:nvPicPr>
          <p:cNvPr id="5" name="Picture 58">
            <a:extLst>
              <a:ext uri="{FF2B5EF4-FFF2-40B4-BE49-F238E27FC236}">
                <a16:creationId xmlns:a16="http://schemas.microsoft.com/office/drawing/2014/main" xmlns="" id="{41559E42-D46A-4A2D-BCD7-96ABD8815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81" y="3636579"/>
            <a:ext cx="360000" cy="360000"/>
          </a:xfrm>
          <a:prstGeom prst="rect">
            <a:avLst/>
          </a:prstGeom>
        </p:spPr>
      </p:pic>
      <p:pic>
        <p:nvPicPr>
          <p:cNvPr id="6" name="Picture 58">
            <a:extLst>
              <a:ext uri="{FF2B5EF4-FFF2-40B4-BE49-F238E27FC236}">
                <a16:creationId xmlns:a16="http://schemas.microsoft.com/office/drawing/2014/main" xmlns="" id="{A63B6156-32FA-4FE6-AB46-64AB6078F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3342" y="363657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0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31">
            <a:extLst>
              <a:ext uri="{FF2B5EF4-FFF2-40B4-BE49-F238E27FC236}">
                <a16:creationId xmlns:a16="http://schemas.microsoft.com/office/drawing/2014/main" xmlns="" id="{FA301395-E31B-F445-A559-723CE898D0C5}"/>
              </a:ext>
            </a:extLst>
          </p:cNvPr>
          <p:cNvSpPr/>
          <p:nvPr/>
        </p:nvSpPr>
        <p:spPr>
          <a:xfrm>
            <a:off x="675039" y="270373"/>
            <a:ext cx="7916511" cy="73714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96AE11E-996A-184F-A5D8-33ADD6F54EB6}"/>
              </a:ext>
            </a:extLst>
          </p:cNvPr>
          <p:cNvSpPr txBox="1"/>
          <p:nvPr/>
        </p:nvSpPr>
        <p:spPr>
          <a:xfrm>
            <a:off x="893367" y="375746"/>
            <a:ext cx="837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Что подлежит маркировке в фототоварах</a:t>
            </a:r>
            <a:endParaRPr lang="en-US" sz="28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xmlns="" id="{9637FEE2-8DB6-9043-B0C2-DA4AFE34C58D}"/>
              </a:ext>
            </a:extLst>
          </p:cNvPr>
          <p:cNvSpPr txBox="1"/>
          <p:nvPr/>
        </p:nvSpPr>
        <p:spPr>
          <a:xfrm>
            <a:off x="2330158" y="3000433"/>
            <a:ext cx="3407229" cy="2596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1400" dirty="0">
                <a:solidFill>
                  <a:srgbClr val="595959"/>
                </a:solidFill>
                <a:latin typeface="PT Sans Caption" pitchFamily="34" charset="-52"/>
              </a:rPr>
              <a:t>фотокамеры (кроме кинокамер); фотовспышки и лампы-вспышки, кроме газоразрядных ламп товарной позиции 8539</a:t>
            </a:r>
          </a:p>
          <a:p>
            <a:endParaRPr lang="ru-RU" sz="1400" dirty="0">
              <a:solidFill>
                <a:srgbClr val="595959"/>
              </a:solidFill>
              <a:latin typeface="PT Sans Caption" pitchFamily="34" charset="-52"/>
            </a:endParaRPr>
          </a:p>
          <a:p>
            <a:endParaRPr lang="ru-RU" sz="1400" b="1" dirty="0">
              <a:solidFill>
                <a:srgbClr val="595959"/>
              </a:solidFill>
              <a:latin typeface="PT Sans Caption" pitchFamily="34" charset="-52"/>
            </a:endParaRPr>
          </a:p>
          <a:p>
            <a:endParaRPr lang="ru-RU" sz="1400" b="1" dirty="0">
              <a:solidFill>
                <a:srgbClr val="595959"/>
              </a:solidFill>
              <a:latin typeface="PT Sans Caption" pitchFamily="34" charset="-52"/>
            </a:endParaRPr>
          </a:p>
          <a:p>
            <a:r>
              <a:rPr lang="ru-RU" sz="1400" dirty="0">
                <a:solidFill>
                  <a:srgbClr val="595959"/>
                </a:solidFill>
                <a:latin typeface="PT Sans Caption" pitchFamily="34" charset="-52"/>
              </a:rPr>
              <a:t>прочие части и принадлежности фотокамер</a:t>
            </a:r>
          </a:p>
          <a:p>
            <a:endParaRPr lang="ru-RU" sz="1400" dirty="0">
              <a:solidFill>
                <a:srgbClr val="595959"/>
              </a:solidFill>
              <a:latin typeface="PT Sans Caption" pitchFamily="34" charset="-52"/>
            </a:endParaRPr>
          </a:p>
          <a:p>
            <a:r>
              <a:rPr lang="ru-RU" sz="1400" dirty="0">
                <a:solidFill>
                  <a:srgbClr val="595959"/>
                </a:solidFill>
                <a:latin typeface="PT Sans Caption" pitchFamily="34" charset="-52"/>
              </a:rPr>
              <a:t>прочие части и принадлежности фотовспышек</a:t>
            </a:r>
            <a:endParaRPr lang="en-US" sz="1400" dirty="0">
              <a:solidFill>
                <a:srgbClr val="595959"/>
              </a:solidFill>
              <a:latin typeface="PT Sans Caption" pitchFamily="34" charset="-52"/>
            </a:endParaRPr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xmlns="" id="{879E6310-DC67-FD46-9A8C-8E4F555E5E57}"/>
              </a:ext>
            </a:extLst>
          </p:cNvPr>
          <p:cNvSpPr txBox="1"/>
          <p:nvPr/>
        </p:nvSpPr>
        <p:spPr>
          <a:xfrm>
            <a:off x="6582347" y="3000433"/>
            <a:ext cx="1153886" cy="238142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1400" b="1" dirty="0">
                <a:solidFill>
                  <a:srgbClr val="595959"/>
                </a:solidFill>
                <a:latin typeface="PT Sans Caption" pitchFamily="34" charset="-52"/>
              </a:rPr>
              <a:t>26.70.12</a:t>
            </a:r>
          </a:p>
          <a:p>
            <a:endParaRPr lang="ru-RU" sz="1400" b="1" dirty="0">
              <a:solidFill>
                <a:srgbClr val="595959"/>
              </a:solidFill>
              <a:latin typeface="PT Sans Caption" pitchFamily="34" charset="-52"/>
            </a:endParaRPr>
          </a:p>
          <a:p>
            <a:endParaRPr lang="ru-RU" sz="1400" b="1" dirty="0">
              <a:solidFill>
                <a:srgbClr val="595959"/>
              </a:solidFill>
              <a:latin typeface="PT Sans Caption" pitchFamily="34" charset="-52"/>
            </a:endParaRPr>
          </a:p>
          <a:p>
            <a:endParaRPr lang="ru-RU" sz="1400" b="1" dirty="0">
              <a:solidFill>
                <a:srgbClr val="595959"/>
              </a:solidFill>
              <a:latin typeface="PT Sans Caption" pitchFamily="34" charset="-52"/>
            </a:endParaRPr>
          </a:p>
          <a:p>
            <a:endParaRPr lang="ru-RU" sz="1400" b="1" dirty="0">
              <a:solidFill>
                <a:srgbClr val="595959"/>
              </a:solidFill>
              <a:latin typeface="PT Sans Caption" pitchFamily="34" charset="-52"/>
            </a:endParaRPr>
          </a:p>
          <a:p>
            <a:r>
              <a:rPr lang="ru-RU" sz="1400" b="1" dirty="0">
                <a:solidFill>
                  <a:srgbClr val="595959"/>
                </a:solidFill>
                <a:latin typeface="PT Sans Caption" pitchFamily="34" charset="-52"/>
              </a:rPr>
              <a:t>26.70.14</a:t>
            </a:r>
          </a:p>
          <a:p>
            <a:endParaRPr lang="ru-RU" sz="1400" b="1" dirty="0">
              <a:solidFill>
                <a:srgbClr val="595959"/>
              </a:solidFill>
              <a:latin typeface="PT Sans Caption" pitchFamily="34" charset="-52"/>
            </a:endParaRPr>
          </a:p>
          <a:p>
            <a:endParaRPr lang="ru-RU" sz="1400" b="1" dirty="0">
              <a:solidFill>
                <a:srgbClr val="595959"/>
              </a:solidFill>
              <a:latin typeface="PT Sans Caption" pitchFamily="34" charset="-52"/>
            </a:endParaRPr>
          </a:p>
          <a:p>
            <a:r>
              <a:rPr lang="ru-RU" sz="1400" b="1" dirty="0">
                <a:solidFill>
                  <a:srgbClr val="595959"/>
                </a:solidFill>
                <a:latin typeface="PT Sans Caption" pitchFamily="34" charset="-52"/>
              </a:rPr>
              <a:t>26.70.17.110</a:t>
            </a:r>
          </a:p>
          <a:p>
            <a:endParaRPr lang="ru-RU" sz="1400" b="1" dirty="0">
              <a:solidFill>
                <a:srgbClr val="595959"/>
              </a:solidFill>
              <a:latin typeface="PT Sans Caption" pitchFamily="34" charset="-52"/>
            </a:endParaRPr>
          </a:p>
          <a:p>
            <a:r>
              <a:rPr lang="ru-RU" sz="1400" b="1" dirty="0">
                <a:solidFill>
                  <a:srgbClr val="595959"/>
                </a:solidFill>
                <a:latin typeface="PT Sans Caption" pitchFamily="34" charset="-52"/>
              </a:rPr>
              <a:t>27.40.31</a:t>
            </a:r>
          </a:p>
        </p:txBody>
      </p:sp>
      <p:sp>
        <p:nvSpPr>
          <p:cNvPr id="36" name="Скругленный прямоугольник 131">
            <a:extLst>
              <a:ext uri="{FF2B5EF4-FFF2-40B4-BE49-F238E27FC236}">
                <a16:creationId xmlns:a16="http://schemas.microsoft.com/office/drawing/2014/main" xmlns="" id="{FC4843B8-BE40-374A-BD4A-C36FA04AED87}"/>
              </a:ext>
            </a:extLst>
          </p:cNvPr>
          <p:cNvSpPr/>
          <p:nvPr/>
        </p:nvSpPr>
        <p:spPr>
          <a:xfrm>
            <a:off x="991340" y="2083187"/>
            <a:ext cx="4746047" cy="597800"/>
          </a:xfrm>
          <a:prstGeom prst="round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6F4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ТН ВЭД</a:t>
            </a:r>
          </a:p>
        </p:txBody>
      </p:sp>
      <p:sp>
        <p:nvSpPr>
          <p:cNvPr id="41" name="Скругленный прямоугольник 131">
            <a:extLst>
              <a:ext uri="{FF2B5EF4-FFF2-40B4-BE49-F238E27FC236}">
                <a16:creationId xmlns:a16="http://schemas.microsoft.com/office/drawing/2014/main" xmlns="" id="{7483710A-D8BE-5345-B4D8-DE793B385303}"/>
              </a:ext>
            </a:extLst>
          </p:cNvPr>
          <p:cNvSpPr/>
          <p:nvPr/>
        </p:nvSpPr>
        <p:spPr>
          <a:xfrm>
            <a:off x="6582346" y="2083187"/>
            <a:ext cx="4746047" cy="597800"/>
          </a:xfrm>
          <a:prstGeom prst="round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6F4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ОКПД2</a:t>
            </a:r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xmlns="" id="{0E3926D4-D8C1-E64E-92CF-77A79C381C74}"/>
              </a:ext>
            </a:extLst>
          </p:cNvPr>
          <p:cNvSpPr txBox="1"/>
          <p:nvPr/>
        </p:nvSpPr>
        <p:spPr>
          <a:xfrm>
            <a:off x="7743545" y="3000433"/>
            <a:ext cx="3584848" cy="32431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1400" dirty="0">
                <a:solidFill>
                  <a:srgbClr val="595959"/>
                </a:solidFill>
                <a:latin typeface="PT Sans Caption" pitchFamily="34" charset="-52"/>
              </a:rPr>
              <a:t>Фотокамеры для подготовки печатных пластин или цилиндров; фотокамеры для съемки документов на микропленку, микрофиши и прочие </a:t>
            </a:r>
            <a:r>
              <a:rPr lang="ru-RU" sz="1400" dirty="0" err="1">
                <a:solidFill>
                  <a:srgbClr val="595959"/>
                </a:solidFill>
                <a:latin typeface="PT Sans Caption" pitchFamily="34" charset="-52"/>
              </a:rPr>
              <a:t>микроносители</a:t>
            </a:r>
            <a:r>
              <a:rPr lang="ru-RU" sz="1400" dirty="0">
                <a:solidFill>
                  <a:srgbClr val="595959"/>
                </a:solidFill>
                <a:latin typeface="PT Sans Caption" pitchFamily="34" charset="-52"/>
              </a:rPr>
              <a:t> </a:t>
            </a:r>
          </a:p>
          <a:p>
            <a:endParaRPr lang="ru-RU" sz="1400" dirty="0">
              <a:solidFill>
                <a:srgbClr val="595959"/>
              </a:solidFill>
              <a:latin typeface="PT Sans Caption" pitchFamily="34" charset="-52"/>
            </a:endParaRPr>
          </a:p>
          <a:p>
            <a:r>
              <a:rPr lang="ru-RU" sz="1400" dirty="0">
                <a:solidFill>
                  <a:srgbClr val="595959"/>
                </a:solidFill>
                <a:latin typeface="PT Sans Caption" pitchFamily="34" charset="-52"/>
              </a:rPr>
              <a:t>Фотокамеры с моментальным получением готового снимка и прочие фотокамеры</a:t>
            </a:r>
          </a:p>
          <a:p>
            <a:endParaRPr lang="ru-RU" sz="1400" dirty="0">
              <a:solidFill>
                <a:srgbClr val="595959"/>
              </a:solidFill>
              <a:latin typeface="PT Sans Caption" pitchFamily="34" charset="-52"/>
            </a:endParaRPr>
          </a:p>
          <a:p>
            <a:r>
              <a:rPr lang="ru-RU" sz="1400" dirty="0">
                <a:solidFill>
                  <a:srgbClr val="595959"/>
                </a:solidFill>
                <a:latin typeface="PT Sans Caption" pitchFamily="34" charset="-52"/>
              </a:rPr>
              <a:t>Фотовспышки</a:t>
            </a:r>
          </a:p>
          <a:p>
            <a:endParaRPr lang="ru-RU" sz="1400" dirty="0">
              <a:solidFill>
                <a:srgbClr val="595959"/>
              </a:solidFill>
              <a:latin typeface="PT Sans Caption" pitchFamily="34" charset="-52"/>
            </a:endParaRPr>
          </a:p>
          <a:p>
            <a:r>
              <a:rPr lang="ru-RU" sz="1400" dirty="0">
                <a:solidFill>
                  <a:srgbClr val="595959"/>
                </a:solidFill>
                <a:latin typeface="PT Sans Caption" pitchFamily="34" charset="-52"/>
              </a:rPr>
              <a:t>Лампы-вспышки фотографические, </a:t>
            </a:r>
            <a:r>
              <a:rPr lang="ru-RU" sz="1400" dirty="0" err="1">
                <a:solidFill>
                  <a:srgbClr val="595959"/>
                </a:solidFill>
                <a:latin typeface="PT Sans Caption" pitchFamily="34" charset="-52"/>
              </a:rPr>
              <a:t>фотоосветители</a:t>
            </a:r>
            <a:r>
              <a:rPr lang="ru-RU" sz="1400" dirty="0">
                <a:solidFill>
                  <a:srgbClr val="595959"/>
                </a:solidFill>
                <a:latin typeface="PT Sans Caption" pitchFamily="34" charset="-52"/>
              </a:rPr>
              <a:t> типа "кубик" </a:t>
            </a:r>
          </a:p>
          <a:p>
            <a:r>
              <a:rPr lang="ru-RU" sz="1400" dirty="0">
                <a:solidFill>
                  <a:srgbClr val="595959"/>
                </a:solidFill>
                <a:latin typeface="PT Sans Caption" pitchFamily="34" charset="-52"/>
              </a:rPr>
              <a:t>и аналогичные изделия</a:t>
            </a:r>
            <a:endParaRPr lang="en-US" sz="1400" dirty="0">
              <a:solidFill>
                <a:srgbClr val="595959"/>
              </a:solidFill>
              <a:latin typeface="PT Sans Caption" pitchFamily="34" charset="-52"/>
            </a:endParaRPr>
          </a:p>
        </p:txBody>
      </p:sp>
      <p:sp>
        <p:nvSpPr>
          <p:cNvPr id="44" name="object 10">
            <a:extLst>
              <a:ext uri="{FF2B5EF4-FFF2-40B4-BE49-F238E27FC236}">
                <a16:creationId xmlns:a16="http://schemas.microsoft.com/office/drawing/2014/main" xmlns="" id="{02386E68-D284-5649-B55F-02BCA22DF61D}"/>
              </a:ext>
            </a:extLst>
          </p:cNvPr>
          <p:cNvSpPr txBox="1"/>
          <p:nvPr/>
        </p:nvSpPr>
        <p:spPr>
          <a:xfrm>
            <a:off x="991340" y="3000433"/>
            <a:ext cx="4746047" cy="238142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1400" b="1" dirty="0">
                <a:solidFill>
                  <a:srgbClr val="595959"/>
                </a:solidFill>
                <a:latin typeface="PT Sans Caption" pitchFamily="34" charset="-52"/>
              </a:rPr>
              <a:t>9006</a:t>
            </a:r>
          </a:p>
          <a:p>
            <a:endParaRPr lang="ru-RU" sz="1400" b="1" dirty="0">
              <a:solidFill>
                <a:srgbClr val="595959"/>
              </a:solidFill>
              <a:latin typeface="PT Sans Caption" pitchFamily="34" charset="-52"/>
            </a:endParaRPr>
          </a:p>
          <a:p>
            <a:endParaRPr lang="ru-RU" sz="1400" dirty="0">
              <a:solidFill>
                <a:srgbClr val="595959"/>
              </a:solidFill>
              <a:latin typeface="PT Sans Caption" pitchFamily="34" charset="-52"/>
            </a:endParaRPr>
          </a:p>
          <a:p>
            <a:endParaRPr lang="ru-RU" sz="1400" dirty="0">
              <a:solidFill>
                <a:srgbClr val="595959"/>
              </a:solidFill>
              <a:latin typeface="PT Sans Caption" pitchFamily="34" charset="-52"/>
            </a:endParaRPr>
          </a:p>
          <a:p>
            <a:endParaRPr lang="ru-RU" sz="1400" dirty="0">
              <a:solidFill>
                <a:srgbClr val="595959"/>
              </a:solidFill>
              <a:latin typeface="PT Sans Caption" pitchFamily="34" charset="-52"/>
            </a:endParaRPr>
          </a:p>
          <a:p>
            <a:r>
              <a:rPr lang="ru-RU" sz="1400" b="1" dirty="0">
                <a:solidFill>
                  <a:srgbClr val="595959"/>
                </a:solidFill>
                <a:latin typeface="PT Sans Caption" pitchFamily="34" charset="-52"/>
              </a:rPr>
              <a:t>Кроме:</a:t>
            </a:r>
          </a:p>
          <a:p>
            <a:endParaRPr lang="ru-RU" sz="1400" b="1" dirty="0">
              <a:solidFill>
                <a:srgbClr val="595959"/>
              </a:solidFill>
              <a:latin typeface="PT Sans Caption" pitchFamily="34" charset="-52"/>
            </a:endParaRPr>
          </a:p>
          <a:p>
            <a:r>
              <a:rPr lang="ru-RU" sz="1400" b="1" dirty="0">
                <a:solidFill>
                  <a:srgbClr val="595959"/>
                </a:solidFill>
                <a:latin typeface="PT Sans Caption" pitchFamily="34" charset="-52"/>
              </a:rPr>
              <a:t>9006 91 000 </a:t>
            </a:r>
          </a:p>
          <a:p>
            <a:endParaRPr lang="ru-RU" sz="1400" b="1" dirty="0">
              <a:solidFill>
                <a:srgbClr val="595959"/>
              </a:solidFill>
              <a:latin typeface="PT Sans Caption" pitchFamily="34" charset="-52"/>
            </a:endParaRPr>
          </a:p>
          <a:p>
            <a:endParaRPr lang="ru-RU" sz="1400" dirty="0">
              <a:solidFill>
                <a:srgbClr val="595959"/>
              </a:solidFill>
              <a:latin typeface="PT Sans Caption" pitchFamily="34" charset="-52"/>
            </a:endParaRPr>
          </a:p>
          <a:p>
            <a:r>
              <a:rPr lang="ru-RU" sz="1400" b="1" dirty="0">
                <a:solidFill>
                  <a:srgbClr val="595959"/>
                </a:solidFill>
                <a:latin typeface="PT Sans Caption" pitchFamily="34" charset="-52"/>
              </a:rPr>
              <a:t>9006 99 000 0 </a:t>
            </a:r>
            <a:endParaRPr lang="ru-RU" sz="1400" dirty="0">
              <a:solidFill>
                <a:srgbClr val="595959"/>
              </a:solidFill>
              <a:latin typeface="PT Sans Caption" pitchFamily="34" charset="-52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95CCFD1B-9954-CF47-A07F-1E9CF02C4166}"/>
              </a:ext>
            </a:extLst>
          </p:cNvPr>
          <p:cNvCxnSpPr/>
          <p:nvPr/>
        </p:nvCxnSpPr>
        <p:spPr>
          <a:xfrm>
            <a:off x="991340" y="4376057"/>
            <a:ext cx="4658961" cy="0"/>
          </a:xfrm>
          <a:prstGeom prst="line">
            <a:avLst/>
          </a:prstGeom>
          <a:ln w="1905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1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31">
            <a:extLst>
              <a:ext uri="{FF2B5EF4-FFF2-40B4-BE49-F238E27FC236}">
                <a16:creationId xmlns:a16="http://schemas.microsoft.com/office/drawing/2014/main" xmlns="" id="{FA301395-E31B-F445-A559-723CE898D0C5}"/>
              </a:ext>
            </a:extLst>
          </p:cNvPr>
          <p:cNvSpPr/>
          <p:nvPr/>
        </p:nvSpPr>
        <p:spPr>
          <a:xfrm>
            <a:off x="675039" y="270373"/>
            <a:ext cx="8030811" cy="73714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96AE11E-996A-184F-A5D8-33ADD6F54EB6}"/>
              </a:ext>
            </a:extLst>
          </p:cNvPr>
          <p:cNvSpPr txBox="1"/>
          <p:nvPr/>
        </p:nvSpPr>
        <p:spPr>
          <a:xfrm>
            <a:off x="893367" y="375746"/>
            <a:ext cx="774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Что подлежит маркировке в парфюмерии</a:t>
            </a:r>
            <a:endParaRPr lang="en-US" sz="28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xmlns="" id="{9637FEE2-8DB6-9043-B0C2-DA4AFE34C58D}"/>
              </a:ext>
            </a:extLst>
          </p:cNvPr>
          <p:cNvSpPr txBox="1"/>
          <p:nvPr/>
        </p:nvSpPr>
        <p:spPr>
          <a:xfrm>
            <a:off x="2330158" y="3000433"/>
            <a:ext cx="3407229" cy="10887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1400" b="1" dirty="0">
                <a:solidFill>
                  <a:srgbClr val="595959"/>
                </a:solidFill>
                <a:latin typeface="PT Sans Caption" pitchFamily="34" charset="-52"/>
              </a:rPr>
              <a:t>Духи и туалетная вода</a:t>
            </a:r>
          </a:p>
          <a:p>
            <a:endParaRPr lang="ru-RU" sz="1400" dirty="0">
              <a:solidFill>
                <a:srgbClr val="595959"/>
              </a:solidFill>
              <a:latin typeface="PT Sans Caption" pitchFamily="34" charset="-52"/>
            </a:endParaRPr>
          </a:p>
          <a:p>
            <a:r>
              <a:rPr lang="ru-RU" sz="1400" dirty="0">
                <a:solidFill>
                  <a:srgbClr val="595959"/>
                </a:solidFill>
                <a:latin typeface="PT Sans Caption" pitchFamily="34" charset="-52"/>
              </a:rPr>
              <a:t>Духи</a:t>
            </a:r>
          </a:p>
          <a:p>
            <a:endParaRPr lang="ru-RU" sz="1400" dirty="0">
              <a:solidFill>
                <a:srgbClr val="595959"/>
              </a:solidFill>
              <a:latin typeface="PT Sans Caption" pitchFamily="34" charset="-52"/>
            </a:endParaRPr>
          </a:p>
          <a:p>
            <a:r>
              <a:rPr lang="ru-RU" sz="1400" dirty="0">
                <a:solidFill>
                  <a:srgbClr val="595959"/>
                </a:solidFill>
                <a:latin typeface="PT Sans Caption" pitchFamily="34" charset="-52"/>
              </a:rPr>
              <a:t>Туалетная вода</a:t>
            </a:r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xmlns="" id="{879E6310-DC67-FD46-9A8C-8E4F555E5E57}"/>
              </a:ext>
            </a:extLst>
          </p:cNvPr>
          <p:cNvSpPr txBox="1"/>
          <p:nvPr/>
        </p:nvSpPr>
        <p:spPr>
          <a:xfrm>
            <a:off x="6582347" y="3000433"/>
            <a:ext cx="1153886" cy="15196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1400" b="1" dirty="0">
                <a:solidFill>
                  <a:srgbClr val="595959"/>
                </a:solidFill>
                <a:latin typeface="PT Sans Caption" pitchFamily="34" charset="-52"/>
              </a:rPr>
              <a:t>20.42.11</a:t>
            </a:r>
          </a:p>
          <a:p>
            <a:endParaRPr lang="ru-RU" sz="1400" dirty="0">
              <a:solidFill>
                <a:srgbClr val="595959"/>
              </a:solidFill>
              <a:latin typeface="PT Sans Caption" pitchFamily="34" charset="-52"/>
            </a:endParaRPr>
          </a:p>
          <a:p>
            <a:r>
              <a:rPr lang="ru-RU" sz="1400" dirty="0">
                <a:solidFill>
                  <a:srgbClr val="595959"/>
                </a:solidFill>
                <a:latin typeface="PT Sans Caption" pitchFamily="34" charset="-52"/>
              </a:rPr>
              <a:t>20.42.11.110</a:t>
            </a:r>
          </a:p>
          <a:p>
            <a:endParaRPr lang="ru-RU" sz="1400" dirty="0">
              <a:solidFill>
                <a:srgbClr val="595959"/>
              </a:solidFill>
              <a:latin typeface="PT Sans Caption" pitchFamily="34" charset="-52"/>
            </a:endParaRPr>
          </a:p>
          <a:p>
            <a:r>
              <a:rPr lang="ru-RU" sz="1400" dirty="0">
                <a:solidFill>
                  <a:srgbClr val="595959"/>
                </a:solidFill>
                <a:latin typeface="PT Sans Caption" pitchFamily="34" charset="-52"/>
              </a:rPr>
              <a:t>20.42.11.120</a:t>
            </a:r>
          </a:p>
          <a:p>
            <a:endParaRPr lang="ru-RU" sz="1400" dirty="0">
              <a:solidFill>
                <a:srgbClr val="595959"/>
              </a:solidFill>
              <a:latin typeface="PT Sans Caption" pitchFamily="34" charset="-52"/>
            </a:endParaRPr>
          </a:p>
          <a:p>
            <a:r>
              <a:rPr lang="ru-RU" sz="1400" dirty="0">
                <a:solidFill>
                  <a:srgbClr val="595959"/>
                </a:solidFill>
                <a:latin typeface="PT Sans Caption" pitchFamily="34" charset="-52"/>
              </a:rPr>
              <a:t>20.42.11.130</a:t>
            </a:r>
          </a:p>
        </p:txBody>
      </p:sp>
      <p:sp>
        <p:nvSpPr>
          <p:cNvPr id="36" name="Скругленный прямоугольник 131">
            <a:extLst>
              <a:ext uri="{FF2B5EF4-FFF2-40B4-BE49-F238E27FC236}">
                <a16:creationId xmlns:a16="http://schemas.microsoft.com/office/drawing/2014/main" xmlns="" id="{FC4843B8-BE40-374A-BD4A-C36FA04AED87}"/>
              </a:ext>
            </a:extLst>
          </p:cNvPr>
          <p:cNvSpPr/>
          <p:nvPr/>
        </p:nvSpPr>
        <p:spPr>
          <a:xfrm>
            <a:off x="991340" y="2083187"/>
            <a:ext cx="4746047" cy="597800"/>
          </a:xfrm>
          <a:prstGeom prst="round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6F4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ТН ВЭД</a:t>
            </a:r>
          </a:p>
        </p:txBody>
      </p:sp>
      <p:sp>
        <p:nvSpPr>
          <p:cNvPr id="41" name="Скругленный прямоугольник 131">
            <a:extLst>
              <a:ext uri="{FF2B5EF4-FFF2-40B4-BE49-F238E27FC236}">
                <a16:creationId xmlns:a16="http://schemas.microsoft.com/office/drawing/2014/main" xmlns="" id="{7483710A-D8BE-5345-B4D8-DE793B385303}"/>
              </a:ext>
            </a:extLst>
          </p:cNvPr>
          <p:cNvSpPr/>
          <p:nvPr/>
        </p:nvSpPr>
        <p:spPr>
          <a:xfrm>
            <a:off x="6582346" y="2083187"/>
            <a:ext cx="4746047" cy="597800"/>
          </a:xfrm>
          <a:prstGeom prst="round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6F4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ОКПД2</a:t>
            </a:r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xmlns="" id="{0E3926D4-D8C1-E64E-92CF-77A79C381C74}"/>
              </a:ext>
            </a:extLst>
          </p:cNvPr>
          <p:cNvSpPr txBox="1"/>
          <p:nvPr/>
        </p:nvSpPr>
        <p:spPr>
          <a:xfrm>
            <a:off x="7743545" y="3000433"/>
            <a:ext cx="3584848" cy="15196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1400" b="1" dirty="0">
                <a:solidFill>
                  <a:srgbClr val="595959"/>
                </a:solidFill>
                <a:latin typeface="PT Sans Caption" pitchFamily="34" charset="-52"/>
              </a:rPr>
              <a:t>Духи и туалетная вода</a:t>
            </a:r>
          </a:p>
          <a:p>
            <a:endParaRPr lang="ru-RU" sz="1400" dirty="0">
              <a:solidFill>
                <a:srgbClr val="595959"/>
              </a:solidFill>
              <a:latin typeface="PT Sans Caption" pitchFamily="34" charset="-52"/>
            </a:endParaRPr>
          </a:p>
          <a:p>
            <a:r>
              <a:rPr lang="ru-RU" sz="1400" dirty="0">
                <a:solidFill>
                  <a:srgbClr val="595959"/>
                </a:solidFill>
                <a:latin typeface="PT Sans Caption" pitchFamily="34" charset="-52"/>
              </a:rPr>
              <a:t>Духи</a:t>
            </a:r>
          </a:p>
          <a:p>
            <a:endParaRPr lang="ru-RU" sz="1400" dirty="0">
              <a:solidFill>
                <a:srgbClr val="595959"/>
              </a:solidFill>
              <a:latin typeface="PT Sans Caption" pitchFamily="34" charset="-52"/>
            </a:endParaRPr>
          </a:p>
          <a:p>
            <a:r>
              <a:rPr lang="ru-RU" sz="1400" dirty="0">
                <a:solidFill>
                  <a:srgbClr val="595959"/>
                </a:solidFill>
                <a:latin typeface="PT Sans Caption" pitchFamily="34" charset="-52"/>
              </a:rPr>
              <a:t>Вода туалетная</a:t>
            </a:r>
          </a:p>
          <a:p>
            <a:endParaRPr lang="ru-RU" sz="1400" dirty="0">
              <a:solidFill>
                <a:srgbClr val="595959"/>
              </a:solidFill>
              <a:latin typeface="PT Sans Caption" pitchFamily="34" charset="-52"/>
            </a:endParaRPr>
          </a:p>
          <a:p>
            <a:r>
              <a:rPr lang="ru-RU" sz="1400" dirty="0">
                <a:solidFill>
                  <a:srgbClr val="595959"/>
                </a:solidFill>
                <a:latin typeface="PT Sans Caption" pitchFamily="34" charset="-52"/>
              </a:rPr>
              <a:t>Одеколоны</a:t>
            </a:r>
            <a:endParaRPr lang="en-US" sz="1400" dirty="0">
              <a:solidFill>
                <a:srgbClr val="595959"/>
              </a:solidFill>
              <a:latin typeface="PT Sans Caption" pitchFamily="34" charset="-52"/>
            </a:endParaRPr>
          </a:p>
        </p:txBody>
      </p:sp>
      <p:sp>
        <p:nvSpPr>
          <p:cNvPr id="44" name="object 10">
            <a:extLst>
              <a:ext uri="{FF2B5EF4-FFF2-40B4-BE49-F238E27FC236}">
                <a16:creationId xmlns:a16="http://schemas.microsoft.com/office/drawing/2014/main" xmlns="" id="{02386E68-D284-5649-B55F-02BCA22DF61D}"/>
              </a:ext>
            </a:extLst>
          </p:cNvPr>
          <p:cNvSpPr txBox="1"/>
          <p:nvPr/>
        </p:nvSpPr>
        <p:spPr>
          <a:xfrm>
            <a:off x="991340" y="3000433"/>
            <a:ext cx="4746047" cy="19505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1400" b="1" dirty="0">
                <a:solidFill>
                  <a:srgbClr val="595959"/>
                </a:solidFill>
                <a:latin typeface="PT Sans Caption" pitchFamily="34" charset="-52"/>
              </a:rPr>
              <a:t>330300</a:t>
            </a:r>
          </a:p>
          <a:p>
            <a:endParaRPr lang="ru-RU" sz="1400" b="0" i="0" dirty="0">
              <a:solidFill>
                <a:srgbClr val="333333"/>
              </a:solidFill>
              <a:effectLst/>
              <a:latin typeface="Roboto"/>
            </a:endParaRPr>
          </a:p>
          <a:p>
            <a:r>
              <a:rPr lang="ru-RU" sz="1400" dirty="0">
                <a:solidFill>
                  <a:srgbClr val="595959"/>
                </a:solidFill>
                <a:latin typeface="PT Sans Caption" pitchFamily="34" charset="-52"/>
              </a:rPr>
              <a:t>3303001000</a:t>
            </a:r>
          </a:p>
          <a:p>
            <a:endParaRPr lang="ru-RU" sz="1400" dirty="0">
              <a:solidFill>
                <a:srgbClr val="595959"/>
              </a:solidFill>
              <a:latin typeface="PT Sans Caption" pitchFamily="34" charset="-52"/>
            </a:endParaRPr>
          </a:p>
          <a:p>
            <a:r>
              <a:rPr lang="ru-RU" sz="1400" dirty="0">
                <a:solidFill>
                  <a:srgbClr val="595959"/>
                </a:solidFill>
                <a:latin typeface="PT Sans Caption" pitchFamily="34" charset="-52"/>
              </a:rPr>
              <a:t>3303009000</a:t>
            </a:r>
          </a:p>
          <a:p>
            <a:endParaRPr lang="ru-RU" sz="1400" dirty="0">
              <a:solidFill>
                <a:srgbClr val="595959"/>
              </a:solidFill>
              <a:latin typeface="PT Sans Caption" pitchFamily="34" charset="-52"/>
            </a:endParaRPr>
          </a:p>
          <a:p>
            <a:endParaRPr lang="ru-RU" sz="1400" dirty="0">
              <a:solidFill>
                <a:srgbClr val="595959"/>
              </a:solidFill>
              <a:latin typeface="PT Sans Caption" pitchFamily="34" charset="-52"/>
            </a:endParaRPr>
          </a:p>
          <a:p>
            <a:endParaRPr lang="ru-RU" sz="1400" dirty="0">
              <a:solidFill>
                <a:srgbClr val="595959"/>
              </a:solidFill>
              <a:latin typeface="PT Sans Caption" pitchFamily="34" charset="-52"/>
            </a:endParaRPr>
          </a:p>
          <a:p>
            <a:r>
              <a:rPr lang="ru-RU" sz="1400" b="1" dirty="0">
                <a:solidFill>
                  <a:srgbClr val="595959"/>
                </a:solidFill>
                <a:latin typeface="PT Sans Caption" pitchFamily="34" charset="-52"/>
              </a:rPr>
              <a:t>Кроме: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95CCFD1B-9954-CF47-A07F-1E9CF02C4166}"/>
              </a:ext>
            </a:extLst>
          </p:cNvPr>
          <p:cNvCxnSpPr>
            <a:cxnSpLocks/>
          </p:cNvCxnSpPr>
          <p:nvPr/>
        </p:nvCxnSpPr>
        <p:spPr>
          <a:xfrm>
            <a:off x="991340" y="4976132"/>
            <a:ext cx="10337053" cy="0"/>
          </a:xfrm>
          <a:prstGeom prst="line">
            <a:avLst/>
          </a:prstGeom>
          <a:ln w="1905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10">
            <a:extLst>
              <a:ext uri="{FF2B5EF4-FFF2-40B4-BE49-F238E27FC236}">
                <a16:creationId xmlns:a16="http://schemas.microsoft.com/office/drawing/2014/main" xmlns="" id="{937B6659-CCE1-41BE-81CD-0177578EE95A}"/>
              </a:ext>
            </a:extLst>
          </p:cNvPr>
          <p:cNvSpPr txBox="1"/>
          <p:nvPr/>
        </p:nvSpPr>
        <p:spPr>
          <a:xfrm>
            <a:off x="991340" y="5153083"/>
            <a:ext cx="10337053" cy="65787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95959"/>
                </a:solidFill>
                <a:latin typeface="PT Sans Caption" pitchFamily="34" charset="-52"/>
              </a:rPr>
              <a:t>образцов парфюмерной продукции, предназначенных для тестирования и апробации и не предназначенных для продажи непосредственно потребителю, а также образцов парфюмерной продукции, </a:t>
            </a:r>
            <a:r>
              <a:rPr lang="ru-RU" sz="1400" b="1" dirty="0">
                <a:solidFill>
                  <a:srgbClr val="595959"/>
                </a:solidFill>
                <a:latin typeface="PT Sans Caption" pitchFamily="34" charset="-52"/>
              </a:rPr>
              <a:t>предназначенных для продажи непосредственно потребителю, объемом до 3 миллилитров включительно</a:t>
            </a:r>
          </a:p>
        </p:txBody>
      </p:sp>
    </p:spTree>
    <p:extLst>
      <p:ext uri="{BB962C8B-B14F-4D97-AF65-F5344CB8AC3E}">
        <p14:creationId xmlns:p14="http://schemas.microsoft.com/office/powerpoint/2010/main" val="354233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31">
            <a:extLst>
              <a:ext uri="{FF2B5EF4-FFF2-40B4-BE49-F238E27FC236}">
                <a16:creationId xmlns:a16="http://schemas.microsoft.com/office/drawing/2014/main" xmlns="" id="{0380D6AA-B336-9B40-88B3-A5067E1E27A4}"/>
              </a:ext>
            </a:extLst>
          </p:cNvPr>
          <p:cNvSpPr/>
          <p:nvPr/>
        </p:nvSpPr>
        <p:spPr>
          <a:xfrm>
            <a:off x="675039" y="270373"/>
            <a:ext cx="7068786" cy="73714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1352F66-7176-654C-8248-54CD7CE45EF5}"/>
              </a:ext>
            </a:extLst>
          </p:cNvPr>
          <p:cNvSpPr txBox="1"/>
          <p:nvPr/>
        </p:nvSpPr>
        <p:spPr>
          <a:xfrm>
            <a:off x="887470" y="380947"/>
            <a:ext cx="7484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Маркировка средствами идентификации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8975A7E-5190-4E0E-9564-957552DAAE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90" y="2466797"/>
            <a:ext cx="4847950" cy="23558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7F829D1-5128-4C4A-AC1F-F3579BFE82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373" y="1339898"/>
            <a:ext cx="2574894" cy="4609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CAE96F2-D6C5-4DAE-8D7A-CA08C77387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200" y="1548191"/>
            <a:ext cx="3144761" cy="419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72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31">
            <a:extLst>
              <a:ext uri="{FF2B5EF4-FFF2-40B4-BE49-F238E27FC236}">
                <a16:creationId xmlns:a16="http://schemas.microsoft.com/office/drawing/2014/main" xmlns="" id="{0380D6AA-B336-9B40-88B3-A5067E1E27A4}"/>
              </a:ext>
            </a:extLst>
          </p:cNvPr>
          <p:cNvSpPr/>
          <p:nvPr/>
        </p:nvSpPr>
        <p:spPr>
          <a:xfrm>
            <a:off x="675039" y="270373"/>
            <a:ext cx="8764236" cy="73714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1352F66-7176-654C-8248-54CD7CE45EF5}"/>
              </a:ext>
            </a:extLst>
          </p:cNvPr>
          <p:cNvSpPr txBox="1"/>
          <p:nvPr/>
        </p:nvSpPr>
        <p:spPr>
          <a:xfrm>
            <a:off x="887469" y="380947"/>
            <a:ext cx="998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Маркировка фототоваров и парфюмерной продукции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object 10">
            <a:extLst>
              <a:ext uri="{FF2B5EF4-FFF2-40B4-BE49-F238E27FC236}">
                <a16:creationId xmlns:a16="http://schemas.microsoft.com/office/drawing/2014/main" xmlns="" id="{A95B84C3-3B08-2249-8881-D24B0D0B936F}"/>
              </a:ext>
            </a:extLst>
          </p:cNvPr>
          <p:cNvSpPr txBox="1"/>
          <p:nvPr/>
        </p:nvSpPr>
        <p:spPr>
          <a:xfrm>
            <a:off x="1005840" y="3032302"/>
            <a:ext cx="2734340" cy="65787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4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Производство новых товаров</a:t>
            </a: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, код наносится до предложения товара к 1-ой продаже</a:t>
            </a:r>
          </a:p>
        </p:txBody>
      </p:sp>
      <p:sp>
        <p:nvSpPr>
          <p:cNvPr id="41" name="object 10">
            <a:extLst>
              <a:ext uri="{FF2B5EF4-FFF2-40B4-BE49-F238E27FC236}">
                <a16:creationId xmlns:a16="http://schemas.microsoft.com/office/drawing/2014/main" xmlns="" id="{7466CCC7-5B57-9841-9465-C6E3BAA5A24B}"/>
              </a:ext>
            </a:extLst>
          </p:cNvPr>
          <p:cNvSpPr txBox="1"/>
          <p:nvPr/>
        </p:nvSpPr>
        <p:spPr>
          <a:xfrm>
            <a:off x="4488170" y="3032302"/>
            <a:ext cx="3072174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4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При ввозе с территории ЕАЭС </a:t>
            </a: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— до ввоза на территорию РФ</a:t>
            </a:r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xmlns="" id="{3115C4E5-9EF8-1844-A5BC-AE79B5A72C9C}"/>
              </a:ext>
            </a:extLst>
          </p:cNvPr>
          <p:cNvSpPr txBox="1"/>
          <p:nvPr/>
        </p:nvSpPr>
        <p:spPr>
          <a:xfrm>
            <a:off x="8193966" y="3032302"/>
            <a:ext cx="2595954" cy="8733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4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При ввозе из других стран </a:t>
            </a: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— до помещения под таможенные процедуры</a:t>
            </a:r>
          </a:p>
          <a:p>
            <a:pPr lvl="0" algn="ctr" defTabSz="1193566" hangingPunct="0">
              <a:defRPr/>
            </a:pP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(таможенный склад)</a:t>
            </a:r>
          </a:p>
        </p:txBody>
      </p:sp>
      <p:sp>
        <p:nvSpPr>
          <p:cNvPr id="43" name="object 10">
            <a:extLst>
              <a:ext uri="{FF2B5EF4-FFF2-40B4-BE49-F238E27FC236}">
                <a16:creationId xmlns:a16="http://schemas.microsoft.com/office/drawing/2014/main" xmlns="" id="{E638C1E3-F494-BC4A-A38D-256BA6C13F39}"/>
              </a:ext>
            </a:extLst>
          </p:cNvPr>
          <p:cNvSpPr txBox="1"/>
          <p:nvPr/>
        </p:nvSpPr>
        <p:spPr>
          <a:xfrm>
            <a:off x="2886171" y="5912451"/>
            <a:ext cx="2668276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Прием товаров </a:t>
            </a:r>
          </a:p>
          <a:p>
            <a:pPr lvl="0" algn="ctr" defTabSz="1193566" hangingPunct="0">
              <a:defRPr/>
            </a:pP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на комиссию от физических лиц</a:t>
            </a:r>
          </a:p>
        </p:txBody>
      </p:sp>
      <p:sp>
        <p:nvSpPr>
          <p:cNvPr id="44" name="object 10">
            <a:extLst>
              <a:ext uri="{FF2B5EF4-FFF2-40B4-BE49-F238E27FC236}">
                <a16:creationId xmlns:a16="http://schemas.microsoft.com/office/drawing/2014/main" xmlns="" id="{235C756A-E0EF-914B-8CE1-6DD32738105D}"/>
              </a:ext>
            </a:extLst>
          </p:cNvPr>
          <p:cNvSpPr txBox="1"/>
          <p:nvPr/>
        </p:nvSpPr>
        <p:spPr>
          <a:xfrm>
            <a:off x="5939175" y="5908537"/>
            <a:ext cx="3354152" cy="65787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Возврат товара </a:t>
            </a:r>
            <a:endParaRPr lang="en-US" sz="1400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lvl="0" algn="ctr" defTabSz="1193566" hangingPunct="0">
              <a:defRPr/>
            </a:pP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от покупателя с утраченным кодом маркировки, </a:t>
            </a:r>
            <a:r>
              <a:rPr lang="ru-RU" sz="1400" dirty="0" err="1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перемаркировка</a:t>
            </a:r>
            <a:endParaRPr lang="ru-RU" sz="1400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32BFFD07-FB5A-0743-9E19-CA64D18135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366" y="1458067"/>
            <a:ext cx="1511465" cy="143286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DCA47934-F6D6-F54D-95E5-28933699C0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668" y="1458066"/>
            <a:ext cx="1809178" cy="14328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0A7C3150-196E-2945-8478-5B466336D4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310" y="1458066"/>
            <a:ext cx="1757265" cy="140932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C04BA02-754F-4943-95A0-A8923D8F3E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533" y="4446372"/>
            <a:ext cx="1156158" cy="134960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297A556D-AF63-5842-8112-38F7DF7430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257" y="4447226"/>
            <a:ext cx="883554" cy="13487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144C9FF-75DC-44A4-A1CA-6A7B63523CF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571" y="4481973"/>
            <a:ext cx="1260000" cy="1260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77AE5D1-C8AB-4867-8C0B-C5BDECCA9B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64" y="4427973"/>
            <a:ext cx="1368000" cy="136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C7AAEF81-798B-499C-90C8-D2F77CEAAA5A}"/>
              </a:ext>
            </a:extLst>
          </p:cNvPr>
          <p:cNvSpPr/>
          <p:nvPr/>
        </p:nvSpPr>
        <p:spPr>
          <a:xfrm>
            <a:off x="7829550" y="1310642"/>
            <a:ext cx="3354152" cy="2667000"/>
          </a:xfrm>
          <a:prstGeom prst="round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29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aeyVORYL"/>
  <p:tag name="EE4P_STYLE_NAME" val="CRPT_yellow_grey Grid 16:9"/>
  <p:tag name="EE4P_SMART_ELEMENT" val="HarveyBall"/>
  <p:tag name="EE4P_SMART_ELEMENT_XML" val="&lt;smartelement id=&quot;HarveyBall&quot; custom=&quot;1&quot;&gt;&lt;position width=&quot;21.25&quot; height=&quot;21.25&quot; alignment=&quot;1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0&quot; /&gt;&lt;reflection visible=&quot;0&quot; /&gt;&lt;shadow visible=&quot;0&quot; /&gt;&lt;/element&gt;&lt;/elements&gt;&lt;colors&gt;&lt;color name=&quot;Gray&quot; rgb=&quot;#595959&quot; default=&quot;1&quot; /&gt;&lt;color name=&quot;Darkest Gray&quot; rgb=&quot;#1d1d1d&quot; /&gt;&lt;color name=&quot;Darker Gray&quot; rgb=&quot;#323232&quot; /&gt;&lt;color name=&quot;Green&quot; rgb=&quot;#00b050&quot; /&gt;&lt;color name=&quot;Yellow&quot; rgb=&quot;#ffff00&quot; /&gt;&lt;color name=&quot;Grey&quot; rgb=&quot;#9a9a9a&quot; /&gt;&lt;color name=&quot;Red&quot; rgb=&quot;#c00000&quot; /&gt;&lt;/colors&gt;&lt;/smartelement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aeyVORYL"/>
  <p:tag name="EE4P_STYLE_NAME" val="CRPT_yellow_grey Grid 16:9"/>
  <p:tag name="EE4P_SMART_ELEMENT" val="HarveyBall"/>
  <p:tag name="EE4P_SMART_ELEMENT_XML" val="&lt;smartelement id=&quot;HarveyBall&quot; custom=&quot;1&quot;&gt;&lt;position width=&quot;21.25&quot; height=&quot;21.25&quot; alignment=&quot;1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0&quot; /&gt;&lt;reflection visible=&quot;0&quot; /&gt;&lt;shadow visible=&quot;0&quot; /&gt;&lt;/element&gt;&lt;/elements&gt;&lt;colors&gt;&lt;color name=&quot;Gray&quot; rgb=&quot;#595959&quot; default=&quot;1&quot; /&gt;&lt;color name=&quot;Darkest Gray&quot; rgb=&quot;#1d1d1d&quot; /&gt;&lt;color name=&quot;Darker Gray&quot; rgb=&quot;#323232&quot; /&gt;&lt;color name=&quot;Green&quot; rgb=&quot;#00b050&quot; /&gt;&lt;color name=&quot;Yellow&quot; rgb=&quot;#ffff00&quot; /&gt;&lt;color name=&quot;Grey&quot; rgb=&quot;#9a9a9a&quot; /&gt;&lt;color name=&quot;Red&quot; rgb=&quot;#c00000&quot; /&gt;&lt;/colors&gt;&lt;/smartelement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aeyVORYL"/>
  <p:tag name="EE4P_STYLE_NAME" val="CRPT_yellow_grey Grid 16:9"/>
  <p:tag name="EE4P_SMART_ELEMENT" val="HarveyBall"/>
  <p:tag name="EE4P_SMART_ELEMENT_XML" val="&lt;smartelement id=&quot;HarveyBall&quot; custom=&quot;1&quot;&gt;&lt;position width=&quot;21.25&quot; height=&quot;21.25&quot; alignment=&quot;1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0&quot; /&gt;&lt;reflection visible=&quot;0&quot; /&gt;&lt;shadow visible=&quot;0&quot; /&gt;&lt;/element&gt;&lt;/elements&gt;&lt;colors&gt;&lt;color name=&quot;Gray&quot; rgb=&quot;#595959&quot; default=&quot;1&quot; /&gt;&lt;color name=&quot;Darkest Gray&quot; rgb=&quot;#1d1d1d&quot; /&gt;&lt;color name=&quot;Darker Gray&quot; rgb=&quot;#323232&quot; /&gt;&lt;color name=&quot;Green&quot; rgb=&quot;#00b050&quot; /&gt;&lt;color name=&quot;Yellow&quot; rgb=&quot;#ffff00&quot; /&gt;&lt;color name=&quot;Grey&quot; rgb=&quot;#9a9a9a&quot; /&gt;&lt;color name=&quot;Red&quot; rgb=&quot;#c00000&quot; /&gt;&lt;/colors&gt;&lt;/smartelement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aeyVORYL"/>
  <p:tag name="EE4P_STYLE_NAME" val="CRPT_yellow_grey Grid 16:9"/>
  <p:tag name="EE4P_SMART_ELEMENT" val="HarveyBall"/>
  <p:tag name="EE4P_SMART_ELEMENT_XML" val="&lt;smartelement id=&quot;HarveyBall&quot; custom=&quot;1&quot;&gt;&lt;position width=&quot;21.25&quot; height=&quot;21.25&quot; alignment=&quot;1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0&quot; /&gt;&lt;reflection visible=&quot;0&quot; /&gt;&lt;shadow visible=&quot;0&quot; /&gt;&lt;/element&gt;&lt;/elements&gt;&lt;colors&gt;&lt;color name=&quot;Gray&quot; rgb=&quot;#595959&quot; default=&quot;1&quot; /&gt;&lt;color name=&quot;Darkest Gray&quot; rgb=&quot;#1d1d1d&quot; /&gt;&lt;color name=&quot;Darker Gray&quot; rgb=&quot;#323232&quot; /&gt;&lt;color name=&quot;Green&quot; rgb=&quot;#00b050&quot; /&gt;&lt;color name=&quot;Yellow&quot; rgb=&quot;#ffff00&quot; /&gt;&lt;color name=&quot;Grey&quot; rgb=&quot;#9a9a9a&quot; /&gt;&lt;color name=&quot;Red&quot; rgb=&quot;#c00000&quot; /&gt;&lt;/colors&gt;&lt;/smartelement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aeyVORYL"/>
  <p:tag name="EE4P_STYLE_NAME" val="CRPT_yellow_grey Grid 16:9"/>
  <p:tag name="EE4P_SMART_ELEMENT" val="HarveyBall"/>
  <p:tag name="EE4P_SMART_ELEMENT_XML" val="&lt;smartelement id=&quot;HarveyBall&quot; custom=&quot;1&quot;&gt;&lt;position width=&quot;21.25&quot; height=&quot;21.25&quot; alignment=&quot;1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0&quot; /&gt;&lt;reflection visible=&quot;0&quot; /&gt;&lt;shadow visible=&quot;0&quot; /&gt;&lt;/element&gt;&lt;/elements&gt;&lt;colors&gt;&lt;color name=&quot;Gray&quot; rgb=&quot;#595959&quot; default=&quot;1&quot; /&gt;&lt;color name=&quot;Darkest Gray&quot; rgb=&quot;#1d1d1d&quot; /&gt;&lt;color name=&quot;Darker Gray&quot; rgb=&quot;#323232&quot; /&gt;&lt;color name=&quot;Green&quot; rgb=&quot;#00b050&quot; /&gt;&lt;color name=&quot;Yellow&quot; rgb=&quot;#ffff00&quot; /&gt;&lt;color name=&quot;Grey&quot; rgb=&quot;#9a9a9a&quot; /&gt;&lt;color name=&quot;Red&quot; rgb=&quot;#c00000&quot; /&gt;&lt;/colors&gt;&lt;/smartelement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aeyVORYL"/>
  <p:tag name="EE4P_STYLE_NAME" val="CRPT_yellow_grey Grid 16:9"/>
  <p:tag name="EE4P_SMART_ELEMENT" val="HarveyBall"/>
  <p:tag name="EE4P_SMART_ELEMENT_XML" val="&lt;smartelement id=&quot;HarveyBall&quot; custom=&quot;1&quot;&gt;&lt;position width=&quot;21.25&quot; height=&quot;21.25&quot; alignment=&quot;1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0&quot; /&gt;&lt;reflection visible=&quot;0&quot; /&gt;&lt;shadow visible=&quot;0&quot; /&gt;&lt;/element&gt;&lt;/elements&gt;&lt;colors&gt;&lt;color name=&quot;Gray&quot; rgb=&quot;#595959&quot; default=&quot;1&quot; /&gt;&lt;color name=&quot;Darkest Gray&quot; rgb=&quot;#1d1d1d&quot; /&gt;&lt;color name=&quot;Darker Gray&quot; rgb=&quot;#323232&quot; /&gt;&lt;color name=&quot;Green&quot; rgb=&quot;#00b050&quot; /&gt;&lt;color name=&quot;Yellow&quot; rgb=&quot;#ffff00&quot; /&gt;&lt;color name=&quot;Grey&quot; rgb=&quot;#9a9a9a&quot; /&gt;&lt;color name=&quot;Red&quot; rgb=&quot;#c00000&quot; /&gt;&lt;/colors&gt;&lt;/smartelement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aeyVORYL"/>
  <p:tag name="EE4P_STYLE_NAME" val="CRPT_yellow_grey Grid 16:9"/>
  <p:tag name="EE4P_SMART_ELEMENT" val="HarveyBall"/>
  <p:tag name="EE4P_SMART_ELEMENT_XML" val="&lt;smartelement id=&quot;HarveyBall&quot; custom=&quot;1&quot;&gt;&lt;position width=&quot;21.25&quot; height=&quot;21.25&quot; alignment=&quot;1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0&quot; /&gt;&lt;reflection visible=&quot;0&quot; /&gt;&lt;shadow visible=&quot;0&quot; /&gt;&lt;/element&gt;&lt;/elements&gt;&lt;colors&gt;&lt;color name=&quot;Gray&quot; rgb=&quot;#595959&quot; default=&quot;1&quot; /&gt;&lt;color name=&quot;Darkest Gray&quot; rgb=&quot;#1d1d1d&quot; /&gt;&lt;color name=&quot;Darker Gray&quot; rgb=&quot;#323232&quot; /&gt;&lt;color name=&quot;Green&quot; rgb=&quot;#00b050&quot; /&gt;&lt;color name=&quot;Yellow&quot; rgb=&quot;#ffff00&quot; /&gt;&lt;color name=&quot;Grey&quot; rgb=&quot;#9a9a9a&quot; /&gt;&lt;color name=&quot;Red&quot; rgb=&quot;#c00000&quot; /&gt;&lt;/colors&gt;&lt;/smartelement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aeyVORYL"/>
  <p:tag name="EE4P_STYLE_NAME" val="CRPT_yellow_grey Grid 16:9"/>
  <p:tag name="EE4P_SMART_ELEMENT" val="HarveyBall"/>
  <p:tag name="EE4P_SMART_ELEMENT_XML" val="&lt;smartelement id=&quot;HarveyBall&quot; custom=&quot;1&quot;&gt;&lt;position width=&quot;21.25&quot; height=&quot;21.25&quot; alignment=&quot;1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0&quot; /&gt;&lt;reflection visible=&quot;0&quot; /&gt;&lt;shadow visible=&quot;0&quot; /&gt;&lt;/element&gt;&lt;/elements&gt;&lt;colors&gt;&lt;color name=&quot;Gray&quot; rgb=&quot;#595959&quot; default=&quot;1&quot; /&gt;&lt;color name=&quot;Darkest Gray&quot; rgb=&quot;#1d1d1d&quot; /&gt;&lt;color name=&quot;Darker Gray&quot; rgb=&quot;#323232&quot; /&gt;&lt;color name=&quot;Green&quot; rgb=&quot;#00b050&quot; /&gt;&lt;color name=&quot;Yellow&quot; rgb=&quot;#ffff00&quot; /&gt;&lt;color name=&quot;Grey&quot; rgb=&quot;#9a9a9a&quot; /&gt;&lt;color name=&quot;Red&quot; rgb=&quot;#c00000&quot; /&gt;&lt;/colors&gt;&lt;/smartelement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az9SRUtxesD6WEkNvOP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pL7zhESE6oXRC252iLV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aeyVORYL"/>
  <p:tag name="EE4P_STYLE_NAME" val="CRPT_yellow_grey Grid 16:9"/>
  <p:tag name="EE4P_SMART_ELEMENT" val="HarveyBall"/>
  <p:tag name="EE4P_SMART_ELEMENT_XML" val="&lt;smartelement id=&quot;HarveyBall&quot; custom=&quot;1&quot;&gt;&lt;position width=&quot;21.25&quot; height=&quot;21.25&quot; alignment=&quot;1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0&quot; /&gt;&lt;reflection visible=&quot;0&quot; /&gt;&lt;shadow visible=&quot;0&quot; /&gt;&lt;/element&gt;&lt;/elements&gt;&lt;colors&gt;&lt;color name=&quot;Gray&quot; rgb=&quot;#595959&quot; default=&quot;1&quot; /&gt;&lt;color name=&quot;Darkest Gray&quot; rgb=&quot;#1d1d1d&quot; /&gt;&lt;color name=&quot;Darker Gray&quot; rgb=&quot;#323232&quot; /&gt;&lt;color name=&quot;Green&quot; rgb=&quot;#00b050&quot; /&gt;&lt;color name=&quot;Yellow&quot; rgb=&quot;#ffff00&quot; /&gt;&lt;color name=&quot;Grey&quot; rgb=&quot;#9a9a9a&quot; /&gt;&lt;color name=&quot;Red&quot; rgb=&quot;#c00000&quot; /&gt;&lt;/colors&gt;&lt;/smartelement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aeyVORYL"/>
  <p:tag name="EE4P_STYLE_NAME" val="CRPT_yellow_grey Grid 16:9"/>
  <p:tag name="EE4P_SMART_ELEMENT" val="HarveyBall"/>
  <p:tag name="EE4P_SMART_ELEMENT_XML" val="&lt;smartelement id=&quot;HarveyBall&quot; custom=&quot;1&quot;&gt;&lt;position width=&quot;21.25&quot; height=&quot;21.25&quot; alignment=&quot;1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0&quot; /&gt;&lt;reflection visible=&quot;0&quot; /&gt;&lt;shadow visible=&quot;0&quot; /&gt;&lt;/element&gt;&lt;/elements&gt;&lt;colors&gt;&lt;color name=&quot;Gray&quot; rgb=&quot;#595959&quot; default=&quot;1&quot; /&gt;&lt;color name=&quot;Darkest Gray&quot; rgb=&quot;#1d1d1d&quot; /&gt;&lt;color name=&quot;Darker Gray&quot; rgb=&quot;#323232&quot; /&gt;&lt;color name=&quot;Green&quot; rgb=&quot;#00b050&quot; /&gt;&lt;color name=&quot;Yellow&quot; rgb=&quot;#ffff00&quot; /&gt;&lt;color name=&quot;Grey&quot; rgb=&quot;#9a9a9a&quot; /&gt;&lt;color name=&quot;Red&quot; rgb=&quot;#c00000&quot; /&gt;&lt;/colors&gt;&lt;/smartelement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aeyVORYL"/>
  <p:tag name="EE4P_STYLE_NAME" val="CRPT_yellow_grey Grid 16:9"/>
  <p:tag name="EE4P_SMART_ELEMENT" val="HarveyBall"/>
  <p:tag name="EE4P_SMART_ELEMENT_XML" val="&lt;smartelement id=&quot;HarveyBall&quot; custom=&quot;1&quot;&gt;&lt;position width=&quot;21.25&quot; height=&quot;21.25&quot; alignment=&quot;1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0&quot; /&gt;&lt;reflection visible=&quot;0&quot; /&gt;&lt;shadow visible=&quot;0&quot; /&gt;&lt;/element&gt;&lt;/elements&gt;&lt;colors&gt;&lt;color name=&quot;Gray&quot; rgb=&quot;#595959&quot; default=&quot;1&quot; /&gt;&lt;color name=&quot;Darkest Gray&quot; rgb=&quot;#1d1d1d&quot; /&gt;&lt;color name=&quot;Darker Gray&quot; rgb=&quot;#323232&quot; /&gt;&lt;color name=&quot;Green&quot; rgb=&quot;#00b050&quot; /&gt;&lt;color name=&quot;Yellow&quot; rgb=&quot;#ffff00&quot; /&gt;&lt;color name=&quot;Grey&quot; rgb=&quot;#9a9a9a&quot; /&gt;&lt;color name=&quot;Red&quot; rgb=&quot;#c00000&quot; /&gt;&lt;/colors&gt;&lt;/smartelement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aeyVORYL"/>
  <p:tag name="EE4P_STYLE_NAME" val="CRPT_yellow_grey Grid 16:9"/>
  <p:tag name="EE4P_SMART_ELEMENT" val="HarveyBall"/>
  <p:tag name="EE4P_SMART_ELEMENT_XML" val="&lt;smartelement id=&quot;HarveyBall&quot; custom=&quot;1&quot;&gt;&lt;position width=&quot;21.25&quot; height=&quot;21.25&quot; alignment=&quot;1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0&quot; /&gt;&lt;reflection visible=&quot;0&quot; /&gt;&lt;shadow visible=&quot;0&quot; /&gt;&lt;/element&gt;&lt;/elements&gt;&lt;colors&gt;&lt;color name=&quot;Gray&quot; rgb=&quot;#595959&quot; default=&quot;1&quot; /&gt;&lt;color name=&quot;Darkest Gray&quot; rgb=&quot;#1d1d1d&quot; /&gt;&lt;color name=&quot;Darker Gray&quot; rgb=&quot;#323232&quot; /&gt;&lt;color name=&quot;Green&quot; rgb=&quot;#00b050&quot; /&gt;&lt;color name=&quot;Yellow&quot; rgb=&quot;#ffff00&quot; /&gt;&lt;color name=&quot;Grey&quot; rgb=&quot;#9a9a9a&quot; /&gt;&lt;color name=&quot;Red&quot; rgb=&quot;#c00000&quot; /&gt;&lt;/colors&gt;&lt;/smartelement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aeyVORYL"/>
  <p:tag name="EE4P_STYLE_NAME" val="CRPT_yellow_grey Grid 16:9"/>
  <p:tag name="EE4P_SMART_ELEMENT" val="HarveyBall"/>
  <p:tag name="EE4P_SMART_ELEMENT_XML" val="&lt;smartelement id=&quot;HarveyBall&quot; custom=&quot;1&quot;&gt;&lt;position width=&quot;21.25&quot; height=&quot;21.25&quot; alignment=&quot;1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0&quot; /&gt;&lt;reflection visible=&quot;0&quot; /&gt;&lt;shadow visible=&quot;0&quot; /&gt;&lt;/element&gt;&lt;/elements&gt;&lt;colors&gt;&lt;color name=&quot;Gray&quot; rgb=&quot;#595959&quot; default=&quot;1&quot; /&gt;&lt;color name=&quot;Darkest Gray&quot; rgb=&quot;#1d1d1d&quot; /&gt;&lt;color name=&quot;Darker Gray&quot; rgb=&quot;#323232&quot; /&gt;&lt;color name=&quot;Green&quot; rgb=&quot;#00b050&quot; /&gt;&lt;color name=&quot;Yellow&quot; rgb=&quot;#ffff00&quot; /&gt;&lt;color name=&quot;Grey&quot; rgb=&quot;#9a9a9a&quot; /&gt;&lt;color name=&quot;Red&quot; rgb=&quot;#c00000&quot; /&gt;&lt;/colors&gt;&lt;/smartelement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aeyVORYL"/>
  <p:tag name="EE4P_STYLE_NAME" val="CRPT_yellow_grey Grid 16:9"/>
  <p:tag name="EE4P_SMART_ELEMENT" val="HarveyBall"/>
  <p:tag name="EE4P_SMART_ELEMENT_XML" val="&lt;smartelement id=&quot;HarveyBall&quot; custom=&quot;1&quot;&gt;&lt;position width=&quot;21.25&quot; height=&quot;21.25&quot; alignment=&quot;1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0&quot; /&gt;&lt;reflection visible=&quot;0&quot; /&gt;&lt;shadow visible=&quot;0&quot; /&gt;&lt;/element&gt;&lt;/elements&gt;&lt;colors&gt;&lt;color name=&quot;Gray&quot; rgb=&quot;#595959&quot; default=&quot;1&quot; /&gt;&lt;color name=&quot;Darkest Gray&quot; rgb=&quot;#1d1d1d&quot; /&gt;&lt;color name=&quot;Darker Gray&quot; rgb=&quot;#323232&quot; /&gt;&lt;color name=&quot;Green&quot; rgb=&quot;#00b050&quot; /&gt;&lt;color name=&quot;Yellow&quot; rgb=&quot;#ffff00&quot; /&gt;&lt;color name=&quot;Grey&quot; rgb=&quot;#9a9a9a&quot; /&gt;&lt;color name=&quot;Red&quot; rgb=&quot;#c00000&quot; /&gt;&lt;/colors&gt;&lt;/smartelement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aeyVORYL"/>
  <p:tag name="EE4P_STYLE_NAME" val="CRPT_yellow_grey Grid 16:9"/>
  <p:tag name="EE4P_SMART_ELEMENT" val="HarveyBall"/>
  <p:tag name="EE4P_SMART_ELEMENT_XML" val="&lt;smartelement id=&quot;HarveyBall&quot; custom=&quot;1&quot;&gt;&lt;position width=&quot;21.25&quot; height=&quot;21.25&quot; alignment=&quot;1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0&quot; /&gt;&lt;reflection visible=&quot;0&quot; /&gt;&lt;shadow visible=&quot;0&quot; /&gt;&lt;/element&gt;&lt;/elements&gt;&lt;colors&gt;&lt;color name=&quot;Gray&quot; rgb=&quot;#595959&quot; default=&quot;1&quot; /&gt;&lt;color name=&quot;Darkest Gray&quot; rgb=&quot;#1d1d1d&quot; /&gt;&lt;color name=&quot;Darker Gray&quot; rgb=&quot;#323232&quot; /&gt;&lt;color name=&quot;Green&quot; rgb=&quot;#00b050&quot; /&gt;&lt;color name=&quot;Yellow&quot; rgb=&quot;#ffff00&quot; /&gt;&lt;color name=&quot;Grey&quot; rgb=&quot;#9a9a9a&quot; /&gt;&lt;color name=&quot;Red&quot; rgb=&quot;#c00000&quot; /&gt;&lt;/colors&gt;&lt;/smartelement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aeyVORYL"/>
  <p:tag name="EE4P_STYLE_NAME" val="CRPT_yellow_grey Grid 16:9"/>
  <p:tag name="EE4P_SMART_ELEMENT" val="HarveyBall"/>
  <p:tag name="EE4P_SMART_ELEMENT_XML" val="&lt;smartelement id=&quot;HarveyBall&quot; custom=&quot;1&quot;&gt;&lt;position width=&quot;21.25&quot; height=&quot;21.25&quot; alignment=&quot;1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0&quot; /&gt;&lt;reflection visible=&quot;0&quot; /&gt;&lt;shadow visible=&quot;0&quot; /&gt;&lt;/element&gt;&lt;/elements&gt;&lt;colors&gt;&lt;color name=&quot;Gray&quot; rgb=&quot;#595959&quot; default=&quot;1&quot; /&gt;&lt;color name=&quot;Darkest Gray&quot; rgb=&quot;#1d1d1d&quot; /&gt;&lt;color name=&quot;Darker Gray&quot; rgb=&quot;#323232&quot; /&gt;&lt;color name=&quot;Green&quot; rgb=&quot;#00b050&quot; /&gt;&lt;color name=&quot;Yellow&quot; rgb=&quot;#ffff00&quot; /&gt;&lt;color name=&quot;Grey&quot; rgb=&quot;#9a9a9a&quot; /&gt;&lt;color name=&quot;Red&quot; rgb=&quot;#c00000&quot; /&gt;&lt;/colors&gt;&lt;/smartelement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aeyVORYL"/>
  <p:tag name="EE4P_STYLE_NAME" val="CRPT_yellow_grey Grid 16:9"/>
  <p:tag name="EE4P_SMART_ELEMENT" val="HarveyBall"/>
  <p:tag name="EE4P_SMART_ELEMENT_XML" val="&lt;smartelement id=&quot;HarveyBall&quot; custom=&quot;1&quot;&gt;&lt;position width=&quot;21.25&quot; height=&quot;21.25&quot; alignment=&quot;1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0&quot; /&gt;&lt;reflection visible=&quot;0&quot; /&gt;&lt;shadow visible=&quot;0&quot; /&gt;&lt;/element&gt;&lt;/elements&gt;&lt;colors&gt;&lt;color name=&quot;Gray&quot; rgb=&quot;#595959&quot; default=&quot;1&quot; /&gt;&lt;color name=&quot;Darkest Gray&quot; rgb=&quot;#1d1d1d&quot; /&gt;&lt;color name=&quot;Darker Gray&quot; rgb=&quot;#323232&quot; /&gt;&lt;color name=&quot;Green&quot; rgb=&quot;#00b050&quot; /&gt;&lt;color name=&quot;Yellow&quot; rgb=&quot;#ffff00&quot; /&gt;&lt;color name=&quot;Grey&quot; rgb=&quot;#9a9a9a&quot; /&gt;&lt;color name=&quot;Red&quot; rgb=&quot;#c00000&quot; /&gt;&lt;/colors&gt;&lt;/smartelement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iaNt5tRDyptgaA4sqg2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iaNt5tRDyptgaA4sqg2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az9SRUtxesD6WEkNvOP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aeyVORYL"/>
  <p:tag name="EE4P_STYLE_NAME" val="CRPT_yellow_grey Grid 16:9"/>
  <p:tag name="EE4P_SMART_ELEMENT" val="HarveyBall"/>
  <p:tag name="EE4P_SMART_ELEMENT_XML" val="&lt;smartelement id=&quot;HarveyBall&quot; custom=&quot;1&quot;&gt;&lt;position width=&quot;21.25&quot; height=&quot;21.25&quot; alignment=&quot;1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0&quot; /&gt;&lt;reflection visible=&quot;0&quot; /&gt;&lt;shadow visible=&quot;0&quot; /&gt;&lt;/element&gt;&lt;/elements&gt;&lt;colors&gt;&lt;color name=&quot;Gray&quot; rgb=&quot;#595959&quot; default=&quot;1&quot; /&gt;&lt;color name=&quot;Darkest Gray&quot; rgb=&quot;#1d1d1d&quot; /&gt;&lt;color name=&quot;Darker Gray&quot; rgb=&quot;#323232&quot; /&gt;&lt;color name=&quot;Green&quot; rgb=&quot;#00b050&quot; /&gt;&lt;color name=&quot;Yellow&quot; rgb=&quot;#ffff00&quot; /&gt;&lt;color name=&quot;Grey&quot; rgb=&quot;#9a9a9a&quot; /&gt;&lt;color name=&quot;Red&quot; rgb=&quot;#c00000&quot; /&gt;&lt;/colors&gt;&lt;/smartelement&gt;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05584FB0D7CE04093F391961BA83F32" ma:contentTypeVersion="13" ma:contentTypeDescription="Создание документа." ma:contentTypeScope="" ma:versionID="fd8d6edf24cb71756582ec5fe5760919">
  <xsd:schema xmlns:xsd="http://www.w3.org/2001/XMLSchema" xmlns:xs="http://www.w3.org/2001/XMLSchema" xmlns:p="http://schemas.microsoft.com/office/2006/metadata/properties" xmlns:ns3="a2ac160a-db43-4a7c-8e9c-b6caefd452a4" xmlns:ns4="bf69aa62-13a5-4def-94b3-8c9f5e229ced" targetNamespace="http://schemas.microsoft.com/office/2006/metadata/properties" ma:root="true" ma:fieldsID="5dcaefe1cefa076abe555be84f35ec91" ns3:_="" ns4:_="">
    <xsd:import namespace="a2ac160a-db43-4a7c-8e9c-b6caefd452a4"/>
    <xsd:import namespace="bf69aa62-13a5-4def-94b3-8c9f5e229ce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c160a-db43-4a7c-8e9c-b6caefd452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69aa62-13a5-4def-94b3-8c9f5e229c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87ED92-890B-4CB1-B48D-34E9B5D09D21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bf69aa62-13a5-4def-94b3-8c9f5e229ced"/>
    <ds:schemaRef ds:uri="a2ac160a-db43-4a7c-8e9c-b6caefd452a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FF2A81C-9731-4D11-B59C-F76D6085F6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ac160a-db43-4a7c-8e9c-b6caefd452a4"/>
    <ds:schemaRef ds:uri="bf69aa62-13a5-4def-94b3-8c9f5e229c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10D062-EBE2-40D3-A2A3-840FBA888A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8320</TotalTime>
  <Words>1045</Words>
  <Application>Microsoft Office PowerPoint</Application>
  <PresentationFormat>Произвольный</PresentationFormat>
  <Paragraphs>353</Paragraphs>
  <Slides>20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Roboto</vt:lpstr>
      <vt:lpstr>Segoe UI</vt:lpstr>
      <vt:lpstr>PT Sans</vt:lpstr>
      <vt:lpstr>Tahoma</vt:lpstr>
      <vt:lpstr>PT Sans Caption</vt:lpstr>
      <vt:lpstr>Тема Office</vt:lpstr>
      <vt:lpstr>think-cell Slide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Подключение субъектов обращения по состоянию на 11.08.2020 ТГ «Фототовары»</vt:lpstr>
      <vt:lpstr>Подключение субъектов обращения по состоянию на 11.08.2020 ТГ «Парфюмерия»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Маркировка и прослеживаемость: обзор проекта    Ноябрь 2018</dc:title>
  <dc:creator>Юсупов Реваз</dc:creator>
  <cp:lastModifiedBy>User Windows</cp:lastModifiedBy>
  <cp:revision>212</cp:revision>
  <cp:lastPrinted>2019-04-05T14:46:21Z</cp:lastPrinted>
  <dcterms:created xsi:type="dcterms:W3CDTF">2018-11-14T17:09:52Z</dcterms:created>
  <dcterms:modified xsi:type="dcterms:W3CDTF">2020-08-19T08:08:02Z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0x010100F05584FB0D7CE04093F391961BA83F32</vt:lpwstr>
  </property>
  <property fmtid="{D5CDD505-2E9C-101B-9397-08002B2CF9AE}" name="NXPowerLiteLastOptimized" pid="3">
    <vt:lpwstr>4896971</vt:lpwstr>
  </property>
  <property fmtid="{D5CDD505-2E9C-101B-9397-08002B2CF9AE}" name="NXPowerLiteSettings" pid="4">
    <vt:lpwstr>C7000400038000</vt:lpwstr>
  </property>
  <property fmtid="{D5CDD505-2E9C-101B-9397-08002B2CF9AE}" name="NXPowerLiteVersion" pid="5">
    <vt:lpwstr>S9.0.1</vt:lpwstr>
  </property>
</Properties>
</file>