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8"/>
  </p:notesMasterIdLst>
  <p:sldIdLst>
    <p:sldId id="256" r:id="rId2"/>
    <p:sldId id="288" r:id="rId3"/>
    <p:sldId id="302" r:id="rId4"/>
    <p:sldId id="328" r:id="rId5"/>
    <p:sldId id="329" r:id="rId6"/>
    <p:sldId id="330" r:id="rId7"/>
    <p:sldId id="331" r:id="rId8"/>
    <p:sldId id="335" r:id="rId9"/>
    <p:sldId id="340" r:id="rId10"/>
    <p:sldId id="341" r:id="rId11"/>
    <p:sldId id="342" r:id="rId12"/>
    <p:sldId id="343" r:id="rId13"/>
    <p:sldId id="344" r:id="rId14"/>
    <p:sldId id="291" r:id="rId15"/>
    <p:sldId id="314" r:id="rId16"/>
    <p:sldId id="315" r:id="rId17"/>
  </p:sldIdLst>
  <p:sldSz cx="9144000" cy="5143500" type="screen16x9"/>
  <p:notesSz cx="6858000" cy="9144000"/>
  <p:embeddedFontLst>
    <p:embeddedFont>
      <p:font typeface="Arial Narrow" pitchFamily="34" charset="0"/>
      <p:regular r:id="rId19"/>
      <p:bold r:id="rId20"/>
      <p:italic r:id="rId21"/>
      <p:boldItalic r:id="rId22"/>
    </p:embeddedFont>
    <p:embeddedFont>
      <p:font typeface="Dosis" charset="0"/>
      <p:regular r:id="rId23"/>
      <p:bold r:id="rId24"/>
    </p:embeddedFont>
    <p:embeddedFont>
      <p:font typeface="Baskerville Old Face" pitchFamily="18" charset="0"/>
      <p:regular r:id="rId25"/>
    </p:embeddedFont>
    <p:embeddedFont>
      <p:font typeface="Source Sans Pro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7BB180C-8E91-4950-BAED-1AD855B41F67}">
          <p14:sldIdLst>
            <p14:sldId id="256"/>
            <p14:sldId id="288"/>
            <p14:sldId id="302"/>
            <p14:sldId id="328"/>
            <p14:sldId id="329"/>
            <p14:sldId id="330"/>
            <p14:sldId id="331"/>
            <p14:sldId id="335"/>
            <p14:sldId id="340"/>
            <p14:sldId id="341"/>
            <p14:sldId id="342"/>
            <p14:sldId id="343"/>
            <p14:sldId id="344"/>
            <p14:sldId id="291"/>
            <p14:sldId id="314"/>
            <p14:sldId id="315"/>
          </p14:sldIdLst>
        </p14:section>
        <p14:section name="Раздел без заголовка" id="{ED322143-1E7D-4A9B-BD38-EEB230431EB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  <a:srgbClr val="FFFF99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1A5A4063-0885-45BD-8088-24996A84773E}">
  <a:tblStyle styleId="{1A5A4063-0885-45BD-8088-24996A8477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84" autoAdjust="0"/>
    <p:restoredTop sz="94660"/>
  </p:normalViewPr>
  <p:slideViewPr>
    <p:cSldViewPr>
      <p:cViewPr>
        <p:scale>
          <a:sx n="168" d="100"/>
          <a:sy n="168" d="100"/>
        </p:scale>
        <p:origin x="-72" y="396"/>
      </p:cViewPr>
      <p:guideLst>
        <p:guide orient="horz" pos="1983"/>
        <p:guide pos="31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858375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1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dk2"/>
                </a:solidFill>
              </a:rPr>
              <a:t>”</a:t>
            </a:r>
            <a:endParaRPr sz="7200" b="1" dirty="0">
              <a:solidFill>
                <a:schemeClr val="dk2"/>
              </a:solidFill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251520" y="1059582"/>
            <a:ext cx="8640960" cy="29134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 smtClean="0">
                <a:latin typeface="Arial Narrow" panose="020B0606020202030204" pitchFamily="34" charset="0"/>
              </a:rPr>
              <a:t>ИНФОРМАЦИОННЫЙ СЕМИНАР</a:t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>ЦЕНТРА КОМПЕТЕНЦИЙ В СФЕРЕ </a:t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>СЕЛЬСКОХОЗЯЙСТВЕННОЙ КООПЕРАЦИИ </a:t>
            </a:r>
            <a:br>
              <a:rPr lang="ru-RU" sz="3600" b="1" dirty="0" smtClean="0">
                <a:latin typeface="Arial Narrow" panose="020B0606020202030204" pitchFamily="34" charset="0"/>
              </a:rPr>
            </a:br>
            <a:r>
              <a:rPr lang="ru-RU" sz="3600" b="1" dirty="0" smtClean="0">
                <a:latin typeface="Arial Narrow" panose="020B0606020202030204" pitchFamily="34" charset="0"/>
              </a:rPr>
              <a:t>И ПОДДЕРЖКИ ФЕРМЕРОВ</a:t>
            </a:r>
            <a:endParaRPr sz="3600" b="1" dirty="0">
              <a:latin typeface="Baskerville Old Face" panose="020206020805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4634" y="4506854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ПЕРМЬ - 2020</a:t>
            </a:r>
            <a:endParaRPr lang="ru-RU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9</a:t>
            </a: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711"/>
            <a:ext cx="8460432" cy="509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681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10</a:t>
            </a:r>
            <a:endParaRPr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5212"/>
            <a:ext cx="8304861" cy="494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9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11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77788"/>
            <a:ext cx="8460432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342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12</a:t>
            </a:r>
            <a:endParaRPr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774"/>
            <a:ext cx="8460432" cy="508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32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13</a:t>
            </a:r>
            <a:endParaRPr dirty="0"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Особенности налогообложения </a:t>
            </a:r>
            <a:endParaRPr lang="ru-RU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субъектов </a:t>
            </a: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малых форм хозяйствования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683568" y="1203598"/>
            <a:ext cx="84604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chemeClr val="tx2">
                    <a:lumMod val="10000"/>
                  </a:schemeClr>
                </a:solidFill>
              </a:rPr>
              <a:t>В соответствии с федеральным законом от 24.07.2007 года № 209-ФЗ </a:t>
            </a:r>
            <a:endParaRPr lang="ru-RU" altLang="ru-RU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 eaLnBrk="1" hangingPunct="1"/>
            <a:r>
              <a:rPr lang="ru-RU" altLang="ru-RU" sz="1400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ru-RU" altLang="ru-RU" sz="1400" dirty="0">
                <a:solidFill>
                  <a:schemeClr val="tx2">
                    <a:lumMod val="10000"/>
                  </a:schemeClr>
                </a:solidFill>
              </a:rPr>
              <a:t>О развитии </a:t>
            </a:r>
            <a:r>
              <a:rPr lang="ru-RU" altLang="ru-RU" sz="1400" dirty="0" smtClean="0">
                <a:solidFill>
                  <a:schemeClr val="tx2">
                    <a:lumMod val="10000"/>
                  </a:schemeClr>
                </a:solidFill>
              </a:rPr>
              <a:t>малого и </a:t>
            </a:r>
            <a:r>
              <a:rPr lang="ru-RU" altLang="ru-RU" sz="1400" dirty="0">
                <a:solidFill>
                  <a:schemeClr val="tx2">
                    <a:lumMod val="10000"/>
                  </a:schemeClr>
                </a:solidFill>
              </a:rPr>
              <a:t>среднего предпринимательства в Российской Федерации» </a:t>
            </a:r>
            <a:r>
              <a:rPr lang="ru-RU" altLang="ru-RU" sz="14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altLang="ru-RU" sz="14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altLang="ru-RU" sz="1400" dirty="0" smtClean="0">
                <a:solidFill>
                  <a:schemeClr val="tx2">
                    <a:lumMod val="10000"/>
                  </a:schemeClr>
                </a:solidFill>
              </a:rPr>
              <a:t>установлены </a:t>
            </a:r>
            <a:r>
              <a:rPr lang="ru-RU" altLang="ru-RU" sz="1400" dirty="0">
                <a:solidFill>
                  <a:schemeClr val="tx2">
                    <a:lumMod val="10000"/>
                  </a:schemeClr>
                </a:solidFill>
              </a:rPr>
              <a:t>категории субъектов малого и среднего предпринимательства: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83568" y="1995686"/>
            <a:ext cx="8280920" cy="3024336"/>
            <a:chOff x="128588" y="2205038"/>
            <a:chExt cx="9288462" cy="3168650"/>
          </a:xfrm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2865438" y="3357563"/>
              <a:ext cx="2951162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Средняя численность работников 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за предшествующий </a:t>
              </a:r>
              <a: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  <a:t/>
              </a:r>
              <a:b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</a:br>
              <a: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  <a:t>календарный </a:t>
              </a:r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год </a:t>
              </a:r>
            </a:p>
          </p:txBody>
        </p:sp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2865438" y="4076700"/>
              <a:ext cx="2951162" cy="79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Выручка от реализации (без НДС)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за предшествующий </a:t>
              </a:r>
              <a: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  <a:t/>
              </a:r>
              <a:b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</a:br>
              <a:r>
                <a:rPr lang="ru-RU" altLang="ru-RU" sz="1100" b="1" dirty="0" smtClean="0">
                  <a:solidFill>
                    <a:schemeClr val="tx2">
                      <a:lumMod val="10000"/>
                    </a:schemeClr>
                  </a:solidFill>
                </a:rPr>
                <a:t>календарный </a:t>
              </a:r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год</a:t>
              </a: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5816600" y="2781300"/>
              <a:ext cx="3600450" cy="5762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не более 25 %</a:t>
              </a: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5816600" y="2492375"/>
              <a:ext cx="1296988" cy="288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Средние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7113588" y="2492375"/>
              <a:ext cx="1223962" cy="288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Малые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8337550" y="2492375"/>
              <a:ext cx="1079500" cy="2889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Микро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816600" y="3357563"/>
              <a:ext cx="1368425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от 101 до 250 чел.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7185025" y="3357563"/>
              <a:ext cx="1223963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до 100 чел.</a:t>
              </a: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408988" y="3357563"/>
              <a:ext cx="1008062" cy="7191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до 15 чел.</a:t>
              </a: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5816600" y="4076700"/>
              <a:ext cx="1368425" cy="79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1000 млн. руб.</a:t>
              </a: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7185025" y="4076700"/>
              <a:ext cx="1223963" cy="79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dirty="0"/>
            </a:p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400 млн. руб.</a:t>
              </a:r>
            </a:p>
            <a:p>
              <a:pPr algn="ctr" eaLnBrk="1" hangingPunct="1"/>
              <a:endParaRPr lang="ru-RU" altLang="ru-RU" sz="1100" dirty="0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8408988" y="4076700"/>
              <a:ext cx="1008062" cy="792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60 млн. руб.</a:t>
              </a:r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2865438" y="2205038"/>
              <a:ext cx="2951162" cy="576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chemeClr val="tx2">
                      <a:lumMod val="10000"/>
                    </a:schemeClr>
                  </a:solidFill>
                </a:rPr>
                <a:t>Показатели </a:t>
              </a:r>
            </a:p>
          </p:txBody>
        </p:sp>
        <p:sp>
          <p:nvSpPr>
            <p:cNvPr id="20" name="Rectangle 31"/>
            <p:cNvSpPr>
              <a:spLocks noChangeArrowheads="1"/>
            </p:cNvSpPr>
            <p:nvPr/>
          </p:nvSpPr>
          <p:spPr bwMode="auto">
            <a:xfrm>
              <a:off x="2865438" y="2781300"/>
              <a:ext cx="2951162" cy="5762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dirty="0"/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Доля участия других </a:t>
              </a:r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юридических лиц </a:t>
              </a:r>
            </a:p>
            <a:p>
              <a:pPr algn="ctr" eaLnBrk="1" hangingPunct="1"/>
              <a:endParaRPr lang="ru-RU" altLang="ru-RU" sz="1100" b="1" dirty="0"/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128588" y="2205038"/>
              <a:ext cx="2663825" cy="26638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100" dirty="0"/>
            </a:p>
            <a:p>
              <a:pPr algn="ctr" eaLnBrk="1" hangingPunct="1"/>
              <a:endParaRPr lang="ru-RU" altLang="ru-RU" sz="1100" dirty="0"/>
            </a:p>
            <a:p>
              <a:pPr algn="ctr" eaLnBrk="1" hangingPunct="1"/>
              <a:endParaRPr lang="ru-RU" altLang="ru-RU" sz="1100" dirty="0"/>
            </a:p>
            <a:p>
              <a:pPr algn="ctr" eaLnBrk="1" hangingPunct="1"/>
              <a:r>
                <a:rPr lang="ru-RU" altLang="ru-RU" sz="1100" dirty="0" smtClean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Сельскохозяйственные </a:t>
              </a:r>
              <a:br>
                <a:rPr lang="ru-RU" altLang="ru-RU" sz="1100" dirty="0" smtClean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</a:br>
              <a:r>
                <a:rPr lang="ru-RU" altLang="ru-RU" sz="1100" dirty="0" smtClean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потребительские </a:t>
              </a:r>
              <a:endPara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1" hangingPunct="1"/>
              <a:r>
                <a:rPr lang="ru-RU" altLang="ru-RU" sz="1100" dirty="0" smtClean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кооперативы</a:t>
              </a:r>
            </a:p>
            <a:p>
              <a:pPr algn="ctr" eaLnBrk="1" hangingPunct="1"/>
              <a:endPara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Индивидуальные предприниматели</a:t>
              </a:r>
            </a:p>
            <a:p>
              <a:pPr algn="ctr" eaLnBrk="1" hangingPunct="1"/>
              <a:endPara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Крестьянские (фермерские) хозяйства</a:t>
              </a:r>
            </a:p>
            <a:p>
              <a:pPr algn="ctr" eaLnBrk="1" hangingPunct="1"/>
              <a:endPara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Прочие коммерческие </a:t>
              </a:r>
            </a:p>
            <a:p>
              <a:pPr algn="ctr" eaLnBrk="1" hangingPunct="1"/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</a:rPr>
                <a:t>сельскохозяйственные организаци</a:t>
              </a:r>
              <a:r>
                <a:rPr lang="ru-RU" altLang="ru-RU" sz="1100" dirty="0">
                  <a:solidFill>
                    <a:schemeClr val="tx2">
                      <a:lumMod val="10000"/>
                    </a:schemeClr>
                  </a:solidFill>
                </a:rPr>
                <a:t>и</a:t>
              </a:r>
            </a:p>
          </p:txBody>
        </p:sp>
        <p:sp>
          <p:nvSpPr>
            <p:cNvPr id="22" name="Rectangle 34"/>
            <p:cNvSpPr>
              <a:spLocks noChangeArrowheads="1"/>
            </p:cNvSpPr>
            <p:nvPr/>
          </p:nvSpPr>
          <p:spPr bwMode="auto">
            <a:xfrm>
              <a:off x="128588" y="4941888"/>
              <a:ext cx="2663825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100" dirty="0"/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Личные подсобные хозяйства</a:t>
              </a:r>
            </a:p>
            <a:p>
              <a:pPr algn="ctr" eaLnBrk="1" hangingPunct="1"/>
              <a:endParaRPr lang="ru-RU" altLang="ru-RU" sz="1100" b="1" dirty="0"/>
            </a:p>
          </p:txBody>
        </p:sp>
        <p:sp>
          <p:nvSpPr>
            <p:cNvPr id="23" name="Rectangle 35"/>
            <p:cNvSpPr>
              <a:spLocks noChangeArrowheads="1"/>
            </p:cNvSpPr>
            <p:nvPr/>
          </p:nvSpPr>
          <p:spPr bwMode="auto">
            <a:xfrm>
              <a:off x="2865438" y="4941888"/>
              <a:ext cx="6551612" cy="431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Форма непредпринимательской деятельности </a:t>
              </a:r>
            </a:p>
          </p:txBody>
        </p:sp>
        <p:sp>
          <p:nvSpPr>
            <p:cNvPr id="24" name="Rectangle 36"/>
            <p:cNvSpPr>
              <a:spLocks noChangeArrowheads="1"/>
            </p:cNvSpPr>
            <p:nvPr/>
          </p:nvSpPr>
          <p:spPr bwMode="auto">
            <a:xfrm>
              <a:off x="5816600" y="2205038"/>
              <a:ext cx="3600450" cy="287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Предприятия</a:t>
              </a:r>
            </a:p>
          </p:txBody>
        </p:sp>
        <p:sp>
          <p:nvSpPr>
            <p:cNvPr id="26" name="Rectangle 38"/>
            <p:cNvSpPr>
              <a:spLocks noChangeArrowheads="1"/>
            </p:cNvSpPr>
            <p:nvPr/>
          </p:nvSpPr>
          <p:spPr bwMode="auto">
            <a:xfrm>
              <a:off x="128588" y="2205038"/>
              <a:ext cx="2663825" cy="5762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200" dirty="0"/>
            </a:p>
            <a:p>
              <a:pPr algn="ctr" eaLnBrk="1" hangingPunct="1"/>
              <a:r>
                <a:rPr lang="ru-RU" altLang="ru-RU" sz="1100" b="1" dirty="0">
                  <a:solidFill>
                    <a:schemeClr val="tx2">
                      <a:lumMod val="10000"/>
                    </a:schemeClr>
                  </a:solidFill>
                </a:rPr>
                <a:t>Сельскохозяйственные товаропроизводители </a:t>
              </a:r>
            </a:p>
            <a:p>
              <a:pPr algn="ctr" eaLnBrk="1" hangingPunct="1"/>
              <a:endParaRPr lang="ru-RU" altLang="ru-RU" sz="1100" b="1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391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14</a:t>
            </a:r>
            <a:endParaRPr dirty="0"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Виды налогов, которыми облагаются </a:t>
            </a:r>
            <a:b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 сельхозтоваропроизводителей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9"/>
          <p:cNvSpPr>
            <a:spLocks noChangeArrowheads="1"/>
          </p:cNvSpPr>
          <p:nvPr/>
        </p:nvSpPr>
        <p:spPr bwMode="auto">
          <a:xfrm>
            <a:off x="755576" y="1203598"/>
            <a:ext cx="2118704" cy="111838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4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4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 </a:t>
            </a:r>
            <a:r>
              <a:rPr lang="ru-RU" altLang="ru-RU" sz="14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14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4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altLang="ru-RU" sz="14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прибыль </a:t>
            </a:r>
          </a:p>
          <a:p>
            <a:pPr algn="ctr" eaLnBrk="1" hangingPunct="1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altLang="ru-RU" sz="14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рганизаций (ОСН)</a:t>
            </a:r>
            <a:endParaRPr lang="ru-RU" altLang="ru-RU" sz="14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endParaRPr lang="ru-RU" altLang="ru-RU" sz="14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0" name="Rectangle 10"/>
          <p:cNvSpPr>
            <a:spLocks noChangeArrowheads="1"/>
          </p:cNvSpPr>
          <p:nvPr/>
        </p:nvSpPr>
        <p:spPr bwMode="auto">
          <a:xfrm>
            <a:off x="2937969" y="1203598"/>
            <a:ext cx="2247496" cy="11183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сельскохозяйственный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 (ЕСХН)</a:t>
            </a:r>
          </a:p>
        </p:txBody>
      </p:sp>
      <p:sp>
        <p:nvSpPr>
          <p:cNvPr id="81" name="Rectangle 11"/>
          <p:cNvSpPr>
            <a:spLocks noChangeArrowheads="1"/>
          </p:cNvSpPr>
          <p:nvPr/>
        </p:nvSpPr>
        <p:spPr bwMode="auto">
          <a:xfrm>
            <a:off x="5249153" y="1203598"/>
            <a:ext cx="2055016" cy="111838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Упрощенная </a:t>
            </a:r>
            <a:b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система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налогообложения </a:t>
            </a:r>
            <a:b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(УСН)</a:t>
            </a:r>
          </a:p>
        </p:txBody>
      </p:sp>
      <p:sp>
        <p:nvSpPr>
          <p:cNvPr id="82" name="Rectangle 12"/>
          <p:cNvSpPr>
            <a:spLocks noChangeArrowheads="1"/>
          </p:cNvSpPr>
          <p:nvPr/>
        </p:nvSpPr>
        <p:spPr bwMode="auto">
          <a:xfrm>
            <a:off x="7367858" y="1203598"/>
            <a:ext cx="1668638" cy="11183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 </a:t>
            </a:r>
            <a:b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 доходы </a:t>
            </a:r>
          </a:p>
          <a:p>
            <a:pPr algn="ctr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физических лиц</a:t>
            </a:r>
          </a:p>
        </p:txBody>
      </p: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755576" y="2321980"/>
            <a:ext cx="2118704" cy="190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tIns="468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Плательщики</a:t>
            </a:r>
            <a:endParaRPr lang="ru-RU" altLang="ru-RU" sz="12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коммерческие 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и кооперативы (производственные, потребительские), в части реализации произведенной, переработанной </a:t>
            </a:r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собственной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сельскохозяйственной продукции</a:t>
            </a:r>
          </a:p>
          <a:p>
            <a:pPr algn="ctr" eaLnBrk="1" hangingPunct="1"/>
            <a:endParaRPr lang="ru-RU" altLang="ru-RU" sz="11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>
            <a:off x="755576" y="4230917"/>
            <a:ext cx="2118704" cy="789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Налоговая ставка</a:t>
            </a: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algn="ctr" eaLnBrk="1" hangingPunct="1"/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20%</a:t>
            </a:r>
            <a:endParaRPr lang="ru-RU" altLang="ru-RU" sz="12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5" name="Rectangle 15"/>
          <p:cNvSpPr>
            <a:spLocks noChangeArrowheads="1"/>
          </p:cNvSpPr>
          <p:nvPr/>
        </p:nvSpPr>
        <p:spPr bwMode="auto">
          <a:xfrm>
            <a:off x="2937969" y="2321980"/>
            <a:ext cx="2247496" cy="190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endParaRPr lang="ru-RU" alt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Плательщики</a:t>
            </a:r>
            <a:endParaRPr lang="ru-RU" altLang="ru-RU" sz="12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сельхозтоваропроизводители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 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коммерческие организации и кооперативы (производственные и потребительские, кроме кредитных),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крестьянские (фермерские) хозяйства, индивидуальные предприниматели</a:t>
            </a:r>
          </a:p>
          <a:p>
            <a:pPr algn="ctr" eaLnBrk="1" hangingPunct="1">
              <a:buFontTx/>
              <a:buChar char="-"/>
            </a:pPr>
            <a:endParaRPr lang="ru-RU" alt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>
              <a:buFontTx/>
              <a:buChar char="-"/>
            </a:pPr>
            <a:endParaRPr lang="ru-RU" alt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6" name="Rectangle 16"/>
          <p:cNvSpPr>
            <a:spLocks noChangeArrowheads="1"/>
          </p:cNvSpPr>
          <p:nvPr/>
        </p:nvSpPr>
        <p:spPr bwMode="auto">
          <a:xfrm>
            <a:off x="2937969" y="4230917"/>
            <a:ext cx="2247496" cy="7891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Налоговая ставка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: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6 % от разницы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между доходами и расходами </a:t>
            </a:r>
          </a:p>
        </p:txBody>
      </p:sp>
      <p:sp>
        <p:nvSpPr>
          <p:cNvPr id="87" name="Rectangle 17"/>
          <p:cNvSpPr>
            <a:spLocks noChangeArrowheads="1"/>
          </p:cNvSpPr>
          <p:nvPr/>
        </p:nvSpPr>
        <p:spPr bwMode="auto">
          <a:xfrm>
            <a:off x="5249153" y="2321980"/>
            <a:ext cx="2055016" cy="190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rIns="180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Плательщики</a:t>
            </a:r>
          </a:p>
          <a:p>
            <a:pPr algn="ctr" eaLnBrk="1" hangingPunct="1"/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коммерческие 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и кооперативы (производственные и потребительские), крестьянские (фермерские) хозяйства, индивидуальные предприниматели</a:t>
            </a:r>
          </a:p>
          <a:p>
            <a:pPr algn="ctr" eaLnBrk="1" hangingPunct="1"/>
            <a:endParaRPr lang="ru-RU" altLang="ru-RU" sz="10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8" name="Rectangle 18"/>
          <p:cNvSpPr>
            <a:spLocks noChangeArrowheads="1"/>
          </p:cNvSpPr>
          <p:nvPr/>
        </p:nvSpPr>
        <p:spPr bwMode="auto">
          <a:xfrm>
            <a:off x="5249153" y="4230917"/>
            <a:ext cx="2055016" cy="789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Налоговая ставка: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6% от доходов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или 15% от разницы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между доходами и расходами</a:t>
            </a: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7367858" y="2321980"/>
            <a:ext cx="1668638" cy="1908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18000" tIns="46800" rIns="18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2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endParaRPr lang="ru-RU" altLang="ru-RU" sz="12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Плательщики</a:t>
            </a:r>
            <a:endParaRPr lang="ru-RU" altLang="ru-RU" sz="12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крестьянские </a:t>
            </a:r>
            <a:b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фермерские) </a:t>
            </a: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хозяйства </a:t>
            </a:r>
            <a:b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индивидуальные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предприниматели, </a:t>
            </a: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личные </a:t>
            </a:r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подсобные 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хозяйства (в части доходов полученных в виде господдержки)</a:t>
            </a:r>
          </a:p>
          <a:p>
            <a:pPr algn="ctr" eaLnBrk="1" hangingPunct="1"/>
            <a:endParaRPr lang="ru-RU" alt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1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</a:p>
        </p:txBody>
      </p:sp>
      <p:sp>
        <p:nvSpPr>
          <p:cNvPr id="90" name="Rectangle 20"/>
          <p:cNvSpPr>
            <a:spLocks noChangeArrowheads="1"/>
          </p:cNvSpPr>
          <p:nvPr/>
        </p:nvSpPr>
        <p:spPr bwMode="auto">
          <a:xfrm>
            <a:off x="7367858" y="4230917"/>
            <a:ext cx="1668638" cy="789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Налоговая ставка:</a:t>
            </a:r>
          </a:p>
          <a:p>
            <a:pPr algn="ctr"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13% от доходов</a:t>
            </a:r>
          </a:p>
        </p:txBody>
      </p:sp>
    </p:spTree>
    <p:extLst>
      <p:ext uri="{BB962C8B-B14F-4D97-AF65-F5344CB8AC3E}">
        <p14:creationId xmlns:p14="http://schemas.microsoft.com/office/powerpoint/2010/main" xmlns="" val="33769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15</a:t>
            </a:r>
            <a:endParaRPr dirty="0"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Системы налогообложения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1"/>
          <p:cNvSpPr>
            <a:spLocks noChangeArrowheads="1"/>
          </p:cNvSpPr>
          <p:nvPr/>
        </p:nvSpPr>
        <p:spPr bwMode="auto">
          <a:xfrm>
            <a:off x="767682" y="1196975"/>
            <a:ext cx="2414780" cy="98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9" name="Rectangle 62"/>
          <p:cNvSpPr>
            <a:spLocks noChangeArrowheads="1"/>
          </p:cNvSpPr>
          <p:nvPr/>
        </p:nvSpPr>
        <p:spPr bwMode="auto">
          <a:xfrm>
            <a:off x="3182462" y="1196975"/>
            <a:ext cx="5782026" cy="437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Системы налогообложения доходов *</a:t>
            </a:r>
          </a:p>
        </p:txBody>
      </p:sp>
      <p:sp>
        <p:nvSpPr>
          <p:cNvPr id="30" name="Rectangle 63"/>
          <p:cNvSpPr>
            <a:spLocks noChangeArrowheads="1"/>
          </p:cNvSpPr>
          <p:nvPr/>
        </p:nvSpPr>
        <p:spPr bwMode="auto">
          <a:xfrm>
            <a:off x="3182462" y="1634824"/>
            <a:ext cx="1462315" cy="546406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 на прибыль </a:t>
            </a:r>
            <a:r>
              <a:rPr lang="ru-RU" altLang="ru-RU" sz="11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организаций (ОСН)</a:t>
            </a:r>
            <a:endParaRPr lang="ru-RU" altLang="ru-RU" sz="11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1" name="Rectangle 64"/>
          <p:cNvSpPr>
            <a:spLocks noChangeArrowheads="1"/>
          </p:cNvSpPr>
          <p:nvPr/>
        </p:nvSpPr>
        <p:spPr bwMode="auto">
          <a:xfrm>
            <a:off x="4643377" y="1634824"/>
            <a:ext cx="1523945" cy="546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Единый 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с/х налог</a:t>
            </a:r>
            <a:endParaRPr lang="ru-RU" alt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Rectangle 65"/>
          <p:cNvSpPr>
            <a:spLocks noChangeArrowheads="1"/>
          </p:cNvSpPr>
          <p:nvPr/>
        </p:nvSpPr>
        <p:spPr bwMode="auto">
          <a:xfrm>
            <a:off x="6168722" y="1634824"/>
            <a:ext cx="1397883" cy="546406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Упрощенная </a:t>
            </a:r>
            <a: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/>
            </a:r>
            <a:b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alt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система </a:t>
            </a:r>
            <a:endParaRPr lang="ru-RU" altLang="ru-RU" sz="12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налогообложения</a:t>
            </a:r>
          </a:p>
        </p:txBody>
      </p:sp>
      <p:sp>
        <p:nvSpPr>
          <p:cNvPr id="33" name="Rectangle 66"/>
          <p:cNvSpPr>
            <a:spLocks noChangeArrowheads="1"/>
          </p:cNvSpPr>
          <p:nvPr/>
        </p:nvSpPr>
        <p:spPr bwMode="auto">
          <a:xfrm>
            <a:off x="767682" y="2181231"/>
            <a:ext cx="2414780" cy="534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Сельскохозяйственные </a:t>
            </a:r>
            <a:endParaRPr lang="ru-RU" altLang="ru-RU" sz="1100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1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потребительские кооперативы </a:t>
            </a:r>
            <a:endParaRPr lang="ru-RU" altLang="ru-RU" sz="11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(кроме </a:t>
            </a:r>
            <a:r>
              <a:rPr lang="ru-RU" altLang="ru-RU" sz="11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кредитных)</a:t>
            </a:r>
            <a:endParaRPr lang="ru-RU" altLang="ru-RU" sz="11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6" name="Rectangle 69"/>
          <p:cNvSpPr>
            <a:spLocks noChangeArrowheads="1"/>
          </p:cNvSpPr>
          <p:nvPr/>
        </p:nvSpPr>
        <p:spPr bwMode="auto">
          <a:xfrm>
            <a:off x="769082" y="3099338"/>
            <a:ext cx="2414780" cy="383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spc="-1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Крестьянские (фермерские) хозяйства</a:t>
            </a: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769082" y="3481701"/>
            <a:ext cx="2414780" cy="383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Прочие коммерческие </a:t>
            </a:r>
          </a:p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сельскохозяйственные организации</a:t>
            </a:r>
          </a:p>
        </p:txBody>
      </p:sp>
      <p:sp>
        <p:nvSpPr>
          <p:cNvPr id="38" name="Rectangle 71"/>
          <p:cNvSpPr>
            <a:spLocks noChangeArrowheads="1"/>
          </p:cNvSpPr>
          <p:nvPr/>
        </p:nvSpPr>
        <p:spPr bwMode="auto">
          <a:xfrm>
            <a:off x="769082" y="3865272"/>
            <a:ext cx="2414780" cy="383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Личные подсобные хозяйства</a:t>
            </a:r>
          </a:p>
        </p:txBody>
      </p:sp>
      <p:sp>
        <p:nvSpPr>
          <p:cNvPr id="39" name="Text Box 72"/>
          <p:cNvSpPr txBox="1">
            <a:spLocks noChangeArrowheads="1"/>
          </p:cNvSpPr>
          <p:nvPr/>
        </p:nvSpPr>
        <p:spPr bwMode="auto">
          <a:xfrm>
            <a:off x="895145" y="1525060"/>
            <a:ext cx="2161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Сельскохозяйственные товаропроизводители</a:t>
            </a:r>
          </a:p>
        </p:txBody>
      </p:sp>
      <p:sp>
        <p:nvSpPr>
          <p:cNvPr id="40" name="Rectangle 74"/>
          <p:cNvSpPr>
            <a:spLocks noChangeArrowheads="1"/>
          </p:cNvSpPr>
          <p:nvPr/>
        </p:nvSpPr>
        <p:spPr bwMode="auto">
          <a:xfrm>
            <a:off x="3182462" y="2181230"/>
            <a:ext cx="1462315" cy="53453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42" name="Rectangle 76"/>
          <p:cNvSpPr>
            <a:spLocks noChangeArrowheads="1"/>
          </p:cNvSpPr>
          <p:nvPr/>
        </p:nvSpPr>
        <p:spPr bwMode="auto">
          <a:xfrm>
            <a:off x="3183862" y="3865272"/>
            <a:ext cx="1462315" cy="38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183862" y="3481701"/>
            <a:ext cx="1462315" cy="383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44" name="Rectangle 78"/>
          <p:cNvSpPr>
            <a:spLocks noChangeArrowheads="1"/>
          </p:cNvSpPr>
          <p:nvPr/>
        </p:nvSpPr>
        <p:spPr bwMode="auto">
          <a:xfrm>
            <a:off x="3183862" y="3099338"/>
            <a:ext cx="1462315" cy="38357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46" name="Rectangle 80"/>
          <p:cNvSpPr>
            <a:spLocks noChangeArrowheads="1"/>
          </p:cNvSpPr>
          <p:nvPr/>
        </p:nvSpPr>
        <p:spPr bwMode="auto">
          <a:xfrm>
            <a:off x="4643377" y="2181231"/>
            <a:ext cx="1523945" cy="534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49" name="Rectangle 83"/>
          <p:cNvSpPr>
            <a:spLocks noChangeArrowheads="1"/>
          </p:cNvSpPr>
          <p:nvPr/>
        </p:nvSpPr>
        <p:spPr bwMode="auto">
          <a:xfrm>
            <a:off x="4644777" y="3099338"/>
            <a:ext cx="1523945" cy="383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50" name="Rectangle 84"/>
          <p:cNvSpPr>
            <a:spLocks noChangeArrowheads="1"/>
          </p:cNvSpPr>
          <p:nvPr/>
        </p:nvSpPr>
        <p:spPr bwMode="auto">
          <a:xfrm>
            <a:off x="4644777" y="3481701"/>
            <a:ext cx="1523945" cy="383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51" name="Rectangle 85"/>
          <p:cNvSpPr>
            <a:spLocks noChangeArrowheads="1"/>
          </p:cNvSpPr>
          <p:nvPr/>
        </p:nvSpPr>
        <p:spPr bwMode="auto">
          <a:xfrm>
            <a:off x="4644777" y="3865272"/>
            <a:ext cx="1523945" cy="38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52" name="Rectangle 86"/>
          <p:cNvSpPr>
            <a:spLocks noChangeArrowheads="1"/>
          </p:cNvSpPr>
          <p:nvPr/>
        </p:nvSpPr>
        <p:spPr bwMode="auto">
          <a:xfrm>
            <a:off x="6168722" y="2181231"/>
            <a:ext cx="1397883" cy="53453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56" name="Rectangle 90"/>
          <p:cNvSpPr>
            <a:spLocks noChangeArrowheads="1"/>
          </p:cNvSpPr>
          <p:nvPr/>
        </p:nvSpPr>
        <p:spPr bwMode="auto">
          <a:xfrm>
            <a:off x="6165703" y="3481701"/>
            <a:ext cx="1406722" cy="3835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58" name="Rectangle 92"/>
          <p:cNvSpPr>
            <a:spLocks noChangeArrowheads="1"/>
          </p:cNvSpPr>
          <p:nvPr/>
        </p:nvSpPr>
        <p:spPr bwMode="auto">
          <a:xfrm>
            <a:off x="7566605" y="1634824"/>
            <a:ext cx="1397883" cy="54640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Налог на доходы </a:t>
            </a:r>
          </a:p>
          <a:p>
            <a:pPr algn="ctr" eaLnBrk="1" hangingPunct="1"/>
            <a:r>
              <a:rPr lang="ru-RU" altLang="ru-RU" sz="12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физических лиц</a:t>
            </a:r>
          </a:p>
        </p:txBody>
      </p:sp>
      <p:sp>
        <p:nvSpPr>
          <p:cNvPr id="59" name="Rectangle 93"/>
          <p:cNvSpPr>
            <a:spLocks noChangeArrowheads="1"/>
          </p:cNvSpPr>
          <p:nvPr/>
        </p:nvSpPr>
        <p:spPr bwMode="auto">
          <a:xfrm>
            <a:off x="7566605" y="2181231"/>
            <a:ext cx="1397883" cy="53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65" name="Text Box 100"/>
          <p:cNvSpPr txBox="1">
            <a:spLocks noChangeArrowheads="1"/>
          </p:cNvSpPr>
          <p:nvPr/>
        </p:nvSpPr>
        <p:spPr bwMode="auto">
          <a:xfrm>
            <a:off x="767682" y="4247390"/>
            <a:ext cx="8196805" cy="108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* Сельскохозяйственные товаропроизводители применяют одну из систем налогообложения, в соответствии с установленными критериями налогового законодательства</a:t>
            </a:r>
          </a:p>
          <a:p>
            <a:pPr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 – могут применять систему налогообложения </a:t>
            </a:r>
          </a:p>
          <a:p>
            <a:pPr eaLnBrk="1" hangingPunct="1"/>
            <a:r>
              <a:rPr lang="ru-RU" alt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 – не могут применять систему налогообложения </a:t>
            </a:r>
          </a:p>
          <a:p>
            <a:pPr eaLnBrk="1" hangingPunct="1">
              <a:spcBef>
                <a:spcPct val="50000"/>
              </a:spcBef>
            </a:pPr>
            <a:endParaRPr lang="ru-RU" altLang="ru-RU" sz="1100" dirty="0"/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767682" y="2715767"/>
            <a:ext cx="2414780" cy="383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Индивидуальные предприниматели</a:t>
            </a:r>
          </a:p>
        </p:txBody>
      </p:sp>
      <p:sp>
        <p:nvSpPr>
          <p:cNvPr id="68" name="Rectangle 79"/>
          <p:cNvSpPr>
            <a:spLocks noChangeArrowheads="1"/>
          </p:cNvSpPr>
          <p:nvPr/>
        </p:nvSpPr>
        <p:spPr bwMode="auto">
          <a:xfrm>
            <a:off x="3182461" y="2715767"/>
            <a:ext cx="1462315" cy="38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69" name="Rectangle 82"/>
          <p:cNvSpPr>
            <a:spLocks noChangeArrowheads="1"/>
          </p:cNvSpPr>
          <p:nvPr/>
        </p:nvSpPr>
        <p:spPr bwMode="auto">
          <a:xfrm>
            <a:off x="4643377" y="2715767"/>
            <a:ext cx="1523945" cy="3835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70" name="Rectangle 88"/>
          <p:cNvSpPr>
            <a:spLocks noChangeArrowheads="1"/>
          </p:cNvSpPr>
          <p:nvPr/>
        </p:nvSpPr>
        <p:spPr bwMode="auto">
          <a:xfrm>
            <a:off x="6864644" y="2715767"/>
            <a:ext cx="701961" cy="3835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5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Да, патент</a:t>
            </a: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6168722" y="3099338"/>
            <a:ext cx="1397883" cy="3835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72" name="Rectangle 91"/>
          <p:cNvSpPr>
            <a:spLocks noChangeArrowheads="1"/>
          </p:cNvSpPr>
          <p:nvPr/>
        </p:nvSpPr>
        <p:spPr bwMode="auto">
          <a:xfrm>
            <a:off x="6168722" y="3865271"/>
            <a:ext cx="1397883" cy="38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73" name="Rectangle 95"/>
          <p:cNvSpPr>
            <a:spLocks noChangeArrowheads="1"/>
          </p:cNvSpPr>
          <p:nvPr/>
        </p:nvSpPr>
        <p:spPr bwMode="auto">
          <a:xfrm>
            <a:off x="7566605" y="2715767"/>
            <a:ext cx="1397883" cy="383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74" name="Rectangle 96"/>
          <p:cNvSpPr>
            <a:spLocks noChangeArrowheads="1"/>
          </p:cNvSpPr>
          <p:nvPr/>
        </p:nvSpPr>
        <p:spPr bwMode="auto">
          <a:xfrm>
            <a:off x="7566605" y="3099338"/>
            <a:ext cx="1397883" cy="383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75" name="Rectangle 97"/>
          <p:cNvSpPr>
            <a:spLocks noChangeArrowheads="1"/>
          </p:cNvSpPr>
          <p:nvPr/>
        </p:nvSpPr>
        <p:spPr bwMode="auto">
          <a:xfrm>
            <a:off x="7566605" y="3481701"/>
            <a:ext cx="1397883" cy="3835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Нет</a:t>
            </a:r>
          </a:p>
        </p:txBody>
      </p:sp>
      <p:sp>
        <p:nvSpPr>
          <p:cNvPr id="76" name="Rectangle 98"/>
          <p:cNvSpPr>
            <a:spLocks noChangeArrowheads="1"/>
          </p:cNvSpPr>
          <p:nvPr/>
        </p:nvSpPr>
        <p:spPr bwMode="auto">
          <a:xfrm>
            <a:off x="7566605" y="3865271"/>
            <a:ext cx="1397883" cy="383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</a:t>
            </a:r>
          </a:p>
        </p:txBody>
      </p:sp>
      <p:sp>
        <p:nvSpPr>
          <p:cNvPr id="77" name="Rectangle 101"/>
          <p:cNvSpPr>
            <a:spLocks noChangeArrowheads="1"/>
          </p:cNvSpPr>
          <p:nvPr/>
        </p:nvSpPr>
        <p:spPr bwMode="auto">
          <a:xfrm>
            <a:off x="6165702" y="2715766"/>
            <a:ext cx="698942" cy="38357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11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1" hangingPunct="1"/>
            <a:r>
              <a:rPr lang="ru-RU" altLang="ru-RU" sz="105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Да, налог</a:t>
            </a:r>
          </a:p>
          <a:p>
            <a:pPr algn="ctr" eaLnBrk="1" hangingPunct="1"/>
            <a:endParaRPr lang="ru-RU" altLang="ru-RU" sz="11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2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1</a:t>
            </a:r>
            <a:endParaRPr dirty="0"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Общая характеристика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малых форм хозяйствования на селе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275606"/>
            <a:ext cx="2664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Личное подсобное хозяйство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- форма непредпринимательской деятельности по производству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переработке сельскохозяйственной продукции.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47864" y="1275606"/>
            <a:ext cx="30048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Крестьянское (фермерское) хозяйство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-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объединение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граждан, связанных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родством,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имеющих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в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общей собственности имущество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и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совместно осуществляющих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хозяйственную деятельность,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основанную на их личном участии.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51552" y="1275606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Сельскохозяйственный потребительский кооператив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-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некоммерческая организация созданная гражданами – сельхозтоваропроизводителями при условии их обязательного участия в деятельности данной организации.</a:t>
            </a:r>
            <a:endParaRPr lang="ru-RU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347864" y="1275606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372200" y="1275606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4518" y="3219822"/>
            <a:ext cx="847948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200" y="3562439"/>
            <a:ext cx="27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Федеральный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закон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08.12.1995 N 193-ФЗ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(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ред. от 02.12.2019)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"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 сельскохозяйственной кооперации"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91880" y="3562439"/>
            <a:ext cx="27718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Федеральный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закон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11.06.2003 N 74-ФЗ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(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ред. от 23.06.2014)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"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 крестьянском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(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фермерском) хозяйстве"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1560" y="3562439"/>
            <a:ext cx="2771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Федеральный закон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от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7 июля 2003 г. N 112-ФЗ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"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 личном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подсобном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хозяйстве"</a:t>
            </a:r>
          </a:p>
        </p:txBody>
      </p:sp>
    </p:spTree>
    <p:extLst>
      <p:ext uri="{BB962C8B-B14F-4D97-AF65-F5344CB8AC3E}">
        <p14:creationId xmlns:p14="http://schemas.microsoft.com/office/powerpoint/2010/main" xmlns="" val="59702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685800" y="411510"/>
            <a:ext cx="8206680" cy="25413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</a:t>
            </a:r>
            <a:r>
              <a:rPr lang="en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  <a:r>
              <a:rPr lang="ru-RU" sz="4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sz="4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lvl="0"/>
            <a:r>
              <a:rPr lang="ru-RU" sz="4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КОМПЛЕКС МЕР ПОДДЕРЖКИ СУБЪЕКТОВ МАЛЫХ ФОРМ ХОЗЯЙСТВОВАНИЯ</a:t>
            </a:r>
            <a:endParaRPr sz="4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1"/>
          </p:nvPr>
        </p:nvSpPr>
        <p:spPr>
          <a:xfrm>
            <a:off x="0" y="3082250"/>
            <a:ext cx="9144000" cy="20612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69975" lvl="0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Федеральная грантовая поддержка </a:t>
            </a:r>
          </a:p>
          <a:p>
            <a:pPr marL="1069975" indent="-28575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Меры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гос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. поддержки в рамках Федерального проекта «ССПФ и РСК»</a:t>
            </a:r>
          </a:p>
          <a:p>
            <a:pPr marL="1069975" lvl="0" indent="-285750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Грантовая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 поддержка МФХ в рамках областного «закона о кооперации»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546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78055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3</a:t>
            </a:r>
            <a:endParaRPr dirty="0"/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Виды мер поддержки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малых форм хозяйствования на селе</a:t>
            </a:r>
            <a:endParaRPr lang="ru-RU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7966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Начинающий фермер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постановление Правительства Пермского края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от 27.02.2020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года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№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91-п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1635646"/>
            <a:ext cx="3004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pPr algn="ctr"/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Субсидии: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на закупку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сельохозпродукции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на приобретение КРС,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на приобретение имущества.</a:t>
            </a:r>
          </a:p>
          <a:p>
            <a:pPr marL="285750" indent="-285750">
              <a:buFontTx/>
              <a:buChar char="-"/>
            </a:pPr>
            <a:r>
              <a:rPr lang="ru-RU" b="1" spc="-1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на приобретение с</a:t>
            </a:r>
            <a:r>
              <a:rPr lang="en-US" b="1" spc="-1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/</a:t>
            </a:r>
            <a:r>
              <a:rPr lang="ru-RU" b="1" spc="-1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х техники</a:t>
            </a:r>
          </a:p>
          <a:p>
            <a:pPr marL="285750" indent="-285750">
              <a:buFontTx/>
              <a:buChar char="-"/>
            </a:pPr>
            <a:endParaRPr lang="ru-RU" b="1" spc="-1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pPr marL="285750" indent="-285750">
              <a:buFontTx/>
              <a:buChar char="-"/>
            </a:pPr>
            <a:endParaRPr lang="ru-RU" b="1" spc="-10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pPr marL="285750" indent="-285750" algn="ctr">
              <a:buFontTx/>
              <a:buChar char="-"/>
            </a:pP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постановление Правительства Пермского края </a:t>
            </a:r>
            <a:b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от 01.04.2020 года № </a:t>
            </a:r>
            <a:r>
              <a:rPr lang="ru-RU" b="1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170-п</a:t>
            </a:r>
            <a:endParaRPr lang="ru-RU" spc="-10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3347864" y="1256553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372200" y="1256556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4518" y="1707654"/>
            <a:ext cx="84794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372198" y="1131590"/>
            <a:ext cx="27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Меры поддержки в рамках федерального проекта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63888" y="1131590"/>
            <a:ext cx="27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Меры поддержки в рамках закона о кооперации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1131590"/>
            <a:ext cx="2771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Гранты в рамках федеральной программы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285978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Семейная  ферма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</a:t>
            </a: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постановление Правительства Пермского края </a:t>
            </a:r>
            <a:b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от 27.02.2020 года № </a:t>
            </a:r>
            <a:r>
              <a:rPr lang="ru-RU" b="1" dirty="0" smtClean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91-п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386789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Грант на укрепление МТБ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</a:t>
            </a: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постановление Правительства Пермского края </a:t>
            </a:r>
            <a:b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от 27.02.2020 года № </a:t>
            </a:r>
            <a:r>
              <a:rPr lang="ru-RU" dirty="0" smtClean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9</a:t>
            </a:r>
            <a:r>
              <a:rPr lang="ru-RU" b="1" dirty="0" smtClean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1-п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72200" y="1707654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Грант «Агростартап»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</a:t>
            </a: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постановление Правительства Пермского края </a:t>
            </a:r>
            <a:b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от </a:t>
            </a:r>
            <a:r>
              <a:rPr lang="ru-RU" dirty="0" smtClean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01.04.2020 </a:t>
            </a:r>
            <a:r>
              <a:rPr lang="ru-RU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года № </a:t>
            </a:r>
            <a:r>
              <a:rPr lang="ru-RU" b="1" dirty="0" smtClean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170-п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683568" y="2787774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83568" y="3795886"/>
            <a:ext cx="26642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7864" y="3435846"/>
            <a:ext cx="3024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372200" y="2643758"/>
            <a:ext cx="2771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72200" y="2724376"/>
            <a:ext cx="27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Субсидии: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b="1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В растениеводстве</a:t>
            </a:r>
          </a:p>
          <a:p>
            <a:pPr>
              <a:lnSpc>
                <a:spcPct val="90000"/>
              </a:lnSpc>
            </a:pPr>
            <a:r>
              <a:rPr lang="ru-RU" b="1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(стимулирующая, компенсирующая)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b="1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В производстве молока </a:t>
            </a:r>
          </a:p>
          <a:p>
            <a:pPr lvl="0">
              <a:lnSpc>
                <a:spcPct val="90000"/>
              </a:lnSpc>
            </a:pPr>
            <a:r>
              <a:rPr lang="ru-RU" b="1" spc="-20" dirty="0">
                <a:solidFill>
                  <a:srgbClr val="F6F6F6">
                    <a:lumMod val="10000"/>
                  </a:srgb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(стимулирующая, компенсирующая)</a:t>
            </a:r>
          </a:p>
          <a:p>
            <a:pPr marL="285750" indent="-285750">
              <a:lnSpc>
                <a:spcPct val="90000"/>
              </a:lnSpc>
              <a:buFontTx/>
              <a:buChar char="-"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постановление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Правительства </a:t>
            </a:r>
            <a:endParaRPr lang="ru-RU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              Пермского края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/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         от 12.02.2020 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№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67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-П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46489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83568" y="392189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Грант 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на укрепление МТБ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кооператива</a:t>
            </a: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(не более 60% затрат)  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478" y="2903101"/>
            <a:ext cx="19443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Семейная 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ферма</a:t>
            </a:r>
          </a:p>
          <a:p>
            <a:pPr algn="ctr"/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(не более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60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% затрат)  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4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77900" y="1473046"/>
            <a:ext cx="19498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Начинающий 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фермер</a:t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(не более 90% затрат)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 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2627784" y="1256149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6070632" y="1256556"/>
            <a:ext cx="0" cy="3888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83568" y="2454558"/>
            <a:ext cx="84604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83568" y="3795886"/>
            <a:ext cx="846043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2627784" y="1256149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- до 3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млн. руб.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(мясное или молочное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/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скотоводство)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29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>
              <a:buClr>
                <a:srgbClr val="0DB7C4"/>
              </a:buClr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Размеры грантов и условия их получения 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627784" y="1851670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- до 1,5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млн. руб.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(иные виды сельхоз-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  деятельности)</a:t>
            </a:r>
            <a:endParaRPr lang="ru-RU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78352" y="1152639"/>
            <a:ext cx="30656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Общие условия: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регистрация КФХ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не старше 2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лет;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не менее 2 раб. мест на 2 млн.руб. и </a:t>
            </a:r>
            <a:b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</a:b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 не менее 1 раб. места до 2 млн. руб.;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18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месяцев на освоение средств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32" name="object 40"/>
          <p:cNvSpPr/>
          <p:nvPr/>
        </p:nvSpPr>
        <p:spPr>
          <a:xfrm>
            <a:off x="-79945" y="1548536"/>
            <a:ext cx="765473" cy="6598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3" name="object 39"/>
          <p:cNvSpPr/>
          <p:nvPr/>
        </p:nvSpPr>
        <p:spPr>
          <a:xfrm>
            <a:off x="25971" y="2912625"/>
            <a:ext cx="630982" cy="4871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4" name="object 37"/>
          <p:cNvSpPr/>
          <p:nvPr/>
        </p:nvSpPr>
        <p:spPr>
          <a:xfrm>
            <a:off x="25971" y="4261946"/>
            <a:ext cx="630982" cy="429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8" name="Прямоугольник 17"/>
          <p:cNvSpPr/>
          <p:nvPr/>
        </p:nvSpPr>
        <p:spPr>
          <a:xfrm>
            <a:off x="2627784" y="2643758"/>
            <a:ext cx="34505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Максимальный размер 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гранта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10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млн. руб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.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84168" y="2420988"/>
            <a:ext cx="306565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Общие условия:</a:t>
            </a:r>
          </a:p>
          <a:p>
            <a:pPr algn="ctr"/>
            <a:endParaRPr lang="ru-RU" sz="200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регистрация КФХ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2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и более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лет;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не менее 3 раб. мест на 1 грант;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24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месяца на освоение средств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повторное участие не ранее 2 лет с полного освоения последнего гранта.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627784" y="3878168"/>
            <a:ext cx="3450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Максимальный размер 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гранта</a:t>
            </a:r>
          </a:p>
          <a:p>
            <a:pPr algn="ctr"/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10 </a:t>
            </a:r>
            <a:r>
              <a:rPr lang="ru-RU" sz="1800" b="1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млн. руб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. </a:t>
            </a:r>
            <a:b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(1 раб. место на каждые 3 млн.)</a:t>
            </a:r>
            <a:r>
              <a:rPr lang="ru-RU" sz="18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</a:t>
            </a:r>
            <a:endParaRPr lang="ru-RU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84168" y="3744516"/>
            <a:ext cx="324036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Общие условия:</a:t>
            </a:r>
          </a:p>
          <a:p>
            <a:pPr algn="ctr"/>
            <a:endParaRPr lang="ru-RU" sz="200" b="1" dirty="0" smtClean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  <a:sym typeface="Source Sans Pro"/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е менее 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1 года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 даты регистрации;</a:t>
            </a: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</a:t>
            </a:r>
            <a:r>
              <a:rPr lang="ru-RU" sz="1200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не менее 5 –</a:t>
            </a:r>
            <a:r>
              <a:rPr lang="ru-RU" sz="1200" spc="-20" dirty="0" err="1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ти</a:t>
            </a:r>
            <a:r>
              <a:rPr lang="ru-RU" sz="1200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ЛПХ ИЛИ 3</a:t>
            </a:r>
            <a:r>
              <a:rPr lang="ru-RU" sz="1200" b="1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с/х </a:t>
            </a:r>
            <a:r>
              <a:rPr lang="ru-RU" sz="1200" spc="-2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товаропроизводителей</a:t>
            </a: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 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24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месяца на освоение средств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;</a:t>
            </a:r>
          </a:p>
          <a:p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-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повторное участие 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не ранее 1года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с полного освоения последнего гранта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  <a:sym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181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>
              <a:buClr>
                <a:srgbClr val="0DB7C4"/>
              </a:buClr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Разрешенные направления </a:t>
            </a:r>
            <a:b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расходования гранта «Семейная ферма»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9"/>
          <p:cNvSpPr/>
          <p:nvPr/>
        </p:nvSpPr>
        <p:spPr>
          <a:xfrm>
            <a:off x="7884368" y="245841"/>
            <a:ext cx="1033271" cy="63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0" t="12020" r="12297" b="10510"/>
          <a:stretch/>
        </p:blipFill>
        <p:spPr>
          <a:xfrm flipH="1">
            <a:off x="767328" y="2833625"/>
            <a:ext cx="636366" cy="6476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8722" y="1526697"/>
            <a:ext cx="648903" cy="6489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16" y="1545612"/>
            <a:ext cx="631874" cy="7200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95612" y="1491630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Разработка проектной документации для строительства (реконструкции) </a:t>
            </a:r>
            <a:r>
              <a:rPr lang="ru-RU" sz="1200" dirty="0" smtClean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производственных </a:t>
            </a: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и складских зданий, помещений, предназначенных для производства и переработки с/х продукции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70212" y="2576066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Приобретение, строительство, ремонт и переустройство производственных и складских зданий,  </a:t>
            </a:r>
            <a:b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помещений, пристроек, инженерных сетей, заграждений и сооружений, необходимых для </a:t>
            </a:r>
            <a:b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 производства, хранения и переработки с/х продукции, а также на их регистрацию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44208" y="161031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с/х животных, в том числе птицы (исключая свиней)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000" y="2807491"/>
            <a:ext cx="608346" cy="64890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444208" y="2891113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рыбопосадочного материала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340" y="4201206"/>
            <a:ext cx="637070" cy="637070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584152" y="4011910"/>
            <a:ext cx="389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с/х техники  и навесного оборудования, грузового автомобильного транспорта, </a:t>
            </a:r>
            <a:b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оборудования для производства и переработки </a:t>
            </a:r>
            <a:b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с/х продукции (срок эксплуатации не должен  </a:t>
            </a:r>
            <a:b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превышать 3 лет)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9000" y="4149086"/>
            <a:ext cx="608346" cy="554946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439466" y="4083918"/>
            <a:ext cx="2525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автономных источников электро-, газо- и водоснабжения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436096" y="1131591"/>
            <a:ext cx="0" cy="4011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34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81;p13"/>
          <p:cNvSpPr txBox="1">
            <a:spLocks/>
          </p:cNvSpPr>
          <p:nvPr/>
        </p:nvSpPr>
        <p:spPr>
          <a:xfrm>
            <a:off x="831842" y="-6024"/>
            <a:ext cx="8312158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 b="0" i="0" u="none" strike="noStrike" cap="non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>
              <a:buClr>
                <a:srgbClr val="0DB7C4"/>
              </a:buClr>
            </a:pP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Разрешенные направления расходования </a:t>
            </a:r>
          </a:p>
          <a:p>
            <a:pPr>
              <a:buClr>
                <a:srgbClr val="0DB7C4"/>
              </a:buClr>
            </a:pPr>
            <a:r>
              <a:rPr lang="ru-RU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редств гранта кооперативу на укрепление МТБ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2636" y="1133976"/>
            <a:ext cx="913136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ject 37"/>
          <p:cNvSpPr/>
          <p:nvPr/>
        </p:nvSpPr>
        <p:spPr>
          <a:xfrm>
            <a:off x="7956376" y="210789"/>
            <a:ext cx="980694" cy="7063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80" t="12020" r="12297" b="10510"/>
          <a:stretch/>
        </p:blipFill>
        <p:spPr>
          <a:xfrm flipH="1">
            <a:off x="767328" y="1821197"/>
            <a:ext cx="636366" cy="6476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70213" y="1638548"/>
            <a:ext cx="3217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Приобретение, строительство,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ремонт, реконструкция или модернизация производственных объектов.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851670"/>
            <a:ext cx="608346" cy="6489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372200" y="1761301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оборудования для рыбоводства.</a:t>
            </a:r>
            <a:endParaRPr lang="ru-RU" sz="1600" dirty="0">
              <a:solidFill>
                <a:schemeClr val="tx2">
                  <a:lumMod val="1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Source Sans Pro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8548" y="3765503"/>
            <a:ext cx="610970" cy="64762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568734" y="3672328"/>
            <a:ext cx="3363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и монтаж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/>
            </a:r>
            <a:b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</a:b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оборудования и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техники для производственных объектов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56193" y="3837289"/>
            <a:ext cx="1080120" cy="504056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6372200" y="3426106"/>
            <a:ext cx="2520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Приобретение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специализированного </a:t>
            </a:r>
            <a:r>
              <a:rPr lang="ru-RU" sz="1600" dirty="0">
                <a:solidFill>
                  <a:schemeClr val="tx2">
                    <a:lumMod val="1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Source Sans Pro"/>
              </a:rPr>
              <a:t>транспорта, фургонов, прицепов, полуприцепов, вагонов, контейнеров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10304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400" i="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Меры поддержки</a:t>
            </a:r>
            <a:br>
              <a:rPr lang="ru-RU" sz="4400" i="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</a:br>
            <a:r>
              <a:rPr lang="ru-RU" sz="4400" i="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 рамках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4400" i="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Закона о кооперации</a:t>
            </a:r>
            <a:endParaRPr sz="4400" i="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894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8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5486"/>
            <a:ext cx="845541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972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11041</TotalTime>
  <Words>770</Words>
  <Application>Microsoft Office PowerPoint</Application>
  <PresentationFormat>Экран (16:9)</PresentationFormat>
  <Paragraphs>233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Dosis</vt:lpstr>
      <vt:lpstr>Baskerville Old Face</vt:lpstr>
      <vt:lpstr>PT Astra Serif</vt:lpstr>
      <vt:lpstr>Source Sans Pro</vt:lpstr>
      <vt:lpstr>Wingdings</vt:lpstr>
      <vt:lpstr>Cerimon template</vt:lpstr>
      <vt:lpstr>ИНФОРМАЦИОННЫЙ СЕМИНАР ЦЕНТРА КОМПЕТЕНЦИЙ В СФЕРЕ  СЕЛЬСКОХОЗЯЙСТВЕННОЙ КООПЕРАЦИИ  И ПОДДЕРЖКИ ФЕРМЕРОВ</vt:lpstr>
      <vt:lpstr>Слайд 2</vt:lpstr>
      <vt:lpstr>2.  КОМПЛЕКС МЕР ПОДДЕРЖКИ СУБЪЕКТОВ МАЛЫХ ФОРМ ХОЗЯЙСТВОВАНИЯ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КОМПЕТЕНЦИЙ В СФЕРЕ СЕЛЬСКОЙ КООПЕРАЦИИ</dc:title>
  <dc:creator>Surgutsky</dc:creator>
  <cp:lastModifiedBy>igoshev</cp:lastModifiedBy>
  <cp:revision>203</cp:revision>
  <cp:lastPrinted>2020-10-06T07:48:22Z</cp:lastPrinted>
  <dcterms:modified xsi:type="dcterms:W3CDTF">2020-10-07T06:34:13Z</dcterms:modified>
</cp:coreProperties>
</file>