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9.xml" ContentType="application/vnd.openxmlformats-officedocument.them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  <p:sldMasterId id="2147483852" r:id="rId9"/>
    <p:sldMasterId id="2147483864" r:id="rId10"/>
    <p:sldMasterId id="2147483888" r:id="rId11"/>
    <p:sldMasterId id="2147483900" r:id="rId12"/>
    <p:sldMasterId id="2147483912" r:id="rId13"/>
    <p:sldMasterId id="2147483924" r:id="rId14"/>
    <p:sldMasterId id="2147483936" r:id="rId15"/>
    <p:sldMasterId id="2147483948" r:id="rId16"/>
    <p:sldMasterId id="2147483960" r:id="rId17"/>
    <p:sldMasterId id="2147483972" r:id="rId18"/>
    <p:sldMasterId id="2147483984" r:id="rId19"/>
    <p:sldMasterId id="2147483996" r:id="rId20"/>
    <p:sldMasterId id="2147484008" r:id="rId21"/>
    <p:sldMasterId id="2147484020" r:id="rId22"/>
    <p:sldMasterId id="2147484032" r:id="rId23"/>
    <p:sldMasterId id="2147484044" r:id="rId24"/>
    <p:sldMasterId id="2147484056" r:id="rId25"/>
    <p:sldMasterId id="2147484068" r:id="rId26"/>
    <p:sldMasterId id="2147484080" r:id="rId27"/>
    <p:sldMasterId id="2147484092" r:id="rId28"/>
  </p:sldMasterIdLst>
  <p:notesMasterIdLst>
    <p:notesMasterId r:id="rId72"/>
  </p:notesMasterIdLst>
  <p:sldIdLst>
    <p:sldId id="257" r:id="rId29"/>
    <p:sldId id="318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33" r:id="rId46"/>
    <p:sldId id="316" r:id="rId47"/>
    <p:sldId id="319" r:id="rId48"/>
    <p:sldId id="292" r:id="rId49"/>
    <p:sldId id="334" r:id="rId50"/>
    <p:sldId id="335" r:id="rId51"/>
    <p:sldId id="339" r:id="rId52"/>
    <p:sldId id="340" r:id="rId53"/>
    <p:sldId id="332" r:id="rId54"/>
    <p:sldId id="337" r:id="rId55"/>
    <p:sldId id="354" r:id="rId56"/>
    <p:sldId id="351" r:id="rId57"/>
    <p:sldId id="336" r:id="rId58"/>
    <p:sldId id="350" r:id="rId59"/>
    <p:sldId id="338" r:id="rId60"/>
    <p:sldId id="341" r:id="rId61"/>
    <p:sldId id="342" r:id="rId62"/>
    <p:sldId id="343" r:id="rId63"/>
    <p:sldId id="344" r:id="rId64"/>
    <p:sldId id="345" r:id="rId65"/>
    <p:sldId id="352" r:id="rId66"/>
    <p:sldId id="347" r:id="rId67"/>
    <p:sldId id="348" r:id="rId68"/>
    <p:sldId id="353" r:id="rId69"/>
    <p:sldId id="355" r:id="rId70"/>
    <p:sldId id="314" r:id="rId7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1310"/>
    <a:srgbClr val="FB1210"/>
    <a:srgbClr val="472CA4"/>
    <a:srgbClr val="DC241D"/>
    <a:srgbClr val="DF2B22"/>
    <a:srgbClr val="C00B00"/>
    <a:srgbClr val="7C3EAE"/>
    <a:srgbClr val="F46D00"/>
    <a:srgbClr val="FFAB10"/>
    <a:srgbClr val="DA0E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1"/>
    <p:restoredTop sz="94337"/>
  </p:normalViewPr>
  <p:slideViewPr>
    <p:cSldViewPr snapToGrid="0" snapToObjects="1">
      <p:cViewPr>
        <p:scale>
          <a:sx n="113" d="100"/>
          <a:sy n="113" d="100"/>
        </p:scale>
        <p:origin x="-996" y="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376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8823527861785577E-2"/>
                  <c:y val="-3.2803695710852211E-2"/>
                </c:manualLayout>
              </c:layout>
              <c:showVal val="1"/>
            </c:dLbl>
            <c:dLbl>
              <c:idx val="1"/>
              <c:layout>
                <c:manualLayout>
                  <c:x val="2.3006534053293476E-2"/>
                  <c:y val="-3.2803695710852218E-2"/>
                </c:manualLayout>
              </c:layout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23</a:t>
                    </a:r>
                    <a:endParaRPr lang="en-US"/>
                  </a:p>
                </c:rich>
              </c:tx>
              <c:showVal val="1"/>
            </c:dLbl>
            <c:spPr>
              <a:noFill/>
              <a:ln w="25417">
                <a:noFill/>
              </a:ln>
            </c:spPr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на 31.09.2020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</c:v>
                </c:pt>
                <c:pt idx="1">
                  <c:v>123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0914866272256392E-2"/>
                  <c:y val="-2.4602771783139171E-2"/>
                </c:manualLayout>
              </c:layout>
              <c:showVal val="1"/>
            </c:dLbl>
            <c:dLbl>
              <c:idx val="1"/>
              <c:layout>
                <c:manualLayout>
                  <c:x val="2.5097872463764312E-2"/>
                  <c:y val="-2.4602771783139171E-2"/>
                </c:manualLayout>
              </c:layout>
              <c:showVal val="1"/>
            </c:dLbl>
            <c:dLbl>
              <c:idx val="2"/>
              <c:layout>
                <c:manualLayout>
                  <c:x val="6.2744028571753291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0914676190584399E-2"/>
                  <c:y val="-3.7576542227516546E-17"/>
                </c:manualLayout>
              </c:layout>
              <c:showVal val="1"/>
            </c:dLbl>
            <c:dLbl>
              <c:idx val="4"/>
              <c:layout>
                <c:manualLayout>
                  <c:x val="2.7189079047759787E-2"/>
                  <c:y val="-4.099306507084219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 w="2541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на 31.09.2020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</c:v>
                </c:pt>
                <c:pt idx="1">
                  <c:v>123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6731860080748492E-2"/>
                  <c:y val="-6.15056379737648E-2"/>
                </c:manualLayout>
              </c:layout>
              <c:showVal val="1"/>
            </c:dLbl>
            <c:dLbl>
              <c:idx val="1"/>
              <c:layout>
                <c:manualLayout>
                  <c:x val="2.0914866272256392E-2"/>
                  <c:y val="-2.0505861400511097E-2"/>
                </c:manualLayout>
              </c:layout>
              <c:showVal val="1"/>
            </c:dLbl>
            <c:dLbl>
              <c:idx val="2"/>
              <c:layout>
                <c:manualLayout>
                  <c:x val="1.0457338095292205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254880571435067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457338095292205E-2"/>
                  <c:y val="-2.0496532535421184E-2"/>
                </c:manualLayout>
              </c:layout>
              <c:showVal val="1"/>
            </c:dLbl>
            <c:spPr>
              <a:noFill/>
              <a:ln w="25417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на 31.09.2020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42</c:v>
                </c:pt>
                <c:pt idx="1">
                  <c:v>23</c:v>
                </c:pt>
              </c:numCache>
            </c:numRef>
          </c:val>
        </c:ser>
        <c:dLbls>
          <c:showVal val="1"/>
        </c:dLbls>
        <c:gapWidth val="75"/>
        <c:shape val="cylinder"/>
        <c:axId val="166696832"/>
        <c:axId val="166698368"/>
        <c:axId val="0"/>
      </c:bar3DChart>
      <c:catAx>
        <c:axId val="166696832"/>
        <c:scaling>
          <c:orientation val="minMax"/>
        </c:scaling>
        <c:axPos val="b"/>
        <c:numFmt formatCode="General" sourceLinked="0"/>
        <c:majorTickMark val="none"/>
        <c:tickLblPos val="nextTo"/>
        <c:crossAx val="166698368"/>
        <c:crosses val="autoZero"/>
        <c:auto val="1"/>
        <c:lblAlgn val="ctr"/>
        <c:lblOffset val="100"/>
      </c:catAx>
      <c:valAx>
        <c:axId val="166698368"/>
        <c:scaling>
          <c:orientation val="minMax"/>
        </c:scaling>
        <c:delete val="1"/>
        <c:axPos val="l"/>
        <c:numFmt formatCode="General" sourceLinked="1"/>
        <c:tickLblPos val="none"/>
        <c:crossAx val="166696832"/>
        <c:crosses val="autoZero"/>
        <c:crossBetween val="between"/>
      </c:valAx>
      <c:spPr>
        <a:noFill/>
        <a:ln w="25417">
          <a:noFill/>
        </a:ln>
      </c:spPr>
    </c:plotArea>
    <c:plotVisOnly val="1"/>
    <c:dispBlanksAs val="gap"/>
  </c:chart>
  <c:txPr>
    <a:bodyPr/>
    <a:lstStyle/>
    <a:p>
      <a:pPr>
        <a:defRPr sz="1801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5.4035809438618833E-2"/>
          <c:y val="9.0347782994871922E-2"/>
          <c:w val="0.5412494346117771"/>
          <c:h val="0.823945731176068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557 находятся на карантине</c:v>
                </c:pt>
                <c:pt idx="1">
                  <c:v>941 выдано новым владельцам</c:v>
                </c:pt>
                <c:pt idx="2">
                  <c:v>157 возвращено в среду обитания</c:v>
                </c:pt>
                <c:pt idx="3">
                  <c:v>419  находятся на пожизненном содержании</c:v>
                </c:pt>
                <c:pt idx="4">
                  <c:v>172 умерщвлено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0.41000000000000003</c:v>
                </c:pt>
                <c:pt idx="2">
                  <c:v>7.0000000000000021E-2</c:v>
                </c:pt>
                <c:pt idx="3">
                  <c:v>0.19</c:v>
                </c:pt>
                <c:pt idx="4">
                  <c:v>8.0000000000000016E-2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253377404101554"/>
          <c:y val="0.18651345025991273"/>
          <c:w val="0.3314026231989794"/>
          <c:h val="0.7566100111683498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44B58-4612-4954-87E4-A0A33270E29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B4A52-3F6F-48A9-8B7D-D0C386EFAA22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u="sng" dirty="0" smtClean="0"/>
            <a:t>Предмет надзора</a:t>
          </a:r>
        </a:p>
        <a:p>
          <a:r>
            <a:rPr lang="ru-RU" sz="1600" b="1" i="1" dirty="0" smtClean="0"/>
            <a:t>Соблюдение юридическими лицами, индивидуальными предпринимателями, физическими лицами обязательных требований законодательства Российской Федерации, Пермского края и иных нормативных правовых актов в области обращения с животными</a:t>
          </a:r>
          <a:endParaRPr lang="ru-RU" sz="1600" b="1" i="1" dirty="0"/>
        </a:p>
      </dgm:t>
    </dgm:pt>
    <dgm:pt modelId="{D2C629E7-7564-4EDA-B333-7366B363B98D}" type="parTrans" cxnId="{6B36D500-E961-4BB4-9CC8-FCE4C08D25B0}">
      <dgm:prSet/>
      <dgm:spPr/>
      <dgm:t>
        <a:bodyPr/>
        <a:lstStyle/>
        <a:p>
          <a:endParaRPr lang="ru-RU"/>
        </a:p>
      </dgm:t>
    </dgm:pt>
    <dgm:pt modelId="{61DA22BD-4AAA-458E-8F64-9049E05A425B}" type="sibTrans" cxnId="{6B36D500-E961-4BB4-9CC8-FCE4C08D25B0}">
      <dgm:prSet/>
      <dgm:spPr/>
      <dgm:t>
        <a:bodyPr/>
        <a:lstStyle/>
        <a:p>
          <a:endParaRPr lang="ru-RU"/>
        </a:p>
      </dgm:t>
    </dgm:pt>
    <dgm:pt modelId="{395A06ED-41C0-4218-8829-642DCF8E779D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посредством: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Плановые и внеплановые проверки (документарные и выездные);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контролю без взаимодействия с юридическими лицами, индивидуальными предпринимателями, физическими лицами;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Мероприятия, направленные на профилактику нарушения обязательных требований</a:t>
          </a:r>
        </a:p>
        <a:p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32423-6CDD-4733-B9FD-24B9832B5B96}" type="parTrans" cxnId="{6EDFE721-303F-4FA9-A1AE-E8758D293889}">
      <dgm:prSet/>
      <dgm:spPr/>
      <dgm:t>
        <a:bodyPr/>
        <a:lstStyle/>
        <a:p>
          <a:endParaRPr lang="ru-RU"/>
        </a:p>
      </dgm:t>
    </dgm:pt>
    <dgm:pt modelId="{F75A29F1-C34F-4E02-A5CC-14F8E1FA8ABD}" type="sibTrans" cxnId="{6EDFE721-303F-4FA9-A1AE-E8758D293889}">
      <dgm:prSet/>
      <dgm:spPr/>
      <dgm:t>
        <a:bodyPr/>
        <a:lstStyle/>
        <a:p>
          <a:endParaRPr lang="ru-RU"/>
        </a:p>
      </dgm:t>
    </dgm:pt>
    <dgm:pt modelId="{EB63BEFF-831B-412C-BF07-8FB2CB9F774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4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надзора  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животные без владельцев, 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домашние животные, </a:t>
          </a:r>
        </a:p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служебные животные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A152F-D121-4CCF-9259-C299742C0DC2}" type="parTrans" cxnId="{51E4F25A-6643-4B71-AE8D-2BE9AD0C9446}">
      <dgm:prSet/>
      <dgm:spPr/>
      <dgm:t>
        <a:bodyPr/>
        <a:lstStyle/>
        <a:p>
          <a:endParaRPr lang="ru-RU"/>
        </a:p>
      </dgm:t>
    </dgm:pt>
    <dgm:pt modelId="{5DD39FE4-008B-42A3-9F1F-8870F288EC5A}" type="sibTrans" cxnId="{51E4F25A-6643-4B71-AE8D-2BE9AD0C9446}">
      <dgm:prSet/>
      <dgm:spPr/>
      <dgm:t>
        <a:bodyPr/>
        <a:lstStyle/>
        <a:p>
          <a:endParaRPr lang="ru-RU"/>
        </a:p>
      </dgm:t>
    </dgm:pt>
    <dgm:pt modelId="{34736B1C-C488-441C-A15D-C19EABD87EB8}" type="pres">
      <dgm:prSet presAssocID="{3E644B58-4612-4954-87E4-A0A33270E2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DDE5DA-1B55-492E-9364-90667FD7CEAA}" type="pres">
      <dgm:prSet presAssocID="{F96B4A52-3F6F-48A9-8B7D-D0C386EFAA22}" presName="parentLin" presStyleCnt="0"/>
      <dgm:spPr/>
    </dgm:pt>
    <dgm:pt modelId="{E33EA6E1-4490-4D53-BC48-76C58A5940E9}" type="pres">
      <dgm:prSet presAssocID="{F96B4A52-3F6F-48A9-8B7D-D0C386EFAA2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F7744C3-E0B6-4CF8-A983-C5C8B4B301C6}" type="pres">
      <dgm:prSet presAssocID="{F96B4A52-3F6F-48A9-8B7D-D0C386EFAA22}" presName="parentText" presStyleLbl="node1" presStyleIdx="0" presStyleCnt="3" custScaleX="142857" custScaleY="245973" custLinFactNeighborX="-85190" custLinFactNeighborY="511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455CE-EC89-49D7-8D0B-6B58FB7A0687}" type="pres">
      <dgm:prSet presAssocID="{F96B4A52-3F6F-48A9-8B7D-D0C386EFAA22}" presName="negativeSpace" presStyleCnt="0"/>
      <dgm:spPr/>
    </dgm:pt>
    <dgm:pt modelId="{1837A003-3133-4BD5-88AD-F3BD61E70B3A}" type="pres">
      <dgm:prSet presAssocID="{F96B4A52-3F6F-48A9-8B7D-D0C386EFAA22}" presName="childText" presStyleLbl="conFgAcc1" presStyleIdx="0" presStyleCnt="3">
        <dgm:presLayoutVars>
          <dgm:bulletEnabled val="1"/>
        </dgm:presLayoutVars>
      </dgm:prSet>
      <dgm:spPr/>
    </dgm:pt>
    <dgm:pt modelId="{B1033C65-9414-4B3E-88B2-5335E3FD1C14}" type="pres">
      <dgm:prSet presAssocID="{61DA22BD-4AAA-458E-8F64-9049E05A425B}" presName="spaceBetweenRectangles" presStyleCnt="0"/>
      <dgm:spPr/>
    </dgm:pt>
    <dgm:pt modelId="{D51871C7-E998-4638-B9C8-EC26E610B30F}" type="pres">
      <dgm:prSet presAssocID="{EB63BEFF-831B-412C-BF07-8FB2CB9F7746}" presName="parentLin" presStyleCnt="0"/>
      <dgm:spPr/>
    </dgm:pt>
    <dgm:pt modelId="{E5B8CC35-D77B-4DF4-B103-B3FBFE301A0D}" type="pres">
      <dgm:prSet presAssocID="{EB63BEFF-831B-412C-BF07-8FB2CB9F77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FEBB78-F1F9-41A5-9E46-5735611FA72D}" type="pres">
      <dgm:prSet presAssocID="{EB63BEFF-831B-412C-BF07-8FB2CB9F7746}" presName="parentText" presStyleLbl="node1" presStyleIdx="1" presStyleCnt="3" custScaleX="54218" custScaleY="233997" custLinFactX="14552" custLinFactNeighborX="100000" custLinFactNeighborY="341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B7496-2BED-49EC-A3BD-AE48B84864D7}" type="pres">
      <dgm:prSet presAssocID="{EB63BEFF-831B-412C-BF07-8FB2CB9F7746}" presName="negativeSpace" presStyleCnt="0"/>
      <dgm:spPr/>
    </dgm:pt>
    <dgm:pt modelId="{641CFB9D-C43C-424A-9684-BE486B6BD882}" type="pres">
      <dgm:prSet presAssocID="{EB63BEFF-831B-412C-BF07-8FB2CB9F7746}" presName="childText" presStyleLbl="conFgAcc1" presStyleIdx="1" presStyleCnt="3">
        <dgm:presLayoutVars>
          <dgm:bulletEnabled val="1"/>
        </dgm:presLayoutVars>
      </dgm:prSet>
      <dgm:spPr/>
    </dgm:pt>
    <dgm:pt modelId="{55D3748E-021E-43DE-A928-2C2DDBCD9903}" type="pres">
      <dgm:prSet presAssocID="{5DD39FE4-008B-42A3-9F1F-8870F288EC5A}" presName="spaceBetweenRectangles" presStyleCnt="0"/>
      <dgm:spPr/>
    </dgm:pt>
    <dgm:pt modelId="{AF22BC86-6F5B-4CB9-A79D-01C3F83D2D9B}" type="pres">
      <dgm:prSet presAssocID="{395A06ED-41C0-4218-8829-642DCF8E779D}" presName="parentLin" presStyleCnt="0"/>
      <dgm:spPr/>
    </dgm:pt>
    <dgm:pt modelId="{9BE7D1FB-2630-44A1-8275-86986ED6A867}" type="pres">
      <dgm:prSet presAssocID="{395A06ED-41C0-4218-8829-642DCF8E779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E6D9CC-698D-4B5E-8CBC-43F5BB66D13A}" type="pres">
      <dgm:prSet presAssocID="{395A06ED-41C0-4218-8829-642DCF8E779D}" presName="parentText" presStyleLbl="node1" presStyleIdx="2" presStyleCnt="3" custScaleX="97741" custScaleY="322172" custLinFactNeighborX="-81432" custLinFactNeighborY="16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57539-4A1F-4A27-BF57-4847BE04FE39}" type="pres">
      <dgm:prSet presAssocID="{395A06ED-41C0-4218-8829-642DCF8E779D}" presName="negativeSpace" presStyleCnt="0"/>
      <dgm:spPr/>
    </dgm:pt>
    <dgm:pt modelId="{3169EA4B-DA00-40EC-88ED-C8773C344457}" type="pres">
      <dgm:prSet presAssocID="{395A06ED-41C0-4218-8829-642DCF8E77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439FFC-5135-465C-88EB-09FB1D5A44CA}" type="presOf" srcId="{395A06ED-41C0-4218-8829-642DCF8E779D}" destId="{9BE7D1FB-2630-44A1-8275-86986ED6A867}" srcOrd="0" destOrd="0" presId="urn:microsoft.com/office/officeart/2005/8/layout/list1"/>
    <dgm:cxn modelId="{5D51D257-0112-4339-ADBB-EF585FFA0520}" type="presOf" srcId="{EB63BEFF-831B-412C-BF07-8FB2CB9F7746}" destId="{6CFEBB78-F1F9-41A5-9E46-5735611FA72D}" srcOrd="1" destOrd="0" presId="urn:microsoft.com/office/officeart/2005/8/layout/list1"/>
    <dgm:cxn modelId="{786C5A62-93E4-4D52-8957-E928B4A5823A}" type="presOf" srcId="{F96B4A52-3F6F-48A9-8B7D-D0C386EFAA22}" destId="{E33EA6E1-4490-4D53-BC48-76C58A5940E9}" srcOrd="0" destOrd="0" presId="urn:microsoft.com/office/officeart/2005/8/layout/list1"/>
    <dgm:cxn modelId="{3D8C3433-D528-49EA-B43A-2E0089CFB71B}" type="presOf" srcId="{F96B4A52-3F6F-48A9-8B7D-D0C386EFAA22}" destId="{6F7744C3-E0B6-4CF8-A983-C5C8B4B301C6}" srcOrd="1" destOrd="0" presId="urn:microsoft.com/office/officeart/2005/8/layout/list1"/>
    <dgm:cxn modelId="{6B36D500-E961-4BB4-9CC8-FCE4C08D25B0}" srcId="{3E644B58-4612-4954-87E4-A0A33270E298}" destId="{F96B4A52-3F6F-48A9-8B7D-D0C386EFAA22}" srcOrd="0" destOrd="0" parTransId="{D2C629E7-7564-4EDA-B333-7366B363B98D}" sibTransId="{61DA22BD-4AAA-458E-8F64-9049E05A425B}"/>
    <dgm:cxn modelId="{0BB408BC-795B-4D14-BAD5-37C571717BF3}" type="presOf" srcId="{EB63BEFF-831B-412C-BF07-8FB2CB9F7746}" destId="{E5B8CC35-D77B-4DF4-B103-B3FBFE301A0D}" srcOrd="0" destOrd="0" presId="urn:microsoft.com/office/officeart/2005/8/layout/list1"/>
    <dgm:cxn modelId="{07CD081A-38F6-4780-BFE5-D7249E8E1847}" type="presOf" srcId="{395A06ED-41C0-4218-8829-642DCF8E779D}" destId="{CCE6D9CC-698D-4B5E-8CBC-43F5BB66D13A}" srcOrd="1" destOrd="0" presId="urn:microsoft.com/office/officeart/2005/8/layout/list1"/>
    <dgm:cxn modelId="{BCEBA6F0-B148-49A1-882F-9B932C814B6F}" type="presOf" srcId="{3E644B58-4612-4954-87E4-A0A33270E298}" destId="{34736B1C-C488-441C-A15D-C19EABD87EB8}" srcOrd="0" destOrd="0" presId="urn:microsoft.com/office/officeart/2005/8/layout/list1"/>
    <dgm:cxn modelId="{51E4F25A-6643-4B71-AE8D-2BE9AD0C9446}" srcId="{3E644B58-4612-4954-87E4-A0A33270E298}" destId="{EB63BEFF-831B-412C-BF07-8FB2CB9F7746}" srcOrd="1" destOrd="0" parTransId="{65DA152F-D121-4CCF-9259-C299742C0DC2}" sibTransId="{5DD39FE4-008B-42A3-9F1F-8870F288EC5A}"/>
    <dgm:cxn modelId="{6EDFE721-303F-4FA9-A1AE-E8758D293889}" srcId="{3E644B58-4612-4954-87E4-A0A33270E298}" destId="{395A06ED-41C0-4218-8829-642DCF8E779D}" srcOrd="2" destOrd="0" parTransId="{D5032423-6CDD-4733-B9FD-24B9832B5B96}" sibTransId="{F75A29F1-C34F-4E02-A5CC-14F8E1FA8ABD}"/>
    <dgm:cxn modelId="{22172822-4DD3-445C-B1D0-23F5989CDC33}" type="presParOf" srcId="{34736B1C-C488-441C-A15D-C19EABD87EB8}" destId="{D9DDE5DA-1B55-492E-9364-90667FD7CEAA}" srcOrd="0" destOrd="0" presId="urn:microsoft.com/office/officeart/2005/8/layout/list1"/>
    <dgm:cxn modelId="{32C8F370-B1D6-470A-AD98-E9C7BCD30138}" type="presParOf" srcId="{D9DDE5DA-1B55-492E-9364-90667FD7CEAA}" destId="{E33EA6E1-4490-4D53-BC48-76C58A5940E9}" srcOrd="0" destOrd="0" presId="urn:microsoft.com/office/officeart/2005/8/layout/list1"/>
    <dgm:cxn modelId="{1F6E1D02-6F75-4406-956A-66E02B1372DC}" type="presParOf" srcId="{D9DDE5DA-1B55-492E-9364-90667FD7CEAA}" destId="{6F7744C3-E0B6-4CF8-A983-C5C8B4B301C6}" srcOrd="1" destOrd="0" presId="urn:microsoft.com/office/officeart/2005/8/layout/list1"/>
    <dgm:cxn modelId="{C972FBCD-65EF-4098-ABFC-31BF8F4E1274}" type="presParOf" srcId="{34736B1C-C488-441C-A15D-C19EABD87EB8}" destId="{FA7455CE-EC89-49D7-8D0B-6B58FB7A0687}" srcOrd="1" destOrd="0" presId="urn:microsoft.com/office/officeart/2005/8/layout/list1"/>
    <dgm:cxn modelId="{ADF9621C-36E4-4C8B-BF48-D074EC14D653}" type="presParOf" srcId="{34736B1C-C488-441C-A15D-C19EABD87EB8}" destId="{1837A003-3133-4BD5-88AD-F3BD61E70B3A}" srcOrd="2" destOrd="0" presId="urn:microsoft.com/office/officeart/2005/8/layout/list1"/>
    <dgm:cxn modelId="{06960055-A05C-44CD-B01A-FEFB1DDB59D2}" type="presParOf" srcId="{34736B1C-C488-441C-A15D-C19EABD87EB8}" destId="{B1033C65-9414-4B3E-88B2-5335E3FD1C14}" srcOrd="3" destOrd="0" presId="urn:microsoft.com/office/officeart/2005/8/layout/list1"/>
    <dgm:cxn modelId="{ADC85046-7C44-41BE-940C-23CC9024E695}" type="presParOf" srcId="{34736B1C-C488-441C-A15D-C19EABD87EB8}" destId="{D51871C7-E998-4638-B9C8-EC26E610B30F}" srcOrd="4" destOrd="0" presId="urn:microsoft.com/office/officeart/2005/8/layout/list1"/>
    <dgm:cxn modelId="{476AF806-FA5A-4715-98D4-7CBF8F54E8F2}" type="presParOf" srcId="{D51871C7-E998-4638-B9C8-EC26E610B30F}" destId="{E5B8CC35-D77B-4DF4-B103-B3FBFE301A0D}" srcOrd="0" destOrd="0" presId="urn:microsoft.com/office/officeart/2005/8/layout/list1"/>
    <dgm:cxn modelId="{8E0F6E22-4606-4DC1-B129-2E655E0D402E}" type="presParOf" srcId="{D51871C7-E998-4638-B9C8-EC26E610B30F}" destId="{6CFEBB78-F1F9-41A5-9E46-5735611FA72D}" srcOrd="1" destOrd="0" presId="urn:microsoft.com/office/officeart/2005/8/layout/list1"/>
    <dgm:cxn modelId="{85411AC1-E03A-4378-8F57-FE5EFF63C1BC}" type="presParOf" srcId="{34736B1C-C488-441C-A15D-C19EABD87EB8}" destId="{6B8B7496-2BED-49EC-A3BD-AE48B84864D7}" srcOrd="5" destOrd="0" presId="urn:microsoft.com/office/officeart/2005/8/layout/list1"/>
    <dgm:cxn modelId="{F06C0C02-EC5D-442E-889D-D684A67DB0DC}" type="presParOf" srcId="{34736B1C-C488-441C-A15D-C19EABD87EB8}" destId="{641CFB9D-C43C-424A-9684-BE486B6BD882}" srcOrd="6" destOrd="0" presId="urn:microsoft.com/office/officeart/2005/8/layout/list1"/>
    <dgm:cxn modelId="{32685EFA-7292-4C16-AB4E-A9AD45672F29}" type="presParOf" srcId="{34736B1C-C488-441C-A15D-C19EABD87EB8}" destId="{55D3748E-021E-43DE-A928-2C2DDBCD9903}" srcOrd="7" destOrd="0" presId="urn:microsoft.com/office/officeart/2005/8/layout/list1"/>
    <dgm:cxn modelId="{9A2C443D-54CA-47D7-B2FD-A36EF67BDD24}" type="presParOf" srcId="{34736B1C-C488-441C-A15D-C19EABD87EB8}" destId="{AF22BC86-6F5B-4CB9-A79D-01C3F83D2D9B}" srcOrd="8" destOrd="0" presId="urn:microsoft.com/office/officeart/2005/8/layout/list1"/>
    <dgm:cxn modelId="{21FDA9D0-BA20-4B66-98BB-47610BFDF748}" type="presParOf" srcId="{AF22BC86-6F5B-4CB9-A79D-01C3F83D2D9B}" destId="{9BE7D1FB-2630-44A1-8275-86986ED6A867}" srcOrd="0" destOrd="0" presId="urn:microsoft.com/office/officeart/2005/8/layout/list1"/>
    <dgm:cxn modelId="{04932310-0A77-4EB0-9511-D1B3B40F88E2}" type="presParOf" srcId="{AF22BC86-6F5B-4CB9-A79D-01C3F83D2D9B}" destId="{CCE6D9CC-698D-4B5E-8CBC-43F5BB66D13A}" srcOrd="1" destOrd="0" presId="urn:microsoft.com/office/officeart/2005/8/layout/list1"/>
    <dgm:cxn modelId="{51E717B3-4FE0-4946-B1A4-12509C4346BA}" type="presParOf" srcId="{34736B1C-C488-441C-A15D-C19EABD87EB8}" destId="{36057539-4A1F-4A27-BF57-4847BE04FE39}" srcOrd="9" destOrd="0" presId="urn:microsoft.com/office/officeart/2005/8/layout/list1"/>
    <dgm:cxn modelId="{F6066A43-B303-4474-BBFE-1D2E9AA70AEF}" type="presParOf" srcId="{34736B1C-C488-441C-A15D-C19EABD87EB8}" destId="{3169EA4B-DA00-40EC-88ED-C8773C344457}" srcOrd="10" destOrd="0" presId="urn:microsoft.com/office/officeart/2005/8/layout/list1"/>
  </dgm:cxnLst>
  <dgm:bg>
    <a:noFill/>
  </dgm:bg>
  <dgm:whole>
    <a:ln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7A003-3133-4BD5-88AD-F3BD61E70B3A}">
      <dsp:nvSpPr>
        <dsp:cNvPr id="0" name=""/>
        <dsp:cNvSpPr/>
      </dsp:nvSpPr>
      <dsp:spPr>
        <a:xfrm>
          <a:off x="0" y="1259797"/>
          <a:ext cx="1182793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44C3-E0B6-4CF8-A983-C5C8B4B301C6}">
      <dsp:nvSpPr>
        <dsp:cNvPr id="0" name=""/>
        <dsp:cNvSpPr/>
      </dsp:nvSpPr>
      <dsp:spPr>
        <a:xfrm>
          <a:off x="83394" y="404662"/>
          <a:ext cx="11261938" cy="145222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47" tIns="0" rIns="31294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/>
            <a:t>Предмет надзора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Соблюдение юридическими лицами, индивидуальными предпринимателями, физическими лицами обязательных требований законодательства Российской Федерации, Пермского края и иных нормативных правовых актов в области обращения с животными</a:t>
          </a:r>
          <a:endParaRPr lang="ru-RU" sz="1600" b="1" i="1" kern="1200" dirty="0"/>
        </a:p>
      </dsp:txBody>
      <dsp:txXfrm>
        <a:off x="83394" y="404662"/>
        <a:ext cx="11261938" cy="1452224"/>
      </dsp:txXfrm>
    </dsp:sp>
    <dsp:sp modelId="{641CFB9D-C43C-424A-9684-BE486B6BD882}">
      <dsp:nvSpPr>
        <dsp:cNvPr id="0" name=""/>
        <dsp:cNvSpPr/>
      </dsp:nvSpPr>
      <dsp:spPr>
        <a:xfrm>
          <a:off x="0" y="2958115"/>
          <a:ext cx="1182793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EBB78-F1F9-41A5-9E46-5735611FA72D}">
      <dsp:nvSpPr>
        <dsp:cNvPr id="0" name=""/>
        <dsp:cNvSpPr/>
      </dsp:nvSpPr>
      <dsp:spPr>
        <a:xfrm>
          <a:off x="2387634" y="2073590"/>
          <a:ext cx="4489008" cy="1381518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47" tIns="0" rIns="31294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Объекты надзора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животные без владельцев,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домашние животные,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служебные животные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7634" y="2073590"/>
        <a:ext cx="4489008" cy="1381518"/>
      </dsp:txXfrm>
    </dsp:sp>
    <dsp:sp modelId="{3169EA4B-DA00-40EC-88ED-C8773C344457}">
      <dsp:nvSpPr>
        <dsp:cNvPr id="0" name=""/>
        <dsp:cNvSpPr/>
      </dsp:nvSpPr>
      <dsp:spPr>
        <a:xfrm>
          <a:off x="0" y="5177019"/>
          <a:ext cx="11827935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D9CC-698D-4B5E-8CBC-43F5BB66D13A}">
      <dsp:nvSpPr>
        <dsp:cNvPr id="0" name=""/>
        <dsp:cNvSpPr/>
      </dsp:nvSpPr>
      <dsp:spPr>
        <a:xfrm>
          <a:off x="109703" y="3667177"/>
          <a:ext cx="8084616" cy="190210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2947" tIns="0" rIns="31294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посредством: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Плановые и внеплановые проверки (документарные и выездные);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контролю без взаимодействия с юридическими лицами, индивидуальными предпринимателями, физическими лицами;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Мероприятия, направленные на профилактику нарушения обязательных требований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703" y="3667177"/>
        <a:ext cx="8084616" cy="190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0.05704</cdr:y>
    </cdr:from>
    <cdr:to>
      <cdr:x>0.22476</cdr:x>
      <cdr:y>0.28204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5712" y="231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0.09831</cdr:x>
      <cdr:y>0.91575</cdr:y>
    </cdr:from>
    <cdr:to>
      <cdr:x>0.75409</cdr:x>
      <cdr:y>0.98596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280" y="4696296"/>
          <a:ext cx="51845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0.09831</cdr:x>
      <cdr:y>0.90171</cdr:y>
    </cdr:from>
    <cdr:to>
      <cdr:x>0.80873</cdr:x>
      <cdr:y>0.97192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280" y="4624288"/>
          <a:ext cx="56166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0.66301</cdr:x>
      <cdr:y>0.86842</cdr:y>
    </cdr:from>
    <cdr:to>
      <cdr:x>0.95446</cdr:x>
      <cdr:y>0.94737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41776" y="4752528"/>
          <a:ext cx="23042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1437 стерилизовано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74AA5-AF0D-C348-8C7D-A29798CB37F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1069A-5EC0-A044-89A8-CA2A55D65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69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98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80BBFB-B5E8-4DEF-B660-FD304122FF4E}" type="slidenum">
              <a:rPr lang="ru-RU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1078CF-4F97-49BB-B8D5-F7FEC5588556}" type="slidenum">
              <a:rPr lang="ru-RU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1078CF-4F97-49BB-B8D5-F7FEC5588556}" type="slidenum">
              <a:rPr lang="ru-RU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7FD7-B015-47D9-B855-4AA4C6DEB7BD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A110E4B-420C-4D42-BF25-037F711AD9A9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884413-384F-49B2-9E88-85890F1BAFA3}" type="slidenum">
              <a:rPr lang="ru-RU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609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720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2173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78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2850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0774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921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3081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60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3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57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550327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38888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4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445689"/>
      </p:ext>
    </p:extLst>
  </p:cSld>
  <p:clrMapOvr>
    <a:masterClrMapping/>
  </p:clrMapOvr>
  <p:hf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383872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63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6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6886844"/>
      </p:ext>
    </p:extLst>
  </p:cSld>
  <p:clrMapOvr>
    <a:masterClrMapping/>
  </p:clrMapOvr>
  <p:hf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50564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2601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6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6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065270"/>
      </p:ext>
    </p:extLst>
  </p:cSld>
  <p:clrMapOvr>
    <a:masterClrMapping/>
  </p:clrMapOvr>
  <p:hf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605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9025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628074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49942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5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FD5-F4F5-4701-8DFE-F9634B451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2193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D2F7-C76E-4FC5-B10E-61E32DF93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4965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B003-AE61-4346-8BA5-F419883AF4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21741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C701-300B-4CC6-9496-42238734A4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5546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6" indent="0">
              <a:buNone/>
              <a:defRPr sz="2100" b="1"/>
            </a:lvl2pPr>
            <a:lvl3pPr marL="913925" indent="0">
              <a:buNone/>
              <a:defRPr sz="1800" b="1"/>
            </a:lvl3pPr>
            <a:lvl4pPr marL="1370889" indent="0">
              <a:buNone/>
              <a:defRPr sz="1500" b="1"/>
            </a:lvl4pPr>
            <a:lvl5pPr marL="1827850" indent="0">
              <a:buNone/>
              <a:defRPr sz="1500" b="1"/>
            </a:lvl5pPr>
            <a:lvl6pPr marL="2284815" indent="0">
              <a:buNone/>
              <a:defRPr sz="1500" b="1"/>
            </a:lvl6pPr>
            <a:lvl7pPr marL="2741779" indent="0">
              <a:buNone/>
              <a:defRPr sz="1500" b="1"/>
            </a:lvl7pPr>
            <a:lvl8pPr marL="3198735" indent="0">
              <a:buNone/>
              <a:defRPr sz="1500" b="1"/>
            </a:lvl8pPr>
            <a:lvl9pPr marL="365570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6" indent="0">
              <a:buNone/>
              <a:defRPr sz="2100" b="1"/>
            </a:lvl2pPr>
            <a:lvl3pPr marL="913925" indent="0">
              <a:buNone/>
              <a:defRPr sz="1800" b="1"/>
            </a:lvl3pPr>
            <a:lvl4pPr marL="1370889" indent="0">
              <a:buNone/>
              <a:defRPr sz="1500" b="1"/>
            </a:lvl4pPr>
            <a:lvl5pPr marL="1827850" indent="0">
              <a:buNone/>
              <a:defRPr sz="1500" b="1"/>
            </a:lvl5pPr>
            <a:lvl6pPr marL="2284815" indent="0">
              <a:buNone/>
              <a:defRPr sz="1500" b="1"/>
            </a:lvl6pPr>
            <a:lvl7pPr marL="2741779" indent="0">
              <a:buNone/>
              <a:defRPr sz="1500" b="1"/>
            </a:lvl7pPr>
            <a:lvl8pPr marL="3198735" indent="0">
              <a:buNone/>
              <a:defRPr sz="1500" b="1"/>
            </a:lvl8pPr>
            <a:lvl9pPr marL="3655700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8B440-6695-4B99-80D9-C87FA2FC87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3658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B6B1-41F3-434E-AEC4-84BB640D43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252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E353-8A5D-42E4-B0B3-BB0D28FBC1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72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6" indent="0">
              <a:buNone/>
              <a:defRPr sz="1200"/>
            </a:lvl2pPr>
            <a:lvl3pPr marL="913925" indent="0">
              <a:buNone/>
              <a:defRPr sz="1000"/>
            </a:lvl3pPr>
            <a:lvl4pPr marL="1370889" indent="0">
              <a:buNone/>
              <a:defRPr sz="900"/>
            </a:lvl4pPr>
            <a:lvl5pPr marL="1827850" indent="0">
              <a:buNone/>
              <a:defRPr sz="900"/>
            </a:lvl5pPr>
            <a:lvl6pPr marL="2284815" indent="0">
              <a:buNone/>
              <a:defRPr sz="900"/>
            </a:lvl6pPr>
            <a:lvl7pPr marL="2741779" indent="0">
              <a:buNone/>
              <a:defRPr sz="900"/>
            </a:lvl7pPr>
            <a:lvl8pPr marL="3198735" indent="0">
              <a:buNone/>
              <a:defRPr sz="900"/>
            </a:lvl8pPr>
            <a:lvl9pPr marL="36557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3E9-BE8A-416D-A77E-29EA6BF820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72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868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6" indent="0">
              <a:buNone/>
              <a:defRPr sz="2800"/>
            </a:lvl2pPr>
            <a:lvl3pPr marL="913925" indent="0">
              <a:buNone/>
              <a:defRPr sz="2400"/>
            </a:lvl3pPr>
            <a:lvl4pPr marL="1370889" indent="0">
              <a:buNone/>
              <a:defRPr sz="2100"/>
            </a:lvl4pPr>
            <a:lvl5pPr marL="1827850" indent="0">
              <a:buNone/>
              <a:defRPr sz="2100"/>
            </a:lvl5pPr>
            <a:lvl6pPr marL="2284815" indent="0">
              <a:buNone/>
              <a:defRPr sz="2100"/>
            </a:lvl6pPr>
            <a:lvl7pPr marL="2741779" indent="0">
              <a:buNone/>
              <a:defRPr sz="2100"/>
            </a:lvl7pPr>
            <a:lvl8pPr marL="3198735" indent="0">
              <a:buNone/>
              <a:defRPr sz="2100"/>
            </a:lvl8pPr>
            <a:lvl9pPr marL="3655700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6" indent="0">
              <a:buNone/>
              <a:defRPr sz="1200"/>
            </a:lvl2pPr>
            <a:lvl3pPr marL="913925" indent="0">
              <a:buNone/>
              <a:defRPr sz="1000"/>
            </a:lvl3pPr>
            <a:lvl4pPr marL="1370889" indent="0">
              <a:buNone/>
              <a:defRPr sz="900"/>
            </a:lvl4pPr>
            <a:lvl5pPr marL="1827850" indent="0">
              <a:buNone/>
              <a:defRPr sz="900"/>
            </a:lvl5pPr>
            <a:lvl6pPr marL="2284815" indent="0">
              <a:buNone/>
              <a:defRPr sz="900"/>
            </a:lvl6pPr>
            <a:lvl7pPr marL="2741779" indent="0">
              <a:buNone/>
              <a:defRPr sz="900"/>
            </a:lvl7pPr>
            <a:lvl8pPr marL="3198735" indent="0">
              <a:buNone/>
              <a:defRPr sz="900"/>
            </a:lvl8pPr>
            <a:lvl9pPr marL="36557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834D-4208-4260-882A-23EBE476FE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4038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5C4C-E72D-443F-A9F9-75C247DFA9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4903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7769-CEFF-4737-901F-9E92983147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46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97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9813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800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7205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5002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1310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6962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81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549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28169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0065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4680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179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95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526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5089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4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365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994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3112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75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71411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3436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0648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1402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8853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10703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92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3680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652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0184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1250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99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9715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203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85110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1516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6720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0344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1992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9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6777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0132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1514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4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48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7041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3002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8285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8462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5935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3822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1796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6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3301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522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06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816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9520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03098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7852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0440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313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1930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2663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1440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3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5573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941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3156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95508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257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84295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526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343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8035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940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5955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5888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0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52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19830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09623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7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33799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4083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5549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39261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6960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5926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11362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5158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976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902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6855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13779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1235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94370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8016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9991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154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53416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6762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214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9131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895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0968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00233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3320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69474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9891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6954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00210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3878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05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4011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68278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68141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9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2795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3659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7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9906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54126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801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1298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5614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7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21776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10186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2731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28193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7847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11143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13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7827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8025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7712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10198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909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4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42491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8109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34096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48288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5607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1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2048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22012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8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0374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9369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2898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319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763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2461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48261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6903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46138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99388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7772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316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647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95008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6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6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077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63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6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24772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21319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66826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6754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71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01516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83874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94747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1095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5457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145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3891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5171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79360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2459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33993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13008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62966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41714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939579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40191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775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54371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140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99863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2290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48405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59800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57560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4744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75869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8855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2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4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6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6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364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05440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9882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78408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8098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149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13301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354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9729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56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2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26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153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2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809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80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083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989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53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010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07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31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12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590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1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0750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219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379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21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0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63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6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76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43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650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5124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578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49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1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285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5607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8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554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4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719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72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20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931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776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4169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7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0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0317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558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35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32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5810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75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092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176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177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00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84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8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922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4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9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6" y="273052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9" y="2438406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6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8133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849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809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0613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4133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9707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4555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327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6109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5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33F9-FA4F-4B6B-A2E3-BEC2321BD8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FB03-F875-47D4-885D-806882975D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05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85BD4-4388-4700-992F-EF8292957A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F5A9-40FD-445A-B7E8-CB5F17BAF73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810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0ECC-6D05-4F87-AC4A-BFBD60CCA6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5B76-3BC7-460C-915A-33BA69102C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488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ACDE-67AA-4696-BC2D-677FBDF7D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BC45-FE46-45A6-9A32-57B64963AD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8199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09F8D-138A-4D3A-B154-8B0201B4C61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247E-6CE2-4F68-8172-E49B2A32FB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2073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2610-DFAD-484D-A3C5-E041CD406B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2B0C-E02F-4A8B-956B-123980CF2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20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5715-B0AD-43AE-A0D6-3078312D2D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1856-4D03-4C76-BB69-B21B97E2D5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625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CE6D-3D72-4EF5-8077-E85DAEA907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8357-639E-44F7-AF1B-05B3F9AD08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5053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993B-8788-4945-AD5B-AECE6DFFAC3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E544-4494-4BD4-9D38-8DC8D44D23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2776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5814-E1B0-4133-A553-46A7727307C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C96-48CC-4E93-8792-16BC813F1D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0417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17C86-7E66-4237-A10B-30F9B652F2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0316-9447-4D04-868A-37ED719890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704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14389E-DB01-41FA-9764-6E696D87C1D5}" type="datetime1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704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704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579F46-E50F-8441-B540-38CA5E5D3E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0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704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14389E-DB01-41FA-9764-6E696D87C1D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704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704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0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1" tIns="45697" rIns="91391" bIns="4569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391" tIns="45697" rIns="91391" bIns="456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79"/>
            <a:ext cx="2844800" cy="365125"/>
          </a:xfrm>
          <a:prstGeom prst="rect">
            <a:avLst/>
          </a:prstGeom>
        </p:spPr>
        <p:txBody>
          <a:bodyPr vert="horz" lIns="91391" tIns="45697" rIns="91391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fld id="{DC395CB6-DBE4-4B61-9D6E-95F00DE63A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25"/>
              <a:t>16.11.2020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79"/>
            <a:ext cx="3860800" cy="365125"/>
          </a:xfrm>
          <a:prstGeom prst="rect">
            <a:avLst/>
          </a:prstGeom>
        </p:spPr>
        <p:txBody>
          <a:bodyPr vert="horz" lIns="91391" tIns="45697" rIns="91391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79"/>
            <a:ext cx="2844800" cy="365125"/>
          </a:xfrm>
          <a:prstGeom prst="rect">
            <a:avLst/>
          </a:prstGeom>
        </p:spPr>
        <p:txBody>
          <a:bodyPr vert="horz" lIns="91391" tIns="45697" rIns="91391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25"/>
            <a:fld id="{CACDCA28-0FA8-4F71-9980-C1A80ACCD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9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8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39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21" indent="-342721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6" indent="-285600" algn="l" defTabSz="913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7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7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32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97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61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17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81" indent="-228483" algn="l" defTabSz="9139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6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9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9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35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0" algn="l" defTabSz="9139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70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63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1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1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9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9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5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5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4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6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81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62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42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8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7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85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73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6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6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7039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7039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7039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81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4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61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13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3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7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83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1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1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7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F0DFD5-9F55-4047-8724-7A5CB3C6EA6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8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93CD2-F780-4E9F-AD10-A9455A8E1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7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jpeg"/><Relationship Id="rId4" Type="http://schemas.openxmlformats.org/officeDocument/2006/relationships/oleObject" Target="../embeddings/_____Microsoft_Office_Excel_97-2003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oleObject" Target="../embeddings/_____Microsoft_Office_Excel_97-20033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7468" y="2233138"/>
            <a:ext cx="1099102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DB251D"/>
                </a:solidFill>
                <a:latin typeface="Times New Roman" panose="02020603050405020304" pitchFamily="18" charset="0"/>
                <a:ea typeface="PT Serif" charset="0"/>
                <a:cs typeface="Times New Roman" panose="02020603050405020304" pitchFamily="18" charset="0"/>
              </a:rPr>
              <a:t>Государственная ветеринарная инспекция Пермского края</a:t>
            </a:r>
            <a:endParaRPr lang="ru-RU" sz="4000" b="1" dirty="0">
              <a:solidFill>
                <a:srgbClr val="DB251D"/>
              </a:solidFill>
              <a:latin typeface="Times New Roman" panose="02020603050405020304" pitchFamily="18" charset="0"/>
              <a:ea typeface="PT Serif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09001" y="5266266"/>
            <a:ext cx="2004907" cy="728134"/>
          </a:xfrm>
          <a:prstGeom prst="rect">
            <a:avLst/>
          </a:prstGeom>
          <a:noFill/>
          <a:ln>
            <a:noFill/>
          </a:ln>
        </p:spPr>
        <p:txBody>
          <a:bodyPr wrap="square" rIns="72000" rtlCol="0" anchor="ctr">
            <a:no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ea typeface="PT Serif" charset="0"/>
                <a:cs typeface="Times New Roman" panose="02020603050405020304" pitchFamily="18" charset="0"/>
              </a:rPr>
              <a:t>2020 год</a:t>
            </a:r>
            <a:endParaRPr lang="en-US" sz="2800" b="1" dirty="0">
              <a:latin typeface="Times New Roman" panose="02020603050405020304" pitchFamily="18" charset="0"/>
              <a:ea typeface="PT Serif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359" y="204939"/>
            <a:ext cx="1346444" cy="186939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600892" y="5171486"/>
            <a:ext cx="109205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60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9302983"/>
              </p:ext>
            </p:extLst>
          </p:nvPr>
        </p:nvGraphicFramePr>
        <p:xfrm>
          <a:off x="14891" y="1124747"/>
          <a:ext cx="12192000" cy="428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3322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Ведомственные п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одзаконные НПА РФ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субъектам принятия и территории их действия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Приняты</a:t>
                      </a:r>
                      <a:r>
                        <a:rPr lang="ru-RU" sz="1600" kern="12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  <a:r>
                        <a:rPr lang="ru-RU" sz="16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</a:t>
                      </a:r>
                      <a:r>
                        <a:rPr lang="ru-RU" sz="1600" kern="120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исполнение ФЗ-498</a:t>
                      </a:r>
                      <a:r>
                        <a:rPr lang="ru-RU" sz="1600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действуют на территории всей РФ</a:t>
                      </a:r>
                      <a:endParaRPr lang="ru-RU" sz="1600" b="1" dirty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ФСИН России от 31.12.2019 N 1210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«Об утверждении Порядка обращения со служебными животными в учреждениях и органах уголовно-исполнительной системы Российской Федерации» (Зарегистрировано в Минюсте России 28.01.2020 N 57290)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50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МЧС России от 07.11.2019 N 656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«Об утверждении порядка обращения со служебными животными в учреждениях и организациях Министерства Российской Федерации по делам гражданской обороны, чрезвычайным ситуациям и ликвидации последствий стихийных бедствий» (Зарегистрировано в Минюсте России 29.01.2020 N 57318) </a:t>
                      </a:r>
                    </a:p>
                    <a:p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60484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ФТС России от 30.07.2019 N 1243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обращения со служебными животными в таможенных органах Российской Федерации» (Зарегистрировано в Минюсте России 30.12.2019 N 57040)</a:t>
                      </a:r>
                    </a:p>
                    <a:p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6031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МВД России от 25.06.2019 N 415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«Об утверждении порядка обращения со служебными животными»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1"/>
            <a:ext cx="1159933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39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7047475"/>
              </p:ext>
            </p:extLst>
          </p:nvPr>
        </p:nvGraphicFramePr>
        <p:xfrm>
          <a:off x="0" y="1374849"/>
          <a:ext cx="12192000" cy="423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/>
              </a:tblGrid>
              <a:tr h="3322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НПА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переданным 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полномочиям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Приведены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в соответствие с ФЗ-498.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Действуют на территории ПК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1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Пермского края от 29.02.2016 № 612-ПК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(ред. от 06.03.2020)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передаче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241938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 ПК от 13.03.2008 № 45-п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(ред. от 30.04.2020)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Государственной ветеринарной инспекции Пермского края»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/>
                </a:tc>
              </a:tr>
              <a:tr h="241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ПК от 22.06.2016 № 384-п </a:t>
                      </a:r>
                      <a:r>
                        <a:rPr lang="ru-RU" sz="1600" b="1" kern="1200" dirty="0" smtClean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(ред. от 22.04.2020)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предоставления и расходования субвенций из бюджета Пермского края бюджетам городских округов, муниципальных округов и сельских поселений Пермского края на осуществление отдельных государственных полномочий по организации мероприятий при осуществлении деятельности по обращению с животными без владельцев»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069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375645"/>
              </p:ext>
            </p:extLst>
          </p:nvPr>
        </p:nvGraphicFramePr>
        <p:xfrm>
          <a:off x="0" y="908725"/>
          <a:ext cx="12192000" cy="483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1193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Государственной ветеринарной инспекции Пермского края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переданным 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полномочиям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  <a:endParaRPr lang="ru-RU" sz="16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1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 2020 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 2021 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26.02.2020 № СЭД-49-01-20-12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«Об утверждении Порядка определения количества животных без владельцев, нормативов расходов и численности работников, применяемых при расчете общего объема субвенций бюджетам органов местного самоуправления городских округов, муниципальных округов и сельских поселений Пермского края для осуществления отдельных государственных полномочий по организации мероприятий при осуществлении деятельности по обращению с животными без владельцев»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02.10.2020 № СЭД-49-01-20-57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определения количества животных без владельцев, нормативов расходов и численности работников, применяемых при расчете общего объема субвенций бюджетам органов местного самоуправления городских округов, муниципальных округов и сельских поселений Пермского края для осуществления отдельных государственных полномочий по организации мероприятий при осуществлении деятельности по обращению с животными без владельцев»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29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20.04.2020 № СЭД-49-01-20-29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формы соглашения о предоставлении субвенций из бюджета Пермского края бюджетам городских округов, муниципальных округов и сельских поселений Пермского края на осуществление отдельных государственных полномочий по организации мероприятий </a:t>
                      </a:r>
                      <a:b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</a:b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 осуществлении деятельности по обращению с животными без владельцев»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059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8625483"/>
              </p:ext>
            </p:extLst>
          </p:nvPr>
        </p:nvGraphicFramePr>
        <p:xfrm>
          <a:off x="47328" y="1160386"/>
          <a:ext cx="12113014" cy="446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507"/>
                <a:gridCol w="6056507"/>
              </a:tblGrid>
              <a:tr h="123859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Государственной ветеринарной инспекции Пермского края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переданным 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полномочиям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FF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41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 2020 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На 2021 год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11.03.2020 № СЭД-49-01-20-14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количества животных без владельцев, подлежащих отлову, учету,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карантинированию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умерщвлению и содержанию в приютах для животных на 2020 год и плановый период 2021-2022 годов»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02.10.2020 № СЭД-49-01-20-55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количества животных без владельцев, подлежащих отлову, учету,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карантинированию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умерщвлению и содержанию в приютах для животных на 2021 год и плановый период 2022-2023 годов» </a:t>
                      </a:r>
                    </a:p>
                    <a:p>
                      <a:pPr algn="ctr"/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11.03.2020 № СЭД-49-01-20-15 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нормативов расходов по отлову животных без владельцев, их учету,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карантинированию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умерщвлению, стерилизации, возврату и содержанию»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02.10.2020 № СЭД-49-01-20-56 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нормативов расходов по отлову животных без владельцев, их учету,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карантинированию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умерщвлению, стерилизации, возврату и содержанию»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0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46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758766"/>
              </p:ext>
            </p:extLst>
          </p:nvPr>
        </p:nvGraphicFramePr>
        <p:xfrm>
          <a:off x="47328" y="1160388"/>
          <a:ext cx="12113014" cy="433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507"/>
                <a:gridCol w="6056507"/>
              </a:tblGrid>
              <a:tr h="6124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Государственной ветеринарной инспекции Пермского края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осуществлению государственного надзора</a:t>
                      </a:r>
                      <a:r>
                        <a:rPr lang="ru-RU" sz="16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области обращения с животными</a:t>
                      </a:r>
                      <a:endParaRPr lang="ru-RU" sz="1600" b="1" dirty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20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30.06.2020 № СЭД-49-01-20-23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административного регламента Государственной ветеринарной инспекции Пермского края по осуществлению регионального государственного надзора в области обращения с животными» 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13.08.2020 № СЭД-49-01-20-38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Руководства по соблюдению обязательных требований, установленных нормативными правовыми актами в сфере регионального государственного надзора в сфере обращения с животными» 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29.05.2020 № СЭД-49-01-20-17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нормативных правовых актов и их отдельных частей (положений), содержащих обязательные требования, соблюдение которых оценивается при проведении мероприятий по контролю при осуществлении регионального государственного надзора в области обращения с животными»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25.08.2020 № СЭД-49-01-20-43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проверочных листов (списков контрольных вопросов) используемых Государственной ветеринарной инспекции Пермского края при проведении плановых проверок в отношении юридических лиц, индивидуальных предпринимателей»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15.10.2020 № СЭД-49-01-20-67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Плана проведения плановых проверок в отношении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индивидуальных предпринимателей и юридических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лиц на 2021 год»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0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6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2354529"/>
              </p:ext>
            </p:extLst>
          </p:nvPr>
        </p:nvGraphicFramePr>
        <p:xfrm>
          <a:off x="47328" y="1160388"/>
          <a:ext cx="12113013" cy="443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3013"/>
              </a:tblGrid>
              <a:tr h="612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Государственной ветеринарной инспекции Пермского края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осуществлению</a:t>
                      </a:r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контроля за реализацией ОМС ПК отдельных государственных полномочий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24.05.2018 № СЭД-49-01-20-79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Административного регламента Государственной ветеринарной инспекции Пермского края по осуществлению контроля за реализацией органами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владельцев» 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1083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20.08.2020 № СЭД-49-01-20-41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 внесении изменений в приказ от 24 мая 2018 г.№ СЭД-49-01-20-79 «Об утверждении Административного регламента Государственной ветеринарной инспекции Пермского края по осуществлению контроля за реализацией органами местного самоуправления Пермского края отдельных государственных полномочий по организации проведения мероприятий по предупреждению и ликвидации болезней животных, их лечению, отлову и содержанию безнадзорных животных, защите населения от болезней, общих и для человека и животных»</a:t>
                      </a:r>
                    </a:p>
                  </a:txBody>
                  <a:tcPr marT="0" marB="0"/>
                </a:tc>
              </a:tr>
              <a:tr h="108377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30.09.2020 № СЭД-49-01-20-53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Плана проведения плановых проверок органов местного самоуправления и их должностных лиц на 2021 год»</a:t>
                      </a: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0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13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6852374"/>
              </p:ext>
            </p:extLst>
          </p:nvPr>
        </p:nvGraphicFramePr>
        <p:xfrm>
          <a:off x="47328" y="1160385"/>
          <a:ext cx="12113014" cy="344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6507"/>
                <a:gridCol w="6056507"/>
              </a:tblGrid>
              <a:tr h="6124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Государственной ветеринарной инспекции Пермского края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деятельности приютов</a:t>
                      </a:r>
                      <a:endParaRPr lang="ru-RU" sz="16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rgbClr val="FFFF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83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23.11.2019 N 1504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методических указаний по организации деятельности приютов для животных и установлению норм содержания животных в них»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ПК от 02.07.2020 № 478-п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организации деятельности приютов для животных и установления норм содержания животных в них на территории Пермского края»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10837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ГВИ ПК от 08.07.2020 № СЭД-49-01-20-25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размещения дополнительных сведений о поступивших в приют для животных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животных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без владельцев и животных, от права собственности на которых владельцы отказались, в информационно-телекоммуникационной сети "Интернет и Перечня дополнительных сведений  о поступивших в приют  для животных </a:t>
                      </a:r>
                      <a:r>
                        <a:rPr lang="ru-RU" sz="18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животных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без владельцев и животных, от права собственности на которых владельцы отказались»</a:t>
                      </a: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0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5898157" y="3068963"/>
            <a:ext cx="395689" cy="372521"/>
          </a:xfrm>
          <a:prstGeom prst="down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998119" y="2172244"/>
            <a:ext cx="296767" cy="49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2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81856-4D03-4C76-BB69-B21B97E2D5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68400"/>
            <a:ext cx="111506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Региональный государственный надзор                                                                     в области обращения с животными.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Контроль за осуществлением отдельных государственных полномочий органами местного самоуправления муниципальных образований  Пермского края.</a:t>
            </a:r>
          </a:p>
          <a:p>
            <a:pPr algn="ctr"/>
            <a:endParaRPr lang="ru-RU" sz="2800" b="1" dirty="0"/>
          </a:p>
          <a:p>
            <a:pPr algn="ctr"/>
            <a:endParaRPr lang="ru-RU" sz="2400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                      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Докладчик:                                                                                                           Кульневская Марина Николаевна</a:t>
            </a:r>
          </a:p>
          <a:p>
            <a:pPr algn="ctr"/>
            <a:r>
              <a:rPr lang="ru-RU" dirty="0" smtClean="0"/>
              <a:t>                                                                                                                      Начальник отдел </a:t>
            </a:r>
            <a:r>
              <a:rPr lang="ru-RU" dirty="0"/>
              <a:t>государственного надзора </a:t>
            </a:r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                         в </a:t>
            </a:r>
            <a:r>
              <a:rPr lang="ru-RU" dirty="0"/>
              <a:t>области </a:t>
            </a:r>
            <a:r>
              <a:rPr lang="ru-RU" dirty="0" smtClean="0"/>
              <a:t>ветеринарии </a:t>
            </a:r>
            <a:r>
              <a:rPr lang="ru-RU" dirty="0"/>
              <a:t>и обращения с животными, </a:t>
            </a:r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                                организации </a:t>
            </a:r>
            <a:r>
              <a:rPr lang="ru-RU" dirty="0"/>
              <a:t>обеспечения </a:t>
            </a:r>
            <a:endParaRPr lang="ru-RU" dirty="0" smtClean="0"/>
          </a:p>
          <a:p>
            <a:pPr algn="ctr"/>
            <a:r>
              <a:rPr lang="ru-RU" dirty="0" smtClean="0"/>
              <a:t>                                                                                                                                    ветеринарно-санитарного </a:t>
            </a:r>
            <a:r>
              <a:rPr lang="ru-RU" dirty="0"/>
              <a:t>благополучия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70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73" y="567270"/>
            <a:ext cx="10676467" cy="75353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060888" y="137239"/>
            <a:ext cx="1007023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B12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Государственный надзор в области обращении с животными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888" y="1227668"/>
            <a:ext cx="10070239" cy="1117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Статья 19 Федерального </a:t>
            </a:r>
            <a:r>
              <a:rPr lang="ru-RU" sz="2000" b="1" dirty="0">
                <a:solidFill>
                  <a:schemeClr val="tx1"/>
                </a:solidFill>
              </a:rPr>
              <a:t>закона от 27.12.2018 </a:t>
            </a:r>
            <a:r>
              <a:rPr lang="ru-RU" sz="2000" b="1" dirty="0" smtClean="0">
                <a:solidFill>
                  <a:schemeClr val="tx1"/>
                </a:solidFill>
              </a:rPr>
              <a:t>№ </a:t>
            </a:r>
            <a:r>
              <a:rPr lang="ru-RU" sz="2000" b="1" dirty="0">
                <a:solidFill>
                  <a:schemeClr val="tx1"/>
                </a:solidFill>
              </a:rPr>
              <a:t>498-ФЗ «Об ответственном обращении с животными и о внесении изменений в отдельные законодательные акты Российской Федерации»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1889" y="2484966"/>
            <a:ext cx="5452531" cy="40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Федеральный надзор:</a:t>
            </a:r>
          </a:p>
          <a:p>
            <a:pPr algn="ctr"/>
            <a:endParaRPr lang="ru-RU" sz="20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Федеральный государственный ветеринарный надзор – Управление Россельхознадзора по Пермскому краю,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</a:rPr>
              <a:t>Федеральный государственный экологический надзор </a:t>
            </a:r>
            <a:r>
              <a:rPr lang="ru-RU" sz="2000" b="1" dirty="0">
                <a:solidFill>
                  <a:schemeClr val="tx1"/>
                </a:solidFill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</a:rPr>
              <a:t>Западно-Уральское межрегиональное управление </a:t>
            </a:r>
            <a:r>
              <a:rPr lang="ru-RU" sz="2000" b="1" dirty="0">
                <a:solidFill>
                  <a:schemeClr val="tx1"/>
                </a:solidFill>
              </a:rPr>
              <a:t>Федеральной службы по надзору в сфере природопользования по Пермскому краю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1194" y="2904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1889" y="1621900"/>
            <a:ext cx="109728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06067" y="2484966"/>
            <a:ext cx="5613400" cy="40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ru-RU" sz="2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Региональный надзор:</a:t>
            </a:r>
          </a:p>
          <a:p>
            <a:pPr algn="ctr"/>
            <a:endParaRPr lang="ru-RU" sz="2000" b="1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Органы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исполнительной власти субъектов Российской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Федерации, уполномоченные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области ветеринарии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Государственная ветеринарная инспекция Пермского края;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Органы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исполнительной власти субъектов Российской Федерации,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уполномоченные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осуществление государственного надзора в области охраны и использования особо охраняемых природных территорий регионального значения - Министерство природных ресурсов, лесного хозяйства и экологии Пермского края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451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73" y="567270"/>
            <a:ext cx="10676467" cy="75353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29088" y="367270"/>
            <a:ext cx="1093383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B121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Региональный государственный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надзор в области обращения               с животными осуществляется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на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основании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600201"/>
            <a:ext cx="10972800" cy="12869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Федерального закона от 27.12.2018 </a:t>
            </a:r>
            <a:r>
              <a:rPr lang="ru-RU" sz="2000" b="1" dirty="0" smtClean="0">
                <a:solidFill>
                  <a:schemeClr val="tx1"/>
                </a:solidFill>
              </a:rPr>
              <a:t>№ </a:t>
            </a:r>
            <a:r>
              <a:rPr lang="ru-RU" sz="2000" b="1" dirty="0">
                <a:solidFill>
                  <a:schemeClr val="tx1"/>
                </a:solidFill>
              </a:rPr>
              <a:t>498-ФЗ «Об ответственном обращении с животными и о внесении изменений в отдельные законодательные акты Российской Федерации»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668" y="3145366"/>
            <a:ext cx="10989733" cy="14520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Федерального закона от 26 декабря 2008 г.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3776" y="4877492"/>
            <a:ext cx="10918631" cy="1367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Положения о Государственной ветеринарной инспекции Пермского края, утвержденного постановлением Правительства Пермского края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от </a:t>
            </a:r>
            <a:r>
              <a:rPr lang="ru-RU" sz="2000" b="1" dirty="0">
                <a:solidFill>
                  <a:schemeClr val="tx1"/>
                </a:solidFill>
              </a:rPr>
              <a:t>13 марта 2008 г. № 45-п</a:t>
            </a:r>
          </a:p>
        </p:txBody>
      </p:sp>
    </p:spTree>
    <p:extLst>
      <p:ext uri="{BB962C8B-B14F-4D97-AF65-F5344CB8AC3E}">
        <p14:creationId xmlns:p14="http://schemas.microsoft.com/office/powerpoint/2010/main" xmlns="" val="176365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68" y="1888066"/>
            <a:ext cx="10659533" cy="3970867"/>
          </a:xfrm>
          <a:ln w="28575">
            <a:solidFill>
              <a:srgbClr val="FB121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ВОПРОСЫ РЕАЛИЗАЦИИ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ОРГАНАМИ МЕСТНОГО САМОУПРАВЛЕНИЯ МУНИЦИПАЛЬНЫХ ОБРАЗОВАНИЙ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41868" y="1600893"/>
            <a:ext cx="67733" cy="45719"/>
          </a:xfrm>
        </p:spPr>
        <p:txBody>
          <a:bodyPr>
            <a:normAutofit fontScale="25000" lnSpcReduction="20000"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461" y="142876"/>
            <a:ext cx="914136" cy="133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256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73" y="567270"/>
            <a:ext cx="10676467" cy="75353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50339" y="367270"/>
            <a:ext cx="1112433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Региональный государственный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надзор в области обращения                       с животными осуществляется в соответствии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937" y="1600202"/>
            <a:ext cx="10989733" cy="1938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Порядок организации и осуществления органами исполнительной власти Пермского края регионального государственного надзора в области обращения                 с животными, </a:t>
            </a:r>
            <a:r>
              <a:rPr lang="ru-RU" sz="2000" b="1" dirty="0">
                <a:solidFill>
                  <a:schemeClr val="tx1"/>
                </a:solidFill>
              </a:rPr>
              <a:t>утвержденным постановлением Правительства Пермского края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от 24.12.2019 </a:t>
            </a:r>
            <a:r>
              <a:rPr lang="ru-RU" sz="2000" b="1" dirty="0">
                <a:solidFill>
                  <a:schemeClr val="tx1"/>
                </a:solidFill>
              </a:rPr>
              <a:t>№ </a:t>
            </a:r>
            <a:r>
              <a:rPr lang="ru-RU" sz="2000" b="1" dirty="0" smtClean="0">
                <a:solidFill>
                  <a:schemeClr val="tx1"/>
                </a:solidFill>
              </a:rPr>
              <a:t>959-п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207" y="4004732"/>
            <a:ext cx="11010900" cy="2121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Административным регламентом Государственной ветеринарной инспекции Пермского края </a:t>
            </a:r>
            <a:r>
              <a:rPr lang="ru-RU" sz="2000" b="1" dirty="0" smtClean="0">
                <a:solidFill>
                  <a:schemeClr val="tx1"/>
                </a:solidFill>
              </a:rPr>
              <a:t>по </a:t>
            </a:r>
            <a:r>
              <a:rPr lang="ru-RU" sz="2000" b="1" dirty="0">
                <a:solidFill>
                  <a:schemeClr val="tx1"/>
                </a:solidFill>
              </a:rPr>
              <a:t>осуществлению регионального государственного </a:t>
            </a:r>
            <a:r>
              <a:rPr lang="ru-RU" sz="2000" b="1" dirty="0" smtClean="0">
                <a:solidFill>
                  <a:schemeClr val="tx1"/>
                </a:solidFill>
              </a:rPr>
              <a:t>надзора в области обращения с животными, </a:t>
            </a:r>
            <a:r>
              <a:rPr lang="ru-RU" sz="2000" b="1" dirty="0">
                <a:solidFill>
                  <a:schemeClr val="tx1"/>
                </a:solidFill>
              </a:rPr>
              <a:t>утвержденным приказом Инспекции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от 30.06.2020 </a:t>
            </a:r>
            <a:r>
              <a:rPr lang="ru-RU" sz="2000" b="1" dirty="0">
                <a:solidFill>
                  <a:schemeClr val="tx1"/>
                </a:solidFill>
              </a:rPr>
              <a:t>№ </a:t>
            </a:r>
            <a:r>
              <a:rPr lang="ru-RU" sz="2000" b="1" dirty="0" smtClean="0">
                <a:solidFill>
                  <a:schemeClr val="tx1"/>
                </a:solidFill>
              </a:rPr>
              <a:t>СЭД-49-01-20-23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4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8" y="194735"/>
            <a:ext cx="11726333" cy="1007532"/>
          </a:xfr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государственный надзор в области обращения с животными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792082236"/>
              </p:ext>
            </p:extLst>
          </p:nvPr>
        </p:nvGraphicFramePr>
        <p:xfrm>
          <a:off x="237076" y="937683"/>
          <a:ext cx="11827935" cy="578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9029" y="3290169"/>
            <a:ext cx="2441771" cy="244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73" y="567270"/>
            <a:ext cx="10676467" cy="75353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PT Serif" charset="0"/>
                <a:ea typeface="PT Serif" charset="0"/>
                <a:cs typeface="PT Serif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339" y="366693"/>
            <a:ext cx="1112433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Региональный государственный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надзор                                                            в области обращения с животными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883" y="1600201"/>
            <a:ext cx="3082729" cy="22605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ПЛАНОВЫЕ ПРОВЕРКИ</a:t>
            </a: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План проверок ЮЛ и ИП                                           на 2021 год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Приказ Инспекции от 15.10.2020 № 49-01-20-67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4883" y="4368799"/>
            <a:ext cx="3082729" cy="2057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Проверочные листы                     (Список контрольных вопросов)</a:t>
            </a:r>
          </a:p>
          <a:p>
            <a:pPr algn="ctr"/>
            <a:endParaRPr lang="ru-RU" sz="2000" dirty="0" smtClean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Приказ Инспекции от </a:t>
            </a:r>
            <a:r>
              <a:rPr lang="ru-RU" dirty="0" smtClean="0">
                <a:solidFill>
                  <a:prstClr val="black"/>
                </a:solidFill>
              </a:rPr>
              <a:t>25.08.2020 </a:t>
            </a:r>
            <a:r>
              <a:rPr lang="ru-RU" dirty="0">
                <a:solidFill>
                  <a:prstClr val="black"/>
                </a:solidFill>
              </a:rPr>
              <a:t>№ </a:t>
            </a:r>
            <a:r>
              <a:rPr lang="ru-RU" dirty="0" smtClean="0">
                <a:solidFill>
                  <a:prstClr val="black"/>
                </a:solidFill>
              </a:rPr>
              <a:t>49-01-20-43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27392" y="3928541"/>
            <a:ext cx="296767" cy="372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H="1">
            <a:off x="11582859" y="1998134"/>
            <a:ext cx="702735" cy="353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14800" y="1646766"/>
            <a:ext cx="3547533" cy="2269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ВНЕПЛАНОВЫЕ ПРОВЕРКИ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истечение срока исполнения предписания;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бращения и заявления;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поручения Президента РФ, Правительства РФ, требования прокуратуры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1868" y="1659467"/>
            <a:ext cx="3318933" cy="2201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Мероприятия по контролю без взаимодействия </a:t>
            </a:r>
            <a:r>
              <a:rPr lang="ru-RU" sz="2000" b="1" dirty="0" smtClean="0">
                <a:solidFill>
                  <a:schemeClr val="tx1"/>
                </a:solidFill>
              </a:rPr>
              <a:t>с ЮЛ, ИП, ФЛ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14800" y="4368798"/>
            <a:ext cx="3547533" cy="2057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- мотивированное         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                        представление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согласование         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с прокуратурой ПК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945468" y="2743198"/>
            <a:ext cx="1693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45467" y="2730502"/>
            <a:ext cx="0" cy="27982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945468" y="5528734"/>
            <a:ext cx="16933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трелка вниз 21"/>
          <p:cNvSpPr/>
          <p:nvPr/>
        </p:nvSpPr>
        <p:spPr>
          <a:xfrm>
            <a:off x="9821794" y="3945462"/>
            <a:ext cx="270935" cy="355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161868" y="4436533"/>
            <a:ext cx="3420533" cy="19896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Плановые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рейдовые) осмотры </a:t>
            </a:r>
            <a:r>
              <a:rPr lang="ru-RU" dirty="0">
                <a:solidFill>
                  <a:schemeClr val="tx1"/>
                </a:solidFill>
              </a:rPr>
              <a:t>земельных участков, на </a:t>
            </a:r>
            <a:r>
              <a:rPr lang="ru-RU" dirty="0" smtClean="0">
                <a:solidFill>
                  <a:schemeClr val="tx1"/>
                </a:solidFill>
              </a:rPr>
              <a:t>которых ЮЛ</a:t>
            </a:r>
            <a:r>
              <a:rPr lang="ru-RU" dirty="0">
                <a:solidFill>
                  <a:schemeClr val="tx1"/>
                </a:solidFill>
              </a:rPr>
              <a:t>, ИП, </a:t>
            </a:r>
            <a:r>
              <a:rPr lang="ru-RU" dirty="0" smtClean="0">
                <a:solidFill>
                  <a:schemeClr val="tx1"/>
                </a:solidFill>
              </a:rPr>
              <a:t>ФЛ содержат и (или) используют животных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945468" y="5020733"/>
            <a:ext cx="169333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29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65" y="279400"/>
            <a:ext cx="10972800" cy="812801"/>
          </a:xfrm>
        </p:spPr>
        <p:txBody>
          <a:bodyPr/>
          <a:lstStyle/>
          <a:p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28247"/>
            <a:ext cx="5621867" cy="25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08" y="1628245"/>
            <a:ext cx="4977871" cy="26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89" y="279401"/>
            <a:ext cx="11753851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7" y="4426641"/>
            <a:ext cx="11184465" cy="193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4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253999"/>
            <a:ext cx="10366176" cy="829734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C1310"/>
            </a:solidFill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sz="2400" b="1" dirty="0" smtClean="0">
                <a:solidFill>
                  <a:srgbClr val="FB12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</a:t>
            </a:r>
            <a:r>
              <a:rPr lang="ru-RU" sz="2400" b="1" dirty="0">
                <a:solidFill>
                  <a:srgbClr val="FB12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B12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2020 года</a:t>
            </a:r>
            <a:endParaRPr lang="ru-RU" sz="2400" b="1" dirty="0">
              <a:solidFill>
                <a:srgbClr val="FB12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7533" y="1264567"/>
            <a:ext cx="4682067" cy="13601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внеплановых выездных проверок в отношении ФЛ - 7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08745" y="1298434"/>
            <a:ext cx="4801123" cy="12923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проведении 2 проверок, проводимых прокуратурой Пермского края в отношении юридического лица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1424" y="2887134"/>
            <a:ext cx="10366176" cy="15070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19.4.1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об административных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30.12.2001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195-ФЗ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Воспрепятствование законной деятельности должностного лица органа государственного контроля (надзора), должностного лица организации, уполномоченной в соответствии с федеральными законами на осуществление государственного надзора, должностного лица органа муниципального контроля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918123" y="4491372"/>
            <a:ext cx="288032" cy="360040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9405" y="5013757"/>
            <a:ext cx="10702395" cy="76109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Составлено протоколов – 2, направлено материалов проверок мировым судьям - 2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0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532" y="397934"/>
            <a:ext cx="10270067" cy="65480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C1310"/>
            </a:solidFill>
          </a:ln>
        </p:spPr>
        <p:txBody>
          <a:bodyPr/>
          <a:lstStyle/>
          <a:p>
            <a:pPr>
              <a:lnSpc>
                <a:spcPts val="1800"/>
              </a:lnSpc>
            </a:pPr>
            <a:r>
              <a:rPr lang="ru-RU" sz="2400" b="1" dirty="0" smtClean="0">
                <a:solidFill>
                  <a:srgbClr val="FB12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воздействие</a:t>
            </a:r>
            <a:br>
              <a:rPr lang="ru-RU" sz="2400" b="1" dirty="0" smtClean="0">
                <a:solidFill>
                  <a:srgbClr val="FB121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B121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696" y="1603357"/>
            <a:ext cx="4673599" cy="33835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в ходе проверки нарушений законодательства РФ в области обращения с животными должностным лицом Инспекции выдается </a:t>
            </a:r>
            <a:r>
              <a:rPr lang="ru-RU" sz="2000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устранении выявленных нарушений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89307" y="1603357"/>
            <a:ext cx="5571065" cy="33157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длительного неисполнения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об устранении выявленных нарушений </a:t>
            </a:r>
            <a:r>
              <a:rPr lang="ru-RU" sz="2000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проверки направляются                 в </a:t>
            </a:r>
            <a:r>
              <a:rPr lang="ru-RU" sz="2000" dirty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с целью </a:t>
            </a:r>
            <a:r>
              <a:rPr lang="ru-RU" sz="2000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понуждения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ЮЛ, ИП и ФЛ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устранению нарушений законодательства в области обращения с животными  </a:t>
            </a:r>
          </a:p>
        </p:txBody>
      </p:sp>
    </p:spTree>
    <p:extLst>
      <p:ext uri="{BB962C8B-B14F-4D97-AF65-F5344CB8AC3E}">
        <p14:creationId xmlns:p14="http://schemas.microsoft.com/office/powerpoint/2010/main" xmlns="" val="36455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5732"/>
            <a:ext cx="10820400" cy="1024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2935" y="568589"/>
            <a:ext cx="9482668" cy="1421078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rgbClr val="FC1310"/>
            </a:solidFill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Контроль за осуществлением отдельных государственных полномочий органами местного самоуправления муниципальных образований Пермского края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49" y="262467"/>
            <a:ext cx="1347787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5200" y="2319867"/>
            <a:ext cx="9550403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Статья 8. Закона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Пермского края от 29.02.2016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№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612-ПК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 передаче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7468" y="4258733"/>
            <a:ext cx="9618135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АДМИНИСТРАТИВНЫЙ </a:t>
            </a:r>
            <a:r>
              <a:rPr lang="ru-RU" sz="1400" dirty="0" smtClean="0">
                <a:solidFill>
                  <a:schemeClr val="tx1"/>
                </a:solidFill>
              </a:rPr>
              <a:t>РЕГЛАМЕНТ ГОСУДАРСТВЕННОЙ </a:t>
            </a:r>
            <a:r>
              <a:rPr lang="ru-RU" sz="1400" dirty="0">
                <a:solidFill>
                  <a:schemeClr val="tx1"/>
                </a:solidFill>
              </a:rPr>
              <a:t>ВЕТЕРИНАРНОЙ ИНСПЕКЦИИ ПЕРМСКОГО </a:t>
            </a:r>
            <a:r>
              <a:rPr lang="ru-RU" sz="1400" dirty="0" smtClean="0">
                <a:solidFill>
                  <a:schemeClr val="tx1"/>
                </a:solidFill>
              </a:rPr>
              <a:t>КРАЯ ПО </a:t>
            </a:r>
            <a:r>
              <a:rPr lang="ru-RU" sz="1400" dirty="0">
                <a:solidFill>
                  <a:schemeClr val="tx1"/>
                </a:solidFill>
              </a:rPr>
              <a:t>ОСУЩЕСТВЛЕНИЮ КОНТРОЛЯ ЗА РЕАЛИЗАЦИЕЙ ОРГАНАМИ </a:t>
            </a:r>
            <a:r>
              <a:rPr lang="ru-RU" sz="1400" dirty="0" smtClean="0">
                <a:solidFill>
                  <a:schemeClr val="tx1"/>
                </a:solidFill>
              </a:rPr>
              <a:t>МЕСТНОГО САМОУПРАВЛЕНИЯ </a:t>
            </a:r>
            <a:r>
              <a:rPr lang="ru-RU" sz="1400" dirty="0">
                <a:solidFill>
                  <a:schemeClr val="tx1"/>
                </a:solidFill>
              </a:rPr>
              <a:t>ПЕРМСКОГО КРАЯ ОТДЕЛЬНЫХ </a:t>
            </a:r>
            <a:r>
              <a:rPr lang="ru-RU" sz="1400" dirty="0" smtClean="0">
                <a:solidFill>
                  <a:schemeClr val="tx1"/>
                </a:solidFill>
              </a:rPr>
              <a:t>ГОСУДАРСТВЕННЫХ ПОЛНОМОЧИЙ </a:t>
            </a:r>
            <a:r>
              <a:rPr lang="ru-RU" sz="1400" dirty="0">
                <a:solidFill>
                  <a:schemeClr val="tx1"/>
                </a:solidFill>
              </a:rPr>
              <a:t>ПО ОРГАНИЗАЦИИ МЕРОПРИЯТИЙ ПРИ </a:t>
            </a:r>
            <a:r>
              <a:rPr lang="ru-RU" sz="1400" dirty="0" smtClean="0">
                <a:solidFill>
                  <a:schemeClr val="tx1"/>
                </a:solidFill>
              </a:rPr>
              <a:t>ОСУЩЕСТВЛЕНИИ ДЕЯТЕЛЬНОСТИ </a:t>
            </a:r>
            <a:r>
              <a:rPr lang="ru-RU" sz="1400" dirty="0">
                <a:solidFill>
                  <a:schemeClr val="tx1"/>
                </a:solidFill>
              </a:rPr>
              <a:t>ПО ОБРАЩЕНИЮ С ЖИВОТНЫМИ БЕЗ </a:t>
            </a:r>
            <a:r>
              <a:rPr lang="ru-RU" sz="1400" dirty="0" smtClean="0">
                <a:solidFill>
                  <a:schemeClr val="tx1"/>
                </a:solidFill>
              </a:rPr>
              <a:t>ВЛАДЕЛЬЦЕВ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Приказ Инспекции от 24.05.2018 № СЭД- 49-01-20-79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55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37" y="7937"/>
            <a:ext cx="109008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9038" y="6010275"/>
            <a:ext cx="1350433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432" y="2598650"/>
            <a:ext cx="128480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14804" y="557213"/>
            <a:ext cx="132503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8" descr="C:\Users\aiumishurinskih\Desktop\341-3416609_syringe-clipart-syringe-clipart-iv-medication-7-512-injection-drug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87572" y="2759782"/>
            <a:ext cx="95461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9" descr="C:\Users\aiumishurinskih\Desktop\7fd9c5e32de6f05c1d962ffce65623b6_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49934" y="3624263"/>
            <a:ext cx="1572684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Box 3"/>
          <p:cNvSpPr txBox="1">
            <a:spLocks noChangeArrowheads="1"/>
          </p:cNvSpPr>
          <p:nvPr/>
        </p:nvSpPr>
        <p:spPr bwMode="auto">
          <a:xfrm>
            <a:off x="1320800" y="115889"/>
            <a:ext cx="985308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</a:rPr>
              <a:t>статья </a:t>
            </a:r>
            <a:r>
              <a:rPr lang="ru-RU" sz="2000" b="1" dirty="0" smtClean="0">
                <a:solidFill>
                  <a:srgbClr val="FF0000"/>
                </a:solidFill>
              </a:rPr>
              <a:t>3. </a:t>
            </a:r>
            <a:r>
              <a:rPr lang="ru-RU" b="1" dirty="0">
                <a:solidFill>
                  <a:srgbClr val="FF0000"/>
                </a:solidFill>
              </a:rPr>
              <a:t>ПЕРЕЧЕНЬ ОТДЕЛЬНЫХ ГОСУДАРСТВЕННЫХ ПОЛНОМОЧИЙ, ПЕРЕДАВАЕМЫХ ОРГАНАМ МЕСТНОГО САМОУПРАВЛЕНИЯ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117" y="4653670"/>
            <a:ext cx="3640667" cy="13239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400" b="1" dirty="0">
                <a:solidFill>
                  <a:prstClr val="black"/>
                </a:solidFill>
              </a:rPr>
              <a:t>Возврат потерявшихся животных их владельцам</a:t>
            </a:r>
          </a:p>
          <a:p>
            <a:pPr marL="285750" indent="-285750" algn="ctr">
              <a:buFontTx/>
              <a:buChar char="-"/>
              <a:defRPr/>
            </a:pPr>
            <a:endParaRPr lang="ru-RU" sz="1300" b="1" dirty="0">
              <a:solidFill>
                <a:prstClr val="black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ru-RU" sz="1300" b="1" dirty="0">
                <a:solidFill>
                  <a:prstClr val="black"/>
                </a:solidFill>
              </a:rPr>
              <a:t>Поиск новых владельцев животным без владельцев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6724" y="922869"/>
            <a:ext cx="7499351" cy="69585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Отлов животных без владельцев, в том числе их транспортировка и немедленная передача в приюты для животных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07277" y="1781175"/>
            <a:ext cx="7501467" cy="6969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Содержание животных без владельцев в приютах и проведение обязательных мероприятий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40823" y="2692401"/>
            <a:ext cx="2880784" cy="758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Уход и кормление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99400" y="2692400"/>
            <a:ext cx="3024717" cy="736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Лечение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1477" y="2693092"/>
            <a:ext cx="2787651" cy="776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prstClr val="black"/>
                </a:solidFill>
              </a:rPr>
              <a:t>Стерилизация</a:t>
            </a:r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8398933" y="4804482"/>
            <a:ext cx="3642784" cy="11731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Содержание животных без владельцев в приютах, которые не могут быть возвращены на прежние места их обитания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(агрессивные, больные</a:t>
            </a:r>
            <a:r>
              <a:rPr lang="ru-RU" sz="1300" b="1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2064" name="Скругленный прямоугольник 2063"/>
          <p:cNvSpPr/>
          <p:nvPr/>
        </p:nvSpPr>
        <p:spPr>
          <a:xfrm>
            <a:off x="2626791" y="3629841"/>
            <a:ext cx="7308849" cy="882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C1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</a:rPr>
              <a:t>Вакцинация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</a:rPr>
              <a:t>(мероприятие не передается ОМС, остается в подведомственных учреждениях ветеринарии </a:t>
            </a:r>
            <a:r>
              <a:rPr lang="ru-RU" sz="1200" b="1" dirty="0" smtClean="0">
                <a:solidFill>
                  <a:srgbClr val="FF0000"/>
                </a:solidFill>
              </a:rPr>
              <a:t>края)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31785" y="4653670"/>
            <a:ext cx="3640667" cy="1347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Возврат неагрессивных животных без владельцев, на прежние места их обитания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34967" y="6322132"/>
            <a:ext cx="2844800" cy="365125"/>
          </a:xfrm>
        </p:spPr>
        <p:txBody>
          <a:bodyPr/>
          <a:lstStyle/>
          <a:p>
            <a:pPr>
              <a:defRPr/>
            </a:pPr>
            <a:fld id="{2606FA63-74A7-458B-9076-2B9D427C76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531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76469" y="1618723"/>
            <a:ext cx="1365251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5" name="AutoShape 2" descr="C:\Users\diskiselev\Desktop\%D0%A7%D0%95%D0%9B.webp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553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8889" y="6111875"/>
            <a:ext cx="95884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3218" y="6096707"/>
            <a:ext cx="91651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00972" y="6082420"/>
            <a:ext cx="107738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3317" y="6046788"/>
            <a:ext cx="1117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80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 smtClean="0">
                <a:solidFill>
                  <a:srgbClr val="FF0000"/>
                </a:solidFill>
              </a:rPr>
              <a:t>Статья </a:t>
            </a:r>
            <a:r>
              <a:rPr lang="ru-RU" sz="2800" dirty="0">
                <a:solidFill>
                  <a:srgbClr val="FF0000"/>
                </a:solidFill>
              </a:rPr>
              <a:t>6. Права и обязанности органов местного самоуправления при осуществлении отдельных государственных полномочий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6F5A9-40FD-445A-B7E8-CB5F17BAF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133" y="1540933"/>
            <a:ext cx="5621867" cy="50884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ПРАВА: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) получать своевременное и в полном объеме финансовое обеспечение, предусмотренное в бюджете Пермского края для осуществления органами местного самоуправления переданных отдельных государственных полномочий;</a:t>
            </a:r>
          </a:p>
          <a:p>
            <a:r>
              <a:rPr lang="ru-RU" sz="1200" dirty="0">
                <a:solidFill>
                  <a:schemeClr val="tx1"/>
                </a:solidFill>
              </a:rPr>
              <a:t>2) дополнительно использовать собственные материальные ресурсы и финансовые средства для осуществления отдельных государственных полномочий в случаях и порядке, предусмотренных уставом муниципального образования;</a:t>
            </a:r>
          </a:p>
          <a:p>
            <a:r>
              <a:rPr lang="ru-RU" sz="1200" dirty="0">
                <a:solidFill>
                  <a:schemeClr val="tx1"/>
                </a:solidFill>
              </a:rPr>
              <a:t>3) получать от государственного уполномоченного органа разъяснения и рекомендации по вопросам осуществления отдельных государственных полномочий;</a:t>
            </a:r>
          </a:p>
          <a:p>
            <a:r>
              <a:rPr lang="ru-RU" sz="1200" dirty="0">
                <a:solidFill>
                  <a:schemeClr val="tx1"/>
                </a:solidFill>
              </a:rPr>
              <a:t>4) издавать в пределах своей компетенции обязательные для исполнения юридическими лицами и индивидуальными предпринимателями, осуществляющими деятельность по отлову животных без владельцев и (или) деятельность приютов для животных, нормативные правовые акты по вопросам осуществления отдельных государственных </a:t>
            </a:r>
            <a:r>
              <a:rPr lang="ru-RU" sz="1200" dirty="0" smtClean="0">
                <a:solidFill>
                  <a:schemeClr val="tx1"/>
                </a:solidFill>
              </a:rPr>
              <a:t>полномочий;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</a:t>
            </a:r>
            <a:r>
              <a:rPr lang="ru-RU" sz="1200" dirty="0">
                <a:solidFill>
                  <a:schemeClr val="tx1"/>
                </a:solidFill>
              </a:rPr>
              <a:t>) запрашивать у юридических лиц и индивидуальных предпринимателей, осуществляющих деятельность по отлову животных без владельцев и (или) деятельность приютов для животных, и получать от них сведения, необходимые для осуществления переданных отдельных государственных </a:t>
            </a:r>
            <a:r>
              <a:rPr lang="ru-RU" sz="1200" dirty="0" smtClean="0">
                <a:solidFill>
                  <a:schemeClr val="tx1"/>
                </a:solidFill>
              </a:rPr>
              <a:t>полномочий;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6</a:t>
            </a:r>
            <a:r>
              <a:rPr lang="ru-RU" sz="1200" dirty="0">
                <a:solidFill>
                  <a:schemeClr val="tx1"/>
                </a:solidFill>
              </a:rPr>
              <a:t>) привлекать социально ориентированные некоммерческие организации для участия в исполнении переданных полномочий;</a:t>
            </a:r>
          </a:p>
          <a:p>
            <a:r>
              <a:rPr lang="ru-RU" sz="1200" dirty="0">
                <a:solidFill>
                  <a:schemeClr val="tx1"/>
                </a:solidFill>
              </a:rPr>
              <a:t>7) привлекать на основании соглашений о </a:t>
            </a:r>
            <a:r>
              <a:rPr lang="ru-RU" sz="1200" dirty="0" err="1">
                <a:solidFill>
                  <a:schemeClr val="tx1"/>
                </a:solidFill>
              </a:rPr>
              <a:t>муниципально</a:t>
            </a:r>
            <a:r>
              <a:rPr lang="ru-RU" sz="1200" dirty="0">
                <a:solidFill>
                  <a:schemeClr val="tx1"/>
                </a:solidFill>
              </a:rPr>
              <a:t>-частном партнерстве частных </a:t>
            </a:r>
            <a:r>
              <a:rPr lang="ru-RU" sz="1200" dirty="0" smtClean="0">
                <a:solidFill>
                  <a:schemeClr val="tx1"/>
                </a:solidFill>
              </a:rPr>
              <a:t>партнеров для </a:t>
            </a:r>
            <a:r>
              <a:rPr lang="ru-RU" sz="1200" dirty="0">
                <a:solidFill>
                  <a:schemeClr val="tx1"/>
                </a:solidFill>
              </a:rPr>
              <a:t>участия в исполнении переданных полномочий.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6133" y="1540932"/>
            <a:ext cx="5698067" cy="50884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ОБЯЗАННОСТИ: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1) </a:t>
            </a:r>
            <a:r>
              <a:rPr lang="ru-RU" sz="1400" dirty="0">
                <a:solidFill>
                  <a:schemeClr val="tx1"/>
                </a:solidFill>
              </a:rPr>
              <a:t>осуществлять отдельные государственные полномочия в соответствии с требованиями настоящего Закона, федеральными законами, нормативными правовыми актами Пермского края;</a:t>
            </a:r>
          </a:p>
          <a:p>
            <a:r>
              <a:rPr lang="ru-RU" sz="1400" dirty="0">
                <a:solidFill>
                  <a:schemeClr val="tx1"/>
                </a:solidFill>
              </a:rPr>
              <a:t>2) рационально распоряжаться финансовыми средствами, переданными для исполнения отдельных государственных полномочий, обеспечивать их целевое и эффективное использование;</a:t>
            </a:r>
          </a:p>
          <a:p>
            <a:r>
              <a:rPr lang="ru-RU" sz="1400" dirty="0">
                <a:solidFill>
                  <a:schemeClr val="tx1"/>
                </a:solidFill>
              </a:rPr>
              <a:t>3) обеспечивать условия для беспрепятственного проведения государственным органом Пермского края проверок в части осуществления отдельных государственных полномочий и использования предоставленных субвенций;</a:t>
            </a:r>
          </a:p>
          <a:p>
            <a:r>
              <a:rPr lang="ru-RU" sz="1400" dirty="0">
                <a:solidFill>
                  <a:schemeClr val="tx1"/>
                </a:solidFill>
              </a:rPr>
              <a:t>4) представлять в соответствии с запросами органов государственной власти Пермского края отчеты, информацию, материалы и документы, связанные с осуществлением отдельных государственных полномочий.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045849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72" y="296334"/>
            <a:ext cx="10481735" cy="821267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/>
              <a:t>Статья 8. Порядок осуществления контроля за реализацией органами местного самоуправления отдельных государственных полномочий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7" y="1329267"/>
            <a:ext cx="10414001" cy="4080933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проверка 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(анализ) представленных органами местного самоуправления документов и необходимой информации, связанной с осуществлением ими отдельных государственных полномочий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проведение проверок деятельности органов местного самоуправления, связанной с осуществлением ими отдельных государственных полномочий;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проведение 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правовой экспертизы муниципальных правовых актов, принятых в связи с осуществлением органами местного самоуправления отдельных государственных полномочий;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заслушивание отчетов должностных лиц органов местного самоуправления о результатах выполнения отдельных государственных полномочий в сроки, установленные государственным уполномоченным органом;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предоставление рекомендаций органам местного самоуправления по вопросам осуществления отдельных государственных полномочий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sz="1800" b="1" i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29733" y="2370667"/>
            <a:ext cx="79571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54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941888"/>
            <a:ext cx="10972800" cy="11430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                     Доронин-Доргелинский Евгений Александрович,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заместитель начальника Государственной ветеринарной инспекции Пермского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09600" y="333377"/>
            <a:ext cx="10972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Нормативно-правовое регулирование деятельности в области обращения                          с животными без владельцев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8E6A-AFC7-49A9-9072-CADAFE6A2C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93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39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072" y="296334"/>
            <a:ext cx="10481735" cy="821267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/>
              <a:t>Статья 8. Порядок осуществления контроля за реализацией органами местного самоуправления отдельных государственных полномочий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067" y="1329267"/>
            <a:ext cx="10414001" cy="4080933"/>
          </a:xfrm>
        </p:spPr>
        <p:txBody>
          <a:bodyPr>
            <a:noAutofit/>
          </a:bodyPr>
          <a:lstStyle/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проверка 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(анализ) представленных органами местного самоуправления документов и необходимой информации, связанной с осуществлением ими отдельных государственных полномочий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проведение проверок деятельности органов местного самоуправления, связанной с осуществлением ими отдельных государственных полномочий;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проведение 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правовой экспертизы муниципальных правовых актов, принятых в связи с осуществлением органами местного самоуправления отдельных государственных полномочий;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заслушивание отчетов должностных лиц органов местного самоуправления о результатах выполнения отдельных государственных полномочий в сроки, установленные государственным уполномоченным органом;</a:t>
            </a:r>
          </a:p>
          <a:p>
            <a:pPr algn="just"/>
            <a:r>
              <a:rPr lang="ru-RU" sz="1800" b="1" i="1" dirty="0">
                <a:solidFill>
                  <a:schemeClr val="tx1"/>
                </a:solidFill>
                <a:latin typeface="Times New Roman"/>
              </a:rPr>
              <a:t>предоставление рекомендаций органам местного самоуправления по вопросам осуществления отдельных государственных полномочий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</a:rPr>
              <a:t>.</a:t>
            </a:r>
            <a:endParaRPr lang="ru-RU" sz="1800" b="1" i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829733" y="2370667"/>
            <a:ext cx="79571" cy="33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3567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933" y="245534"/>
            <a:ext cx="8890000" cy="135467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C1310"/>
            </a:solidFill>
          </a:ln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effectLst/>
                <a:ea typeface="+mn-ea"/>
                <a:cs typeface="+mn-cs"/>
              </a:rPr>
              <a:t>Контроль за осуществлением отдельных государственных полномочий органами местного самоуправления муниципальных образований Пермского края</a:t>
            </a:r>
            <a:br>
              <a:rPr lang="ru-RU" sz="2000" b="1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82135" y="3302535"/>
            <a:ext cx="4038600" cy="28236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ПЛАНОВЫЕ ПРОВЕРКИ                      на 2021 год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Приказ Инспекции от 30.09.2020              № 49-01-20-53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3803" y="2958044"/>
            <a:ext cx="5300132" cy="36873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ВНЕПЛАНОВЫЕ ПРОВЕРКИ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истечение </a:t>
            </a:r>
            <a:r>
              <a:rPr lang="ru-RU" b="1" i="1" dirty="0">
                <a:solidFill>
                  <a:schemeClr val="tx1"/>
                </a:solidFill>
              </a:rPr>
              <a:t>срока исполнения </a:t>
            </a:r>
            <a:r>
              <a:rPr lang="ru-RU" b="1" i="1" dirty="0" smtClean="0">
                <a:solidFill>
                  <a:schemeClr val="tx1"/>
                </a:solidFill>
              </a:rPr>
              <a:t>ранее </a:t>
            </a:r>
            <a:r>
              <a:rPr lang="ru-RU" b="1" i="1" dirty="0">
                <a:solidFill>
                  <a:schemeClr val="tx1"/>
                </a:solidFill>
              </a:rPr>
              <a:t>выданного предписания об устранении нарушения;</a:t>
            </a:r>
          </a:p>
          <a:p>
            <a:pPr marL="171450" indent="-17145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обращения </a:t>
            </a:r>
            <a:r>
              <a:rPr lang="ru-RU" b="1" i="1" dirty="0">
                <a:solidFill>
                  <a:schemeClr val="tx1"/>
                </a:solidFill>
              </a:rPr>
              <a:t>граждан, юридических лиц и информации от государственных органов о фактах нарушений законодательства </a:t>
            </a:r>
            <a:r>
              <a:rPr lang="ru-RU" b="1" i="1" dirty="0" smtClean="0">
                <a:solidFill>
                  <a:schemeClr val="tx1"/>
                </a:solidFill>
              </a:rPr>
              <a:t>РФ, </a:t>
            </a:r>
          </a:p>
          <a:p>
            <a:pPr marL="171450" indent="-171450"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поручениями </a:t>
            </a:r>
            <a:r>
              <a:rPr lang="ru-RU" b="1" i="1" dirty="0">
                <a:solidFill>
                  <a:schemeClr val="tx1"/>
                </a:solidFill>
              </a:rPr>
              <a:t>Президента </a:t>
            </a:r>
            <a:r>
              <a:rPr lang="ru-RU" b="1" i="1" dirty="0" smtClean="0">
                <a:solidFill>
                  <a:schemeClr val="tx1"/>
                </a:solidFill>
              </a:rPr>
              <a:t>РФ, Правительства РФ и </a:t>
            </a:r>
            <a:r>
              <a:rPr lang="ru-RU" b="1" i="1" dirty="0">
                <a:solidFill>
                  <a:schemeClr val="tx1"/>
                </a:solidFill>
              </a:rPr>
              <a:t>на основании требования Генерального прокурора </a:t>
            </a:r>
            <a:r>
              <a:rPr lang="ru-RU" b="1" i="1" dirty="0" smtClean="0">
                <a:solidFill>
                  <a:schemeClr val="tx1"/>
                </a:solidFill>
              </a:rPr>
              <a:t>РФ, прокурора ПК</a:t>
            </a:r>
            <a:r>
              <a:rPr lang="ru-RU" b="1" i="1" dirty="0" smtClean="0"/>
              <a:t>, 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468" y="372270"/>
            <a:ext cx="1083735" cy="15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5733" y="1699134"/>
            <a:ext cx="10151989" cy="10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9348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1069" y="245534"/>
            <a:ext cx="8542867" cy="1625599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rgbClr val="FC1310"/>
            </a:solidFill>
          </a:ln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FF0000"/>
                </a:solidFill>
                <a:effectLst/>
                <a:ea typeface="+mn-ea"/>
                <a:cs typeface="+mn-cs"/>
              </a:rPr>
              <a:t>Контроль за осуществлением отдельных государственных полномочий органами местного самоуправления муниципальных образований Пермского края</a:t>
            </a:r>
            <a:br>
              <a:rPr lang="ru-RU" sz="2000" b="1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8064" y="2347386"/>
            <a:ext cx="4174069" cy="590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ПЛАНОВЫЕ ПРОВЕРКИ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2599" y="2268593"/>
            <a:ext cx="4478868" cy="6699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ВНЕПЛАНОВЫЕ ПРОВЕРКИ</a:t>
            </a:r>
          </a:p>
          <a:p>
            <a:r>
              <a:rPr lang="ru-RU" dirty="0" smtClean="0"/>
              <a:t> 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41" y="424922"/>
            <a:ext cx="1085851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1" y="3225800"/>
            <a:ext cx="1854200" cy="11853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>
              <a:solidFill>
                <a:srgbClr val="FB1210"/>
              </a:solidFill>
            </a:endParaRP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>
              <a:solidFill>
                <a:srgbClr val="FB1210"/>
              </a:solidFill>
            </a:endParaRPr>
          </a:p>
          <a:p>
            <a:pPr algn="ctr"/>
            <a:r>
              <a:rPr lang="ru-RU" u="sng" dirty="0" smtClean="0">
                <a:solidFill>
                  <a:srgbClr val="FB1210"/>
                </a:solidFill>
              </a:rPr>
              <a:t>2019 год </a:t>
            </a:r>
          </a:p>
          <a:p>
            <a:pPr algn="ctr"/>
            <a:endParaRPr lang="ru-RU" dirty="0" smtClean="0">
              <a:solidFill>
                <a:srgbClr val="FB1210"/>
              </a:solidFill>
            </a:endParaRPr>
          </a:p>
          <a:p>
            <a:pPr algn="ctr"/>
            <a:r>
              <a:rPr lang="ru-RU" dirty="0" smtClean="0">
                <a:solidFill>
                  <a:srgbClr val="FB1210"/>
                </a:solidFill>
              </a:rPr>
              <a:t>32 проверки</a:t>
            </a:r>
          </a:p>
          <a:p>
            <a:pPr algn="ctr"/>
            <a:endParaRPr lang="ru-RU" u="sng" dirty="0">
              <a:solidFill>
                <a:srgbClr val="FB1210"/>
              </a:solidFill>
            </a:endParaRP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endParaRPr lang="ru-RU" u="sng" dirty="0">
              <a:solidFill>
                <a:srgbClr val="FB121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799" y="3225800"/>
            <a:ext cx="2129369" cy="11853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B1210"/>
                </a:solidFill>
              </a:rPr>
              <a:t>2020 год </a:t>
            </a:r>
          </a:p>
          <a:p>
            <a:pPr algn="ctr"/>
            <a:endParaRPr lang="ru-RU" u="sng" dirty="0" smtClean="0">
              <a:solidFill>
                <a:srgbClr val="FB1210"/>
              </a:solidFill>
            </a:endParaRPr>
          </a:p>
          <a:p>
            <a:pPr algn="ctr"/>
            <a:r>
              <a:rPr lang="ru-RU" dirty="0" smtClean="0">
                <a:solidFill>
                  <a:srgbClr val="FB1210"/>
                </a:solidFill>
              </a:rPr>
              <a:t>17 проверок                     (5 предписаний)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329267" y="4547182"/>
            <a:ext cx="330200" cy="18626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C1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564467" y="4547182"/>
            <a:ext cx="279400" cy="186267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C1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9600" y="4893733"/>
            <a:ext cx="1854200" cy="1232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B1210"/>
                </a:solidFill>
              </a:rPr>
              <a:t>Направлено в прокуратуру ПК – 14 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7432" y="4893734"/>
            <a:ext cx="2044701" cy="1232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B1210"/>
                </a:solidFill>
              </a:rPr>
              <a:t>Направлено в прокуратуру ПК - 4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2601" y="3268134"/>
            <a:ext cx="1989667" cy="1100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B1210"/>
                </a:solidFill>
              </a:rPr>
              <a:t>2019 год</a:t>
            </a:r>
          </a:p>
          <a:p>
            <a:pPr algn="ctr"/>
            <a:r>
              <a:rPr lang="ru-RU" dirty="0" smtClean="0">
                <a:solidFill>
                  <a:srgbClr val="FB1210"/>
                </a:solidFill>
              </a:rPr>
              <a:t>4 проверки                 (1 предписание)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72601" y="3268134"/>
            <a:ext cx="1938867" cy="1100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rgbClr val="FB1210"/>
                </a:solidFill>
              </a:rPr>
              <a:t>2020 год</a:t>
            </a:r>
          </a:p>
          <a:p>
            <a:pPr algn="ctr"/>
            <a:r>
              <a:rPr lang="ru-RU" dirty="0" smtClean="0">
                <a:solidFill>
                  <a:srgbClr val="FB1210"/>
                </a:solidFill>
              </a:rPr>
              <a:t>2 проверки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645400" y="4512733"/>
            <a:ext cx="296333" cy="203200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C1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0240433" y="4479448"/>
            <a:ext cx="279400" cy="220133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C13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2601" y="4893733"/>
            <a:ext cx="1989667" cy="1232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B1210"/>
                </a:solidFill>
              </a:rPr>
              <a:t>Направлено в прокуратуру ПК - 1 </a:t>
            </a:r>
            <a:endParaRPr lang="ru-RU" dirty="0">
              <a:solidFill>
                <a:srgbClr val="FB121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72989" y="4894315"/>
            <a:ext cx="2018439" cy="12324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B1210"/>
                </a:solidFill>
              </a:rPr>
              <a:t>Направлено в прокуратуру ПК - 1</a:t>
            </a:r>
            <a:endParaRPr lang="ru-RU" dirty="0">
              <a:solidFill>
                <a:srgbClr val="FB12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884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77072"/>
            <a:ext cx="11439061" cy="200781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tabLst>
                <a:tab pos="3054350" algn="l"/>
                <a:tab pos="3232150" algn="l"/>
              </a:tabLst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                                                    Киселёв 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митрий Сергеевич,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государственного надзора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в области ветеринарии и обращения с животными,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организации обеспечения ветеринарно-санитарного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благополучия Государственной ветеринарной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инспекции Пермского края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09600" y="333375"/>
            <a:ext cx="11247040" cy="367168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деятельности органов местного самоуправления муниципальных образований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ермского края при реализации отдельных государственных полномочий за 9 месяцев</a:t>
            </a:r>
          </a:p>
          <a:p>
            <a:pPr marL="0" indent="0" algn="ctr" eaLnBrk="1" hangingPunct="1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2020 года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8E6A-AFC7-49A9-9072-CADAFE6A2C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2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7801687"/>
              </p:ext>
            </p:extLst>
          </p:nvPr>
        </p:nvGraphicFramePr>
        <p:xfrm>
          <a:off x="1274233" y="944563"/>
          <a:ext cx="8096251" cy="309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412" name="Objec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8957070"/>
              </p:ext>
            </p:extLst>
          </p:nvPr>
        </p:nvGraphicFramePr>
        <p:xfrm>
          <a:off x="1405467" y="4005263"/>
          <a:ext cx="8039100" cy="2684462"/>
        </p:xfrm>
        <a:graphic>
          <a:graphicData uri="http://schemas.openxmlformats.org/presentationml/2006/ole">
            <p:oleObj spid="_x0000_s3094" name="Лист" r:id="rId4" imgW="6267354" imgH="2809890" progId="Excel.Sheet.8">
              <p:embed/>
            </p:oleObj>
          </a:graphicData>
        </a:graphic>
      </p:graphicFrame>
      <p:sp>
        <p:nvSpPr>
          <p:cNvPr id="16413" name="TextBox 11"/>
          <p:cNvSpPr txBox="1">
            <a:spLocks noChangeArrowheads="1"/>
          </p:cNvSpPr>
          <p:nvPr/>
        </p:nvSpPr>
        <p:spPr bwMode="auto">
          <a:xfrm>
            <a:off x="57155" y="1846267"/>
            <a:ext cx="1386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</a:t>
            </a:r>
          </a:p>
        </p:txBody>
      </p:sp>
      <p:sp>
        <p:nvSpPr>
          <p:cNvPr id="16414" name="TextBox 12"/>
          <p:cNvSpPr txBox="1">
            <a:spLocks noChangeArrowheads="1"/>
          </p:cNvSpPr>
          <p:nvPr/>
        </p:nvSpPr>
        <p:spPr bwMode="auto">
          <a:xfrm>
            <a:off x="19063" y="4234557"/>
            <a:ext cx="17833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(договоров)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264653" y="1255713"/>
            <a:ext cx="287867" cy="215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47717" y="1917700"/>
            <a:ext cx="287867" cy="215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64653" y="2781300"/>
            <a:ext cx="287867" cy="215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72601" y="4494213"/>
            <a:ext cx="287867" cy="182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70485" y="5326758"/>
            <a:ext cx="287867" cy="21748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420" name="TextBox 18"/>
          <p:cNvSpPr txBox="1">
            <a:spLocks noChangeArrowheads="1"/>
          </p:cNvSpPr>
          <p:nvPr/>
        </p:nvSpPr>
        <p:spPr bwMode="auto">
          <a:xfrm>
            <a:off x="9552517" y="1130307"/>
            <a:ext cx="235161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ОМС в ПК</a:t>
            </a:r>
          </a:p>
        </p:txBody>
      </p:sp>
      <p:sp>
        <p:nvSpPr>
          <p:cNvPr id="16421" name="TextBox 19"/>
          <p:cNvSpPr txBox="1">
            <a:spLocks noChangeArrowheads="1"/>
          </p:cNvSpPr>
          <p:nvPr/>
        </p:nvSpPr>
        <p:spPr bwMode="auto">
          <a:xfrm>
            <a:off x="9516997" y="1862139"/>
            <a:ext cx="2595033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ОМС,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субвенции</a:t>
            </a:r>
          </a:p>
        </p:txBody>
      </p:sp>
      <p:sp>
        <p:nvSpPr>
          <p:cNvPr id="16422" name="TextBox 20"/>
          <p:cNvSpPr txBox="1">
            <a:spLocks noChangeArrowheads="1"/>
          </p:cNvSpPr>
          <p:nvPr/>
        </p:nvSpPr>
        <p:spPr bwMode="auto">
          <a:xfrm>
            <a:off x="9514429" y="2781995"/>
            <a:ext cx="2027414" cy="99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ОМС,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Заключивших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контракты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(договоры)</a:t>
            </a:r>
          </a:p>
        </p:txBody>
      </p:sp>
      <p:sp>
        <p:nvSpPr>
          <p:cNvPr id="16423" name="TextBox 22"/>
          <p:cNvSpPr txBox="1">
            <a:spLocks noChangeArrowheads="1"/>
          </p:cNvSpPr>
          <p:nvPr/>
        </p:nvSpPr>
        <p:spPr bwMode="auto">
          <a:xfrm>
            <a:off x="9637646" y="4354514"/>
            <a:ext cx="1841017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(договоров)</a:t>
            </a:r>
          </a:p>
        </p:txBody>
      </p:sp>
      <p:sp>
        <p:nvSpPr>
          <p:cNvPr id="16424" name="TextBox 23"/>
          <p:cNvSpPr txBox="1">
            <a:spLocks noChangeArrowheads="1"/>
          </p:cNvSpPr>
          <p:nvPr/>
        </p:nvSpPr>
        <p:spPr bwMode="auto">
          <a:xfrm>
            <a:off x="9595314" y="5200651"/>
            <a:ext cx="1841017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</a:t>
            </a:r>
          </a:p>
          <a:p>
            <a:pPr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(договоров)</a:t>
            </a:r>
          </a:p>
        </p:txBody>
      </p:sp>
      <p:sp>
        <p:nvSpPr>
          <p:cNvPr id="16425" name="TextBox 24"/>
          <p:cNvSpPr txBox="1">
            <a:spLocks noChangeArrowheads="1"/>
          </p:cNvSpPr>
          <p:nvPr/>
        </p:nvSpPr>
        <p:spPr bwMode="auto">
          <a:xfrm>
            <a:off x="2414260" y="244475"/>
            <a:ext cx="736983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органов местного самоуправления, заключивших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 контракты (договоры)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280576" y="6357045"/>
            <a:ext cx="301824" cy="365125"/>
          </a:xfrm>
        </p:spPr>
        <p:txBody>
          <a:bodyPr/>
          <a:lstStyle/>
          <a:p>
            <a:pPr>
              <a:defRPr/>
            </a:pPr>
            <a:fld id="{6A89BD30-A8E4-471E-85BE-26D0E4F423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451" name="Picture 67" descr="D:\Киселёв Д.С\ПРЕЗЕНТАЦИИ\Стикеры\ek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31" y="5543562"/>
            <a:ext cx="1034204" cy="8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43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2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8990104"/>
              </p:ext>
            </p:extLst>
          </p:nvPr>
        </p:nvGraphicFramePr>
        <p:xfrm>
          <a:off x="1277775" y="1022747"/>
          <a:ext cx="10674876" cy="5472261"/>
        </p:xfrm>
        <a:graphic>
          <a:graphicData uri="http://schemas.openxmlformats.org/presentationml/2006/ole">
            <p:oleObj spid="_x0000_s4118" name="Лист" r:id="rId3" imgW="9020279" imgH="5448330" progId="Excel.Sheet.8">
              <p:embed/>
            </p:oleObj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615017" y="188913"/>
            <a:ext cx="9601200" cy="7921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бюджетных средств органами местного самоуправления</a:t>
            </a:r>
          </a:p>
        </p:txBody>
      </p:sp>
      <p:pic>
        <p:nvPicPr>
          <p:cNvPr id="174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1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8D380-A39F-4019-885B-ECDB2E64E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4192" y="39380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21,5 %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1744" y="3932437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33,2 %</a:t>
            </a:r>
            <a:r>
              <a:rPr lang="ru-RU" sz="11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5840" y="361064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63,1 %</a:t>
            </a:r>
            <a:r>
              <a:rPr lang="ru-RU" sz="11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2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Заголовок 1"/>
          <p:cNvSpPr>
            <a:spLocks noGrp="1"/>
          </p:cNvSpPr>
          <p:nvPr>
            <p:ph type="ctrTitle"/>
          </p:nvPr>
        </p:nvSpPr>
        <p:spPr>
          <a:xfrm>
            <a:off x="1967543" y="188641"/>
            <a:ext cx="9313333" cy="9731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Отловлено животных без владельцев на территории Пермского края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47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4926466"/>
              </p:ext>
            </p:extLst>
          </p:nvPr>
        </p:nvGraphicFramePr>
        <p:xfrm>
          <a:off x="1102784" y="1341444"/>
          <a:ext cx="10303933" cy="4967287"/>
        </p:xfrm>
        <a:graphic>
          <a:graphicData uri="http://schemas.openxmlformats.org/presentationml/2006/ole">
            <p:oleObj spid="_x0000_s5142" name="Лист" r:id="rId4" imgW="9401167" imgH="5962680" progId="Excel.Sheet.8">
              <p:embed/>
            </p:oleObj>
          </a:graphicData>
        </a:graphic>
      </p:graphicFrame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71797" y="4224545"/>
            <a:ext cx="960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29,6 %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3281" y="408538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36,1 %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112" y="3168055"/>
            <a:ext cx="911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82,9 %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4113" y="2060848"/>
            <a:ext cx="672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5175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3499" y="5235576"/>
            <a:ext cx="1117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03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Заголовок 1"/>
          <p:cNvSpPr>
            <a:spLocks noGrp="1"/>
          </p:cNvSpPr>
          <p:nvPr>
            <p:ph type="ctrTitle"/>
          </p:nvPr>
        </p:nvSpPr>
        <p:spPr>
          <a:xfrm>
            <a:off x="1967543" y="188641"/>
            <a:ext cx="9313333" cy="9731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обращению с животными без владельцев на территории Пермского края по итогам </a:t>
            </a:r>
            <a:br>
              <a:rPr lang="ru-RU" sz="2000" b="1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2020 года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23119240"/>
              </p:ext>
            </p:extLst>
          </p:nvPr>
        </p:nvGraphicFramePr>
        <p:xfrm>
          <a:off x="1219200" y="1124744"/>
          <a:ext cx="10541429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3788" y="1268760"/>
            <a:ext cx="278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отловлено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2246 животных,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072" y="-99392"/>
            <a:ext cx="509983" cy="8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477" y="140225"/>
            <a:ext cx="10465163" cy="609600"/>
          </a:xfrm>
        </p:spPr>
        <p:txBody>
          <a:bodyPr>
            <a:noAutofit/>
          </a:bodyPr>
          <a:lstStyle/>
          <a:p>
            <a:r>
              <a:rPr lang="ru-RU" altLang="ru-RU" sz="1800" b="1" kern="800" spc="2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Количество отловленных животных муниципальными образованиями </a:t>
            </a:r>
            <a:r>
              <a:rPr lang="ru-RU" altLang="ru-RU" sz="1800" b="1" kern="800" spc="20" dirty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Пермского </a:t>
            </a:r>
            <a:r>
              <a:rPr lang="ru-RU" altLang="ru-RU" sz="1800" b="1" kern="800" spc="2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края по </a:t>
            </a:r>
            <a:r>
              <a:rPr lang="ru-RU" altLang="ru-RU" sz="1800" b="1" kern="800" spc="20" dirty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итогам </a:t>
            </a:r>
            <a:r>
              <a:rPr lang="ru-RU" altLang="ru-RU" sz="1800" b="1" kern="800" spc="2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9 </a:t>
            </a:r>
            <a:r>
              <a:rPr lang="ru-RU" altLang="ru-RU" sz="1800" b="1" kern="800" spc="20" dirty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месяцев 2020 </a:t>
            </a:r>
            <a:r>
              <a:rPr lang="ru-RU" altLang="ru-RU" sz="1800" b="1" kern="800" spc="20" dirty="0" smtClean="0">
                <a:solidFill>
                  <a:srgbClr val="FF0000"/>
                </a:solidFill>
                <a:latin typeface="Times New Roman" panose="02020603050405020304" pitchFamily="18" charset="0"/>
                <a:ea typeface="PT Serif"/>
                <a:cs typeface="Times New Roman" panose="02020603050405020304" pitchFamily="18" charset="0"/>
              </a:rPr>
              <a:t>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9678475"/>
              </p:ext>
            </p:extLst>
          </p:nvPr>
        </p:nvGraphicFramePr>
        <p:xfrm>
          <a:off x="146064" y="908726"/>
          <a:ext cx="6045950" cy="5904647"/>
        </p:xfrm>
        <a:graphic>
          <a:graphicData uri="http://schemas.openxmlformats.org/drawingml/2006/table">
            <a:tbl>
              <a:tblPr/>
              <a:tblGrid>
                <a:gridCol w="457160"/>
                <a:gridCol w="3451563"/>
                <a:gridCol w="1074328"/>
                <a:gridCol w="1062899"/>
              </a:tblGrid>
              <a:tr h="3648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320" marR="6320" marT="47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муниципальных образований</a:t>
                      </a:r>
                    </a:p>
                  </a:txBody>
                  <a:tcPr marL="6320" marR="6320" marT="47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320" marR="6320" marT="47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6320" marR="6320" marT="47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Городские округа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Березники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Городской округ «Город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Кизел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 «Городской округ – город Кудымкар»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16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Пермь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2114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Гремячинский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Добрянский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Ильинский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Красновишерский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Горнозаводский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Лысьвенский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Осинский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Оханский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Соликамский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Чернушинский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Чусовской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Городской окру «Город Губаха»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 Кунгур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ЗАТО Звездный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Верещагинский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Краснокамский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Нытвенский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Октябрьский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Очерский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Суксунский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Чайковский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359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Чердынский городской округ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20" marR="632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839645"/>
              </p:ext>
            </p:extLst>
          </p:nvPr>
        </p:nvGraphicFramePr>
        <p:xfrm>
          <a:off x="6384032" y="908730"/>
          <a:ext cx="5376597" cy="5616621"/>
        </p:xfrm>
        <a:graphic>
          <a:graphicData uri="http://schemas.openxmlformats.org/drawingml/2006/table">
            <a:tbl>
              <a:tblPr/>
              <a:tblGrid>
                <a:gridCol w="406548"/>
                <a:gridCol w="3069437"/>
                <a:gridCol w="955388"/>
                <a:gridCol w="945224"/>
              </a:tblGrid>
              <a:tr h="378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6901" marR="6901" marT="5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муниципальных образований</a:t>
                      </a:r>
                    </a:p>
                  </a:txBody>
                  <a:tcPr marL="6901" marR="6901" marT="5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6901" marR="6901" marT="5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</a:p>
                  </a:txBody>
                  <a:tcPr marL="6901" marR="6901" marT="51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AE3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округа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Бардымский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Еловский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Кудымкарский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Александровский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Березовский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Гайнский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Карагайский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Кишертский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Куединский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Косинский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Кочёвский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Ординский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Сивинский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62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Уинский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Частинский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муниципальный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Юрлинский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Юсьвинский муниципальный округ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Муниципальные районы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Кунгурский муниципальный район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6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Пермский муниципальный район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3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Большесосновский муниципальный район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8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Пермский край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6220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2246</a:t>
                      </a:r>
                    </a:p>
                  </a:txBody>
                  <a:tcPr marL="6901" marR="6901" marT="51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7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Прямоугольник 2"/>
          <p:cNvSpPr>
            <a:spLocks noChangeArrowheads="1"/>
          </p:cNvSpPr>
          <p:nvPr/>
        </p:nvSpPr>
        <p:spPr bwMode="auto">
          <a:xfrm>
            <a:off x="431371" y="1484313"/>
            <a:ext cx="11521453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зоозащитников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опекунов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владельцев, 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препятствующих проведению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отлову животных без владельцев; </a:t>
            </a:r>
            <a:endParaRPr lang="ru-RU" sz="2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обширной кормовой базы (круглогодичный избыток доступного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корма, необорудованные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контейнерные площадки для пищевых и бытовых отходов, свалки, прикармливание </a:t>
            </a:r>
            <a:r>
              <a:rPr lang="ru-RU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без владельцев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сердобольными жителями, работниками различных организаций, предоставление продуктовыми магазинами просроченных продуктов для кормления </a:t>
            </a:r>
            <a:r>
              <a:rPr lang="ru-RU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без владельцев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Подкормка </a:t>
            </a:r>
            <a:r>
              <a:rPr lang="ru-RU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без владельцев зоозащитниками и опекунами</a:t>
            </a:r>
            <a:r>
              <a:rPr lang="ru-RU" altLang="zh-C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зоозащитниками и опекунами животных без владельцев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взятых из приюта по договору 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среду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Неконтролируемый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выгул владельческих (хозяйских) животных.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ru-RU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4" y="14288"/>
            <a:ext cx="1219200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2063560" y="220666"/>
            <a:ext cx="9012767" cy="12080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rgbClr val="FC131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dirty="0" smtClean="0">
              <a:solidFill>
                <a:srgbClr val="FF0000"/>
              </a:solidFill>
              <a:latin typeface="Times New Roman" pitchFamily="18" charset="0"/>
              <a:cs typeface="宋体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400" b="1" dirty="0" smtClean="0">
                <a:solidFill>
                  <a:srgbClr val="FF0000"/>
                </a:solidFill>
                <a:latin typeface="Times New Roman" pitchFamily="18" charset="0"/>
                <a:cs typeface="宋体"/>
              </a:rPr>
              <a:t>Проблемы, </a:t>
            </a:r>
            <a:r>
              <a:rPr lang="ru-RU" altLang="zh-CN" sz="2400" b="1" dirty="0">
                <a:solidFill>
                  <a:srgbClr val="FF0000"/>
                </a:solidFill>
                <a:latin typeface="Times New Roman" pitchFamily="18" charset="0"/>
                <a:cs typeface="宋体"/>
              </a:rPr>
              <a:t>возникающие при организации деятельности по обращению с животными </a:t>
            </a:r>
            <a:r>
              <a:rPr lang="ru-RU" altLang="zh-CN" sz="2400" b="1" dirty="0" smtClean="0">
                <a:solidFill>
                  <a:srgbClr val="FF0000"/>
                </a:solidFill>
                <a:latin typeface="Times New Roman" pitchFamily="18" charset="0"/>
                <a:cs typeface="宋体"/>
              </a:rPr>
              <a:t>без </a:t>
            </a:r>
            <a:r>
              <a:rPr lang="ru-RU" altLang="zh-CN" sz="2400" b="1" dirty="0">
                <a:solidFill>
                  <a:srgbClr val="FF0000"/>
                </a:solidFill>
                <a:latin typeface="Times New Roman" pitchFamily="18" charset="0"/>
                <a:cs typeface="宋体"/>
              </a:rPr>
              <a:t>владельцев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0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993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719402" y="476250"/>
            <a:ext cx="1134771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Пермский край реализует осуществление мероприятий по регулированию численности безнадзорных животных с 2016 года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вступлением в законную силу с 01 января 2020 года отдельных положений Федерального закона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498-ФЗ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ответственном обращении с животными», возникла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необходимость: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498-ФЗ регулирует отношения в области обращения с животными 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целях: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 животных,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нравственности, соблюдения принципов гуманности, обеспечения безопасности и иных прав и законных интересов граждан при обращении с животными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612C-CFBD-474F-81E5-DE40D18934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200908" y="1893519"/>
            <a:ext cx="74231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8951386" y="2003695"/>
            <a:ext cx="74231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999067" y="2670242"/>
            <a:ext cx="5079320" cy="1622358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большого количества новых НПА на федеральном и региональном уровнях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93319" y="2783978"/>
            <a:ext cx="5367369" cy="1394886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Приведения НПА и организации мероприятий на территории Пермского края в соответствие с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аконодательством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ctrTitle"/>
          </p:nvPr>
        </p:nvSpPr>
        <p:spPr>
          <a:xfrm>
            <a:off x="1583499" y="404664"/>
            <a:ext cx="10363200" cy="719138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C1310"/>
            </a:solidFill>
          </a:ln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B12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реализации ОМС переданных полномочий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5179" y="1340768"/>
            <a:ext cx="4532372" cy="4040122"/>
          </a:xfrm>
          <a:prstGeom prst="rect">
            <a:avLst/>
          </a:prstGeom>
          <a:solidFill>
            <a:srgbClr val="BDEEFF"/>
          </a:solidFill>
          <a:ln w="57150">
            <a:solidFill>
              <a:schemeClr val="tx1">
                <a:alpha val="1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потенциальных исполнителей контрактов 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отлову и содержанию животных без владельцев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8129" y="1340768"/>
            <a:ext cx="4416491" cy="4040122"/>
          </a:xfrm>
          <a:prstGeom prst="rect">
            <a:avLst/>
          </a:prstGeom>
          <a:solidFill>
            <a:srgbClr val="BDEEFF"/>
          </a:solidFill>
          <a:ln w="57150">
            <a:solidFill>
              <a:schemeClr val="tx1">
                <a:alpha val="12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Отказ в приеме животных без владельцев частными приютами, недостаточность мест в приютах 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DC241D"/>
              </a:buClr>
              <a:defRPr/>
            </a:pPr>
            <a:r>
              <a:rPr lang="ru-RU" sz="1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Киселёв Д.С\Совет Глав МО\Стикеры\43037eba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55665" y="4609393"/>
            <a:ext cx="868664" cy="802972"/>
          </a:xfrm>
          <a:prstGeom prst="rect">
            <a:avLst/>
          </a:prstGeom>
          <a:noFill/>
          <a:extLst/>
        </p:spPr>
      </p:pic>
      <p:pic>
        <p:nvPicPr>
          <p:cNvPr id="5123" name="Picture 3" descr="D:\Киселёв Д.С\Совет Глав МО\Стикеры\14bde1d3effd0762-2621-1-w25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88648" y="4546443"/>
            <a:ext cx="980487" cy="865922"/>
          </a:xfrm>
          <a:prstGeom prst="rect">
            <a:avLst/>
          </a:prstGeom>
          <a:noFill/>
          <a:extLst/>
        </p:spPr>
      </p:pic>
      <p:pic>
        <p:nvPicPr>
          <p:cNvPr id="512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4"/>
          <p:cNvSpPr>
            <a:spLocks noGrp="1"/>
          </p:cNvSpPr>
          <p:nvPr>
            <p:ph type="title"/>
          </p:nvPr>
        </p:nvSpPr>
        <p:spPr>
          <a:xfrm>
            <a:off x="1418166" y="273050"/>
            <a:ext cx="7232651" cy="4508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отлову и содержанию животных без владельцев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17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223433" y="1655763"/>
            <a:ext cx="4108451" cy="1008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Организации по отлову и содержанию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519" y="2954343"/>
            <a:ext cx="3064933" cy="993775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организации, занимающиеся 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отловом и содержанием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3253" name="Picture 2" descr="C:\Users\aiumishurinskih\Desktop\hello_html_m747fe7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489" y="735810"/>
            <a:ext cx="5323416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3774017" y="2941638"/>
            <a:ext cx="2520949" cy="100330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</a:rPr>
              <a:t>О</a:t>
            </a:r>
            <a:r>
              <a:rPr lang="ru-RU" sz="1400" b="1" dirty="0">
                <a:solidFill>
                  <a:prstClr val="black"/>
                </a:solidFill>
              </a:rPr>
              <a:t>рганизации, занимающиеся только отловом 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567" y="5356225"/>
            <a:ext cx="3045884" cy="952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организации, занимающиеся </a:t>
            </a:r>
            <a:r>
              <a:rPr lang="ru-RU" sz="1400" b="1" dirty="0">
                <a:solidFill>
                  <a:srgbClr val="0066FF"/>
                </a:solidFill>
              </a:rPr>
              <a:t>содержанием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</a:t>
            </a:r>
            <a:endParaRPr lang="ru-RU" sz="1400" b="1" dirty="0">
              <a:solidFill>
                <a:srgbClr val="0066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519" y="4149729"/>
            <a:ext cx="3064933" cy="923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организации, занимающиеся </a:t>
            </a:r>
            <a:r>
              <a:rPr lang="ru-RU" sz="1400" b="1" dirty="0">
                <a:solidFill>
                  <a:srgbClr val="0066FF"/>
                </a:solidFill>
              </a:rPr>
              <a:t>содержанием и отловом </a:t>
            </a:r>
            <a:r>
              <a:rPr lang="ru-RU" sz="1400" b="1" dirty="0" smtClean="0">
                <a:solidFill>
                  <a:prstClr val="black"/>
                </a:solidFill>
              </a:rPr>
              <a:t>16 </a:t>
            </a:r>
            <a:endParaRPr lang="ru-RU" sz="1400" b="1" dirty="0">
              <a:solidFill>
                <a:srgbClr val="0066FF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31724" y="2663825"/>
            <a:ext cx="347133" cy="273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336803" y="2672316"/>
            <a:ext cx="277284" cy="2825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1"/>
          </p:cNvCxnSpPr>
          <p:nvPr/>
        </p:nvCxnSpPr>
        <p:spPr>
          <a:xfrm flipH="1" flipV="1">
            <a:off x="137584" y="3449640"/>
            <a:ext cx="397933" cy="1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Прямая соединительная линия 4095"/>
          <p:cNvCxnSpPr/>
          <p:nvPr/>
        </p:nvCxnSpPr>
        <p:spPr>
          <a:xfrm>
            <a:off x="137584" y="3449644"/>
            <a:ext cx="0" cy="23828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9" name="Прямая соединительная линия 4098"/>
          <p:cNvCxnSpPr>
            <a:endCxn id="12" idx="1"/>
          </p:cNvCxnSpPr>
          <p:nvPr/>
        </p:nvCxnSpPr>
        <p:spPr>
          <a:xfrm>
            <a:off x="137604" y="5832475"/>
            <a:ext cx="4169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Прямая соединительная линия 4100"/>
          <p:cNvCxnSpPr>
            <a:endCxn id="14" idx="1"/>
          </p:cNvCxnSpPr>
          <p:nvPr/>
        </p:nvCxnSpPr>
        <p:spPr>
          <a:xfrm>
            <a:off x="137584" y="4611688"/>
            <a:ext cx="3979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3" name="TextBox 4111"/>
          <p:cNvSpPr txBox="1">
            <a:spLocks noChangeArrowheads="1"/>
          </p:cNvSpPr>
          <p:nvPr/>
        </p:nvSpPr>
        <p:spPr bwMode="auto">
          <a:xfrm>
            <a:off x="9345087" y="3457583"/>
            <a:ext cx="1485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8000"/>
                </a:solidFill>
              </a:rPr>
              <a:t>Гремячинск</a:t>
            </a:r>
          </a:p>
        </p:txBody>
      </p:sp>
      <p:sp>
        <p:nvSpPr>
          <p:cNvPr id="53264" name="TextBox 4125"/>
          <p:cNvSpPr txBox="1">
            <a:spLocks noChangeArrowheads="1"/>
          </p:cNvSpPr>
          <p:nvPr/>
        </p:nvSpPr>
        <p:spPr bwMode="auto">
          <a:xfrm>
            <a:off x="10119971" y="2770741"/>
            <a:ext cx="9012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8000"/>
                </a:solidFill>
              </a:rPr>
              <a:t>Березники</a:t>
            </a:r>
          </a:p>
        </p:txBody>
      </p:sp>
      <p:sp>
        <p:nvSpPr>
          <p:cNvPr id="53265" name="TextBox 1024"/>
          <p:cNvSpPr txBox="1">
            <a:spLocks noChangeArrowheads="1"/>
          </p:cNvSpPr>
          <p:nvPr/>
        </p:nvSpPr>
        <p:spPr bwMode="auto">
          <a:xfrm>
            <a:off x="7617885" y="3989388"/>
            <a:ext cx="8869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8000"/>
                </a:solidFill>
              </a:rPr>
              <a:t>Култаево</a:t>
            </a:r>
          </a:p>
        </p:txBody>
      </p:sp>
      <p:sp>
        <p:nvSpPr>
          <p:cNvPr id="53266" name="TextBox 1037"/>
          <p:cNvSpPr txBox="1">
            <a:spLocks noChangeArrowheads="1"/>
          </p:cNvSpPr>
          <p:nvPr/>
        </p:nvSpPr>
        <p:spPr bwMode="auto">
          <a:xfrm>
            <a:off x="7816851" y="3671889"/>
            <a:ext cx="8454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8000"/>
                </a:solidFill>
              </a:rPr>
              <a:t>Добрянка</a:t>
            </a:r>
          </a:p>
        </p:txBody>
      </p:sp>
      <p:sp>
        <p:nvSpPr>
          <p:cNvPr id="53267" name="TextBox 1039"/>
          <p:cNvSpPr txBox="1">
            <a:spLocks noChangeArrowheads="1"/>
          </p:cNvSpPr>
          <p:nvPr/>
        </p:nvSpPr>
        <p:spPr bwMode="auto">
          <a:xfrm>
            <a:off x="9785351" y="4041783"/>
            <a:ext cx="679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8000"/>
                </a:solidFill>
              </a:rPr>
              <a:t>Лысьва</a:t>
            </a:r>
          </a:p>
        </p:txBody>
      </p:sp>
      <p:sp>
        <p:nvSpPr>
          <p:cNvPr id="53268" name="TextBox 1041"/>
          <p:cNvSpPr txBox="1">
            <a:spLocks noChangeArrowheads="1"/>
          </p:cNvSpPr>
          <p:nvPr/>
        </p:nvSpPr>
        <p:spPr bwMode="auto">
          <a:xfrm>
            <a:off x="10067236" y="3251200"/>
            <a:ext cx="124883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8000"/>
                </a:solidFill>
              </a:rPr>
              <a:t>Губаха</a:t>
            </a:r>
          </a:p>
        </p:txBody>
      </p:sp>
      <p:sp>
        <p:nvSpPr>
          <p:cNvPr id="53269" name="TextBox 1043"/>
          <p:cNvSpPr txBox="1">
            <a:spLocks noChangeArrowheads="1"/>
          </p:cNvSpPr>
          <p:nvPr/>
        </p:nvSpPr>
        <p:spPr bwMode="auto">
          <a:xfrm>
            <a:off x="8848036" y="5099603"/>
            <a:ext cx="854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8000"/>
                </a:solidFill>
              </a:rPr>
              <a:t>Чернушка</a:t>
            </a:r>
          </a:p>
        </p:txBody>
      </p:sp>
      <p:sp>
        <p:nvSpPr>
          <p:cNvPr id="4129" name="Скругленная прямоугольная выноска 4128"/>
          <p:cNvSpPr/>
          <p:nvPr/>
        </p:nvSpPr>
        <p:spPr>
          <a:xfrm>
            <a:off x="8886135" y="3500446"/>
            <a:ext cx="300567" cy="192087"/>
          </a:xfrm>
          <a:prstGeom prst="wedgeRoundRectCallout">
            <a:avLst>
              <a:gd name="adj1" fmla="val 62170"/>
              <a:gd name="adj2" fmla="val 170418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5327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817" y="5133975"/>
            <a:ext cx="1911349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0013951" y="2547938"/>
            <a:ext cx="317500" cy="214312"/>
          </a:xfrm>
          <a:prstGeom prst="wedgeRoundRectCallout">
            <a:avLst>
              <a:gd name="adj1" fmla="val -148234"/>
              <a:gd name="adj2" fmla="val -67192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9620253" y="3139041"/>
            <a:ext cx="262467" cy="168275"/>
          </a:xfrm>
          <a:prstGeom prst="wedgeRoundRectCallout">
            <a:avLst>
              <a:gd name="adj1" fmla="val 199518"/>
              <a:gd name="adj2" fmla="val -136900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1152717" y="3359150"/>
            <a:ext cx="328083" cy="198438"/>
          </a:xfrm>
          <a:prstGeom prst="wedgeRoundRectCallout">
            <a:avLst>
              <a:gd name="adj1" fmla="val -314944"/>
              <a:gd name="adj2" fmla="val 2982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926955" y="3048000"/>
            <a:ext cx="254000" cy="223838"/>
          </a:xfrm>
          <a:prstGeom prst="wedgeRoundRectCallout">
            <a:avLst>
              <a:gd name="adj1" fmla="val -304356"/>
              <a:gd name="adj2" fmla="val -55701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9525000" y="3971925"/>
            <a:ext cx="321733" cy="166688"/>
          </a:xfrm>
          <a:prstGeom prst="wedgeRoundRectCallout">
            <a:avLst>
              <a:gd name="adj1" fmla="val -114315"/>
              <a:gd name="adj2" fmla="val -101132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200909" y="4354626"/>
            <a:ext cx="287867" cy="182562"/>
          </a:xfrm>
          <a:prstGeom prst="wedgeRoundRectCallout">
            <a:avLst>
              <a:gd name="adj1" fmla="val 104236"/>
              <a:gd name="adj2" fmla="val 319499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9414936" y="3692525"/>
            <a:ext cx="270933" cy="212725"/>
          </a:xfrm>
          <a:prstGeom prst="wedgeRoundRectCallout">
            <a:avLst>
              <a:gd name="adj1" fmla="val 299973"/>
              <a:gd name="adj2" fmla="val -49125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0088402" y="4288391"/>
            <a:ext cx="268817" cy="217487"/>
          </a:xfrm>
          <a:prstGeom prst="wedgeRoundRectCallout">
            <a:avLst>
              <a:gd name="adj1" fmla="val -133518"/>
              <a:gd name="adj2" fmla="val -85538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9025468" y="4233863"/>
            <a:ext cx="321733" cy="171450"/>
          </a:xfrm>
          <a:prstGeom prst="wedgeRoundRectCallout">
            <a:avLst>
              <a:gd name="adj1" fmla="val 167721"/>
              <a:gd name="adj2" fmla="val 76934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8382000" y="3392488"/>
            <a:ext cx="279400" cy="214312"/>
          </a:xfrm>
          <a:prstGeom prst="wedgeRoundRectCallout">
            <a:avLst>
              <a:gd name="adj1" fmla="val 118843"/>
              <a:gd name="adj2" fmla="val 146160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10202694" y="4974182"/>
            <a:ext cx="258233" cy="200025"/>
          </a:xfrm>
          <a:prstGeom prst="wedgeRoundRectCallout">
            <a:avLst>
              <a:gd name="adj1" fmla="val -144795"/>
              <a:gd name="adj2" fmla="val 89759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34239" y="5661578"/>
            <a:ext cx="410633" cy="288925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34239" y="6194978"/>
            <a:ext cx="410633" cy="284163"/>
          </a:xfrm>
          <a:prstGeom prst="rect">
            <a:avLst/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288" name="TextBox 4099"/>
          <p:cNvSpPr txBox="1">
            <a:spLocks noChangeArrowheads="1"/>
          </p:cNvSpPr>
          <p:nvPr/>
        </p:nvSpPr>
        <p:spPr bwMode="auto">
          <a:xfrm>
            <a:off x="7327903" y="5661025"/>
            <a:ext cx="426508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black"/>
                </a:solidFill>
              </a:rPr>
              <a:t>Организации, занимающиеся отловом</a:t>
            </a:r>
          </a:p>
        </p:txBody>
      </p:sp>
      <p:sp>
        <p:nvSpPr>
          <p:cNvPr id="53289" name="TextBox 4101"/>
          <p:cNvSpPr txBox="1">
            <a:spLocks noChangeArrowheads="1"/>
          </p:cNvSpPr>
          <p:nvPr/>
        </p:nvSpPr>
        <p:spPr bwMode="auto">
          <a:xfrm>
            <a:off x="7344841" y="6181737"/>
            <a:ext cx="35967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prstClr val="black"/>
                </a:solidFill>
              </a:rPr>
              <a:t>Организации, занимающиеся </a:t>
            </a:r>
            <a:r>
              <a:rPr lang="ru-RU" sz="1400" dirty="0" smtClean="0">
                <a:solidFill>
                  <a:prstClr val="black"/>
                </a:solidFill>
              </a:rPr>
              <a:t>содержанием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</a:rPr>
              <a:t>и отловом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36F56-B5A0-4AC4-83DE-45FCD4ABFD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8617312" y="4205829"/>
            <a:ext cx="258233" cy="200025"/>
          </a:xfrm>
          <a:prstGeom prst="wedgeRoundRectCallout">
            <a:avLst>
              <a:gd name="adj1" fmla="val 198573"/>
              <a:gd name="adj2" fmla="val -209462"/>
              <a:gd name="adj3" fmla="val 16667"/>
            </a:avLst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4"/>
          <p:cNvSpPr>
            <a:spLocks noGrp="1"/>
          </p:cNvSpPr>
          <p:nvPr>
            <p:ph type="title"/>
          </p:nvPr>
        </p:nvSpPr>
        <p:spPr>
          <a:xfrm>
            <a:off x="1492252" y="188916"/>
            <a:ext cx="10246783" cy="922337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</a:rPr>
              <a:t>В 2020 году организована работа по созданию муниципальных приютов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17" y="0"/>
            <a:ext cx="1219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3466" y="1645096"/>
            <a:ext cx="4108451" cy="1008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</a:rPr>
              <a:t>Муниципальные </a:t>
            </a:r>
            <a:r>
              <a:rPr lang="ru-RU" b="1" dirty="0">
                <a:solidFill>
                  <a:prstClr val="black"/>
                </a:solidFill>
              </a:rPr>
              <a:t>приюты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5536" y="2973919"/>
            <a:ext cx="1911349" cy="771525"/>
          </a:xfrm>
          <a:prstGeom prst="roundRect">
            <a:avLst/>
          </a:prstGeom>
          <a:solidFill>
            <a:srgbClr val="00FF99"/>
          </a:solidFill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г . Березники</a:t>
            </a: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79572" y="4171948"/>
            <a:ext cx="1960847" cy="9239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</a:rPr>
              <a:t>г. </a:t>
            </a:r>
            <a:r>
              <a:rPr lang="ru-RU" sz="1300" b="1" dirty="0" smtClean="0">
                <a:solidFill>
                  <a:prstClr val="black"/>
                </a:solidFill>
              </a:rPr>
              <a:t>Чернушка</a:t>
            </a:r>
            <a:endParaRPr lang="ru-RU" sz="1300" b="1" dirty="0">
              <a:solidFill>
                <a:srgbClr val="0066FF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579409" y="2683513"/>
            <a:ext cx="345016" cy="273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1101213" y="2683513"/>
            <a:ext cx="277283" cy="280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179" y="5464175"/>
            <a:ext cx="1343908" cy="8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кругленный прямоугольник 46"/>
          <p:cNvSpPr/>
          <p:nvPr/>
        </p:nvSpPr>
        <p:spPr>
          <a:xfrm>
            <a:off x="2273769" y="2992969"/>
            <a:ext cx="1902883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г . </a:t>
            </a:r>
            <a:r>
              <a:rPr lang="ru-RU" sz="1400" b="1" dirty="0" err="1" smtClean="0">
                <a:solidFill>
                  <a:prstClr val="black"/>
                </a:solidFill>
              </a:rPr>
              <a:t>Губаха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412192" y="2994557"/>
            <a:ext cx="1919816" cy="769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г . Чайковский</a:t>
            </a:r>
          </a:p>
          <a:p>
            <a:pPr algn="ctr"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023659" y="2708328"/>
            <a:ext cx="0" cy="292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/>
          <p:cNvSpPr/>
          <p:nvPr/>
        </p:nvSpPr>
        <p:spPr>
          <a:xfrm>
            <a:off x="3302673" y="4171957"/>
            <a:ext cx="1938867" cy="923925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prstClr val="black"/>
                </a:solidFill>
              </a:rPr>
              <a:t>г. </a:t>
            </a:r>
            <a:r>
              <a:rPr lang="ru-RU" sz="1300" b="1" dirty="0" smtClean="0">
                <a:solidFill>
                  <a:prstClr val="black"/>
                </a:solidFill>
              </a:rPr>
              <a:t>Оса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90814-88B7-47E1-B3F5-4C6C4F67D3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291" name="Заголовок 4"/>
          <p:cNvSpPr txBox="1">
            <a:spLocks/>
          </p:cNvSpPr>
          <p:nvPr/>
        </p:nvSpPr>
        <p:spPr bwMode="auto">
          <a:xfrm>
            <a:off x="7562987" y="4774144"/>
            <a:ext cx="4032249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FF000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3336709"/>
              </p:ext>
            </p:extLst>
          </p:nvPr>
        </p:nvGraphicFramePr>
        <p:xfrm>
          <a:off x="6433255" y="2972840"/>
          <a:ext cx="5667377" cy="34385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58336"/>
                <a:gridCol w="1209041"/>
              </a:tblGrid>
              <a:tr h="78257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827193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Автотранспортные средства для перевозки животных, оснащенные спец. техническими приспособлениями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13 481,3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54273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Мебель и оборудование для помещений приютов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54273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Оборудование для оказания ветеринарной помощи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Вольеры для содержания животных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16 025,0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31421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31 029,9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6524764" y="1647670"/>
            <a:ext cx="5620047" cy="10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 smtClean="0">
                <a:solidFill>
                  <a:srgbClr val="0070C0"/>
                </a:solidFill>
              </a:rPr>
              <a:t>Оборудование для отлова и содержания животных без владельцев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>
            <a:endCxn id="14" idx="0"/>
          </p:cNvCxnSpPr>
          <p:nvPr/>
        </p:nvCxnSpPr>
        <p:spPr>
          <a:xfrm>
            <a:off x="2160325" y="2684044"/>
            <a:ext cx="1" cy="14884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72458" y="2684786"/>
            <a:ext cx="1" cy="14884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409063" y="5464706"/>
            <a:ext cx="4003132" cy="9239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 smtClean="0">
                <a:solidFill>
                  <a:prstClr val="black"/>
                </a:solidFill>
              </a:rPr>
              <a:t>Дополнительное укомплектование материальной базы муниципальных приютов г. Перми</a:t>
            </a:r>
            <a:endParaRPr lang="ru-RU" sz="13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1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79F46-E50F-8441-B540-38CA5E5D3E0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91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0323008" y="1164905"/>
            <a:ext cx="74231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51" name="Номер слайда 2"/>
          <p:cNvSpPr txBox="1">
            <a:spLocks noGrp="1"/>
          </p:cNvSpPr>
          <p:nvPr/>
        </p:nvSpPr>
        <p:spPr bwMode="auto">
          <a:xfrm>
            <a:off x="11279191" y="6448869"/>
            <a:ext cx="862012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26445A4-5A8B-4700-B4CD-EC058AD14665}" type="slidenum"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ru-RU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18199" y="1164904"/>
            <a:ext cx="742317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93628" y="716183"/>
            <a:ext cx="1005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целям принятия и по предмету правового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НПА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отдельные положения НПА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регулируют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" name="Picture 2" descr="C:\Users\aiumishurinskih\Desktop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993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168" y="2045016"/>
            <a:ext cx="5645789" cy="807920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Требования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содержанию и использованию животных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10853" y="2045021"/>
            <a:ext cx="5837811" cy="807919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Требования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осуществлению деятельности по обращению с животными без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владельцев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169" y="4293096"/>
            <a:ext cx="5837811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Государственный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надзор, общественный контроль и ответственность за нарушение в области обращения с животными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8561" y="3068960"/>
            <a:ext cx="11139115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Государственные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ОМС Пермского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края по организации мероприятий при осуществлении деятельности по обращению с животными без владельцев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10853" y="4293096"/>
            <a:ext cx="5837811" cy="1368152"/>
          </a:xfrm>
          <a:prstGeom prst="round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Контроль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ОМС Пермского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края по переданным полномочиям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7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5326742"/>
              </p:ext>
            </p:extLst>
          </p:nvPr>
        </p:nvGraphicFramePr>
        <p:xfrm>
          <a:off x="7" y="980729"/>
          <a:ext cx="12192001" cy="587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6277"/>
                <a:gridCol w="7728183"/>
              </a:tblGrid>
              <a:tr h="39219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Законы по субъектам принятия и территории их действия</a:t>
                      </a:r>
                      <a:endParaRPr lang="ru-RU" sz="1600" b="1" dirty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0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Субъект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принятия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576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Федеральные законы</a:t>
                      </a:r>
                      <a:endParaRPr lang="ru-RU" sz="16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дума РФ, действуют на территории всей РФ</a:t>
                      </a:r>
                      <a:endParaRPr lang="ru-RU" sz="16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закон от 06.10.2003 №131-ФЗ 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 общих принципах организации местного самоуправления в Российской Федерации»;</a:t>
                      </a: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220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Федеральный закон от 26.12.2008 № 294-ФЗ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 защите прав юридических лиц и индивидуальных предпринимателей при осуществлении государственного контроля (надзора) и муниципального контроля»;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932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закон от 27.12.2018 г. № 498-ФЗ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«Об ответственном обращении с животными».</a:t>
                      </a:r>
                      <a:endParaRPr lang="ru-RU" sz="1600" b="1" dirty="0"/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5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Региональные законы</a:t>
                      </a:r>
                      <a:endParaRPr lang="ru-RU" sz="1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Законодательные органы субъектов РФ, действуют на территории субъекта РФ</a:t>
                      </a:r>
                      <a:endParaRPr lang="ru-RU" sz="16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Пермского края от 29.02.2016 № 612-ПК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 передаче органам местного самоуправления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владельцев»</a:t>
                      </a:r>
                    </a:p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60" y="33407"/>
            <a:ext cx="115993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22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5428882"/>
              </p:ext>
            </p:extLst>
          </p:nvPr>
        </p:nvGraphicFramePr>
        <p:xfrm>
          <a:off x="-28677" y="1628804"/>
          <a:ext cx="12192000" cy="401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48395"/>
              </a:tblGrid>
              <a:tr h="3322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 Подзаконные НПА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субъектам принятия и территории их действия</a:t>
                      </a:r>
                      <a:endParaRPr lang="ru-RU" sz="1600" b="1" dirty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05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Постановления правительства 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Приняты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</a:t>
                      </a:r>
                      <a:r>
                        <a:rPr lang="ru-RU" sz="18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исполнение ФЗ-498. Д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ействуют на территории всей 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22.06.2019 № 795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животных, запрещенных к содержанию»</a:t>
                      </a:r>
                    </a:p>
                    <a:p>
                      <a:endParaRPr lang="ru-RU" sz="1800" b="1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8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27.06.2019 № 819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случаев, при которых допускаются содержание и использование животных, включенных в перечень животных, запрещенных к содержанию»</a:t>
                      </a:r>
                    </a:p>
                    <a:p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25.07.2019 № 961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случаев, при которых допускается использование домашних животных в предпринимательской деятельности»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24193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29.07.2019 № 974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потенциально опасных собак»</a:t>
                      </a:r>
                    </a:p>
                    <a:p>
                      <a:endParaRPr lang="ru-RU" sz="18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21" y="1"/>
            <a:ext cx="1159933" cy="1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847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7861317"/>
              </p:ext>
            </p:extLst>
          </p:nvPr>
        </p:nvGraphicFramePr>
        <p:xfrm>
          <a:off x="0" y="836713"/>
          <a:ext cx="12192000" cy="517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6480"/>
              </a:tblGrid>
              <a:tr h="3322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</a:t>
                      </a:r>
                      <a:r>
                        <a:rPr lang="ru-RU" sz="1600" b="1" kern="1200" baseline="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Подзаконные НПА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 субъектам принятия и территории их действия</a:t>
                      </a:r>
                      <a:endParaRPr lang="ru-RU" sz="1600" b="1" dirty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5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НПА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05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Постановления правительства РФ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Приняты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исполнение ФЗ-498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действуют на территории всей РФ</a:t>
                      </a:r>
                      <a:endParaRPr lang="ru-RU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18.09.2019 № 1212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перечня случаев, при которых допускается использование животных в культурно-зрелищных целях вне мест их содержания или за пределами специально предназначенных для этого зданий, сооружений, а также на необособленных территориях»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30.12.2019 № 1937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требований к использованию животных в культурно-зрелищных целях и их содержанию»</a:t>
                      </a:r>
                    </a:p>
                    <a:p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6048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12.12.2019 № 1659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Правил обращения с конфискованными дикими животными в неволе, возврат которых в среду их обитания невозможен»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6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30.12.2019 № 1938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Положения о лицензировании деятельности по содержанию и использованию животных в зоопарках, зоосадах, цирках, </a:t>
                      </a:r>
                      <a:r>
                        <a:rPr lang="ru-RU" sz="1600" b="1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зоотеатрах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, дельфинариях и океанариумах»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  <a:tr h="423391">
                <a:tc>
                  <a:txBody>
                    <a:bodyPr/>
                    <a:lstStyle/>
                    <a:p>
                      <a:r>
                        <a:rPr lang="ru-RU" sz="1400" b="1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Акты Министерств и ведомств 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Приказ Минприроды России от 12.08.2020 № 591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«Об установлении порядка организации деятельности общественных инспекторов в области обращения с животными, порядка взаимодействия таких инспекторов с органами государственного надзора в области обращения с животными, порядка выдачи удостоверения, и его формы»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(Зарегистрировано в Минюсте России 21.09.2020 № 59967)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59933" cy="11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46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4624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Классификация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нормативных правовых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актов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0017306"/>
              </p:ext>
            </p:extLst>
          </p:nvPr>
        </p:nvGraphicFramePr>
        <p:xfrm>
          <a:off x="27323" y="1020018"/>
          <a:ext cx="12164677" cy="547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2184"/>
                <a:gridCol w="5922493"/>
              </a:tblGrid>
              <a:tr h="4646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FF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2. Подзаконные НПА </a:t>
                      </a: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субъектам принятия и территории их действия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(совместное ведение</a:t>
                      </a:r>
                      <a:r>
                        <a:rPr lang="ru-RU" sz="1600" b="1" baseline="0" dirty="0" smtClean="0">
                          <a:solidFill>
                            <a:srgbClr val="00FF99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РФ и субъекта РФ)</a:t>
                      </a:r>
                      <a:endParaRPr lang="ru-RU" sz="1600" b="1" dirty="0">
                        <a:solidFill>
                          <a:srgbClr val="00FF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4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Постановления правительства 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Приняты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в 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исполнение ФЗ-498. Д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ействуют на территории всей РФ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Постановления правительства Пермского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края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Приняты  в исполнение ФЗ-498 и ПП РФ. Действуют на территории Пермского края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61594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10.09.2019 № 1180 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методических указаний по осуществлению деятельности по обращению с животными без владельцев» 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ПК от 09.04.2020 № 200-п 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осуществления деятельности по обращению с животными без владельцев на территории Пермского края»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93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23.11.2019 N 1504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методических указаний по организации деятельности приютов для животных и установлению норм содержания животных в них»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ПК от 02.07.2020 № 478-п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организации деятельности приютов для животных и установления норм содержания животных в них на территории Пермского края»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2623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РФ от 30.11.2019 № 1560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Правил организации и осуществления государственного надзора в области обращения с животными»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ПП ПК от 24.12.2019 № 959-п 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«Об утверждении Порядка организации и осуществления органами исполнительной власти Пермского края регионального государственного надзора в области обращения с животными»</a:t>
                      </a: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 descr="C:\Users\aiumishurinskih\Desktop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721" y="1"/>
            <a:ext cx="115993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 rot="16200000">
            <a:off x="6141264" y="2681275"/>
            <a:ext cx="296767" cy="49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6096064" y="3905103"/>
            <a:ext cx="296767" cy="49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6138684" y="5777619"/>
            <a:ext cx="296767" cy="496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" y="2086053"/>
            <a:ext cx="395689" cy="372521"/>
          </a:xfrm>
          <a:prstGeom prst="down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1796518" y="2060849"/>
            <a:ext cx="395689" cy="372521"/>
          </a:xfrm>
          <a:prstGeom prst="downArrow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7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9815</TotalTime>
  <Words>4234</Words>
  <Application>Microsoft Office PowerPoint</Application>
  <PresentationFormat>Произвольный</PresentationFormat>
  <Paragraphs>682</Paragraphs>
  <Slides>43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28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72" baseType="lpstr">
      <vt:lpstr>Исполнительная</vt:lpstr>
      <vt:lpstr>Тема Office</vt:lpstr>
      <vt:lpstr>1_Исполнительная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2_Исполнительная</vt:lpstr>
      <vt:lpstr>10_Тема Office</vt:lpstr>
      <vt:lpstr>6_Тема Office</vt:lpstr>
      <vt:lpstr>9_Тема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Лист</vt:lpstr>
      <vt:lpstr>Слайд 1</vt:lpstr>
      <vt:lpstr>ВОПРОСЫ РЕАЛИЗАЦИИ  ОРГАНАМИ МЕСТНОГО САМОУПРАВЛЕНИЯ МУНИЦИПАЛЬНЫХ ОБРАЗОВАНИЙ ПЕРМСКОГО КРАЯ ОТДЕЛЬНЫХ ГОСУДАРСТВЕННЫХ ПОЛНОМОЧИЙ ПО ОРГАНИЗАЦИИ МЕРОПРИЯТИЙ ПРИ ОСУЩЕСТВЛЕНИИ ДЕЯТЕЛЬНОСТИ ПО ОБРАЩЕНИЮ С ЖИВОТНЫМИ БЕЗ ВЛАДЕЛЬЦЕВ </vt:lpstr>
      <vt:lpstr>Докладчик                      Доронин-Доргелинский Евгений Александрович,                                                                                             заместитель начальника Государственной ветеринарной инспекции Пермского края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</vt:lpstr>
      <vt:lpstr>  </vt:lpstr>
      <vt:lpstr>  </vt:lpstr>
      <vt:lpstr>региональный государственный надзор в области обращения с животными</vt:lpstr>
      <vt:lpstr>  </vt:lpstr>
      <vt:lpstr>Слайд 23</vt:lpstr>
      <vt:lpstr>Итоги работы за 10 месяцев 2020 года</vt:lpstr>
      <vt:lpstr>Административное воздействие </vt:lpstr>
      <vt:lpstr>Слайд 26</vt:lpstr>
      <vt:lpstr>Слайд 27</vt:lpstr>
      <vt:lpstr>  Статья 6. Права и обязанности органов местного самоуправления при осуществлении отдельных государственных полномочий </vt:lpstr>
      <vt:lpstr>Статья 8. Порядок осуществления контроля за реализацией органами местного самоуправления отдельных государственных полномочий</vt:lpstr>
      <vt:lpstr>Статья 8. Порядок осуществления контроля за реализацией органами местного самоуправления отдельных государственных полномочий</vt:lpstr>
      <vt:lpstr>Контроль за осуществлением отдельных государственных полномочий органами местного самоуправления муниципальных образований Пермского края </vt:lpstr>
      <vt:lpstr>Контроль за осуществлением отдельных государственных полномочий органами местного самоуправления муниципальных образований Пермского края </vt:lpstr>
      <vt:lpstr>    Докладчик:                                                      Киселёв Дмитрий Сергеевич,                                                                           главный специалист отдела государственного надзора                                                                          в области ветеринарии и обращения с животными,                                                                          организации обеспечения ветеринарно-санитарного                                                                           благополучия Государственной ветеринарной                                                                          инспекции Пермского края   </vt:lpstr>
      <vt:lpstr>Слайд 34</vt:lpstr>
      <vt:lpstr>Слайд 35</vt:lpstr>
      <vt:lpstr>Отловлено животных без владельцев на территории Пермского края</vt:lpstr>
      <vt:lpstr>Осуществление мероприятий по обращению с животными без владельцев на территории Пермского края по итогам  9 месяцев 2020 года</vt:lpstr>
      <vt:lpstr>Количество отловленных животных муниципальными образованиями Пермского края по итогам 9 месяцев 2020 года</vt:lpstr>
      <vt:lpstr>Слайд 39</vt:lpstr>
      <vt:lpstr>Проблемы реализации ОМС переданных полномочий</vt:lpstr>
      <vt:lpstr>Организации по отлову и содержанию животных без владельцев</vt:lpstr>
      <vt:lpstr>В 2020 году организована работа по созданию муниципальных приютов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rustam shaekhmurzin</dc:creator>
  <cp:lastModifiedBy>zamgl</cp:lastModifiedBy>
  <cp:revision>353</cp:revision>
  <cp:lastPrinted>2020-11-12T05:07:09Z</cp:lastPrinted>
  <dcterms:created xsi:type="dcterms:W3CDTF">2017-05-18T06:16:43Z</dcterms:created>
  <dcterms:modified xsi:type="dcterms:W3CDTF">2020-11-16T11:31:59Z</dcterms:modified>
</cp:coreProperties>
</file>