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306" r:id="rId6"/>
    <p:sldId id="260" r:id="rId7"/>
    <p:sldId id="30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68" r:id="rId17"/>
    <p:sldId id="269" r:id="rId18"/>
    <p:sldId id="270" r:id="rId19"/>
    <p:sldId id="271" r:id="rId20"/>
    <p:sldId id="279" r:id="rId21"/>
    <p:sldId id="273" r:id="rId22"/>
    <p:sldId id="274" r:id="rId23"/>
    <p:sldId id="275" r:id="rId24"/>
    <p:sldId id="308" r:id="rId25"/>
    <p:sldId id="276" r:id="rId26"/>
    <p:sldId id="277" r:id="rId27"/>
    <p:sldId id="278" r:id="rId28"/>
    <p:sldId id="280" r:id="rId29"/>
    <p:sldId id="281" r:id="rId30"/>
    <p:sldId id="283" r:id="rId31"/>
    <p:sldId id="282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4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9" r:id="rId52"/>
    <p:sldId id="310" r:id="rId53"/>
    <p:sldId id="311" r:id="rId54"/>
    <p:sldId id="312" r:id="rId55"/>
    <p:sldId id="313" r:id="rId56"/>
    <p:sldId id="314" r:id="rId57"/>
    <p:sldId id="318" r:id="rId58"/>
    <p:sldId id="315" r:id="rId59"/>
    <p:sldId id="316" r:id="rId60"/>
    <p:sldId id="317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1A27-BE96-4792-98F6-B0B2D389ED7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9B0807-0CEE-41F2-A239-64A3138E46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1A27-BE96-4792-98F6-B0B2D389ED7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0807-0CEE-41F2-A239-64A3138E4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1A27-BE96-4792-98F6-B0B2D389ED7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0807-0CEE-41F2-A239-64A3138E4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1A27-BE96-4792-98F6-B0B2D389ED7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0807-0CEE-41F2-A239-64A3138E4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1A27-BE96-4792-98F6-B0B2D389ED7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0807-0CEE-41F2-A239-64A3138E46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1A27-BE96-4792-98F6-B0B2D389ED7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0807-0CEE-41F2-A239-64A3138E46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1A27-BE96-4792-98F6-B0B2D389ED7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0807-0CEE-41F2-A239-64A3138E46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1A27-BE96-4792-98F6-B0B2D389ED7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0807-0CEE-41F2-A239-64A3138E4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1A27-BE96-4792-98F6-B0B2D389ED7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0807-0CEE-41F2-A239-64A3138E4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1A27-BE96-4792-98F6-B0B2D389ED7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0807-0CEE-41F2-A239-64A3138E4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1A27-BE96-4792-98F6-B0B2D389ED7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0807-0CEE-41F2-A239-64A3138E4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6AF1A27-BE96-4792-98F6-B0B2D389ED7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59B0807-0CEE-41F2-A239-64A3138E46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021288"/>
          </a:xfrm>
        </p:spPr>
        <p:txBody>
          <a:bodyPr/>
          <a:lstStyle/>
          <a:p>
            <a:r>
              <a:rPr lang="ru-RU" sz="3600" b="1" dirty="0">
                <a:effectLst/>
                <a:ea typeface="Times New Roman"/>
              </a:rPr>
              <a:t>ОТЧЕТ</a:t>
            </a:r>
            <a:br>
              <a:rPr lang="ru-RU" sz="3600" b="1" dirty="0">
                <a:effectLst/>
                <a:ea typeface="Times New Roman"/>
              </a:rPr>
            </a:br>
            <a:r>
              <a:rPr lang="ru-RU" sz="3600" b="1" dirty="0">
                <a:effectLst/>
                <a:ea typeface="Times New Roman"/>
              </a:rPr>
              <a:t>о деятельности муниципального казенного учреждения «Управление по благоустройству Уинского муниципального округа Пермского края» </a:t>
            </a:r>
            <a:br>
              <a:rPr lang="ru-RU" sz="3600" b="1" dirty="0">
                <a:effectLst/>
                <a:ea typeface="Times New Roman"/>
              </a:rPr>
            </a:br>
            <a:r>
              <a:rPr lang="ru-RU" sz="3600" b="1" dirty="0">
                <a:effectLst/>
                <a:ea typeface="Times New Roman"/>
              </a:rPr>
              <a:t>за 2020 </a:t>
            </a:r>
            <a:r>
              <a:rPr lang="ru-RU" sz="3600" b="1" dirty="0" smtClean="0">
                <a:effectLst/>
                <a:ea typeface="Times New Roman"/>
              </a:rPr>
              <a:t>год и планы на 2021 год</a:t>
            </a:r>
            <a:r>
              <a:rPr lang="ru-RU" sz="3600" b="1" dirty="0">
                <a:effectLst/>
                <a:ea typeface="Times New Roman"/>
              </a:rPr>
              <a:t/>
            </a:r>
            <a:br>
              <a:rPr lang="ru-RU" sz="3600" b="1" dirty="0">
                <a:effectLst/>
                <a:ea typeface="Times New Roman"/>
              </a:rPr>
            </a:br>
            <a:r>
              <a:rPr lang="ru-RU" sz="3600" b="1" dirty="0">
                <a:solidFill>
                  <a:srgbClr val="000000"/>
                </a:solidFill>
                <a:effectLst/>
                <a:latin typeface="Verdana"/>
                <a:ea typeface="Times New Roman"/>
              </a:rPr>
              <a:t> </a:t>
            </a:r>
            <a:r>
              <a:rPr lang="ru-RU" sz="3600" dirty="0">
                <a:solidFill>
                  <a:srgbClr val="000000"/>
                </a:solidFill>
                <a:effectLst/>
                <a:latin typeface="Verdana"/>
                <a:ea typeface="Times New Roman"/>
              </a:rPr>
              <a:t> 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0491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92" y="116632"/>
            <a:ext cx="9073008" cy="2016224"/>
          </a:xfrm>
        </p:spPr>
        <p:txBody>
          <a:bodyPr/>
          <a:lstStyle/>
          <a:p>
            <a:pPr indent="228600">
              <a:spcAft>
                <a:spcPts val="0"/>
              </a:spcAft>
            </a:pPr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chemeClr val="accent3"/>
                </a:solidFill>
                <a:effectLst/>
              </a:rPr>
              <a:t>Благоустройство спортивной </a:t>
            </a:r>
            <a:r>
              <a:rPr lang="ru-RU" sz="2000" b="1" dirty="0" smtClean="0">
                <a:solidFill>
                  <a:schemeClr val="accent3"/>
                </a:solidFill>
                <a:effectLst/>
              </a:rPr>
              <a:t>площадки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dirty="0" smtClean="0">
                <a:effectLst/>
              </a:rPr>
              <a:t> </a:t>
            </a:r>
            <a:r>
              <a:rPr lang="ru-RU" sz="2000" b="1" dirty="0" smtClean="0">
                <a:solidFill>
                  <a:schemeClr val="accent3"/>
                </a:solidFill>
                <a:effectLst/>
              </a:rPr>
              <a:t>ул. Школьная, с. Аспа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 на </a:t>
            </a:r>
            <a:r>
              <a:rPr lang="ru-RU" sz="2000" dirty="0">
                <a:effectLst/>
              </a:rPr>
              <a:t>сумму 1 356 250, 77 </a:t>
            </a:r>
            <a:r>
              <a:rPr lang="ru-RU" sz="2000" dirty="0" smtClean="0">
                <a:effectLst/>
              </a:rPr>
              <a:t>руб., в т.ч.  142 281,00 руб. средства местного бюджета, подрядчик </a:t>
            </a:r>
            <a:r>
              <a:rPr lang="ru-RU" sz="2000" dirty="0">
                <a:effectLst/>
              </a:rPr>
              <a:t>– ИП </a:t>
            </a:r>
            <a:r>
              <a:rPr lang="ru-RU" sz="2000" dirty="0" err="1">
                <a:effectLst/>
              </a:rPr>
              <a:t>Азибекян</a:t>
            </a:r>
            <a:r>
              <a:rPr lang="ru-RU" sz="2000" dirty="0">
                <a:effectLst/>
              </a:rPr>
              <a:t> А.С.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Виды </a:t>
            </a:r>
            <a:r>
              <a:rPr lang="ru-RU" sz="2000" dirty="0">
                <a:effectLst/>
              </a:rPr>
              <a:t>работ: обустройство мини-футбольного поля, освещения, трибун для зрителей, установка лавочек, урн, пьедестала для награждения победителей.</a:t>
            </a:r>
            <a:r>
              <a:rPr lang="ru-RU" sz="2000" dirty="0">
                <a:effectLst/>
                <a:latin typeface="Times New Roman"/>
                <a:ea typeface="Times New Roman"/>
              </a:rPr>
              <a:t> </a:t>
            </a:r>
            <a:endParaRPr lang="ru-RU" sz="2400" dirty="0"/>
          </a:p>
        </p:txBody>
      </p:sp>
      <p:pic>
        <p:nvPicPr>
          <p:cNvPr id="13314" name="Picture 2" descr="IMG_20200930_14363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975475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516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1400"/>
            <a:ext cx="7776864" cy="1961456"/>
          </a:xfrm>
        </p:spPr>
        <p:txBody>
          <a:bodyPr/>
          <a:lstStyle/>
          <a:p>
            <a:r>
              <a:rPr lang="ru-RU" sz="2400" dirty="0" smtClean="0">
                <a:effectLst/>
              </a:rPr>
              <a:t>В </a:t>
            </a:r>
            <a:r>
              <a:rPr lang="ru-RU" sz="2400" dirty="0">
                <a:effectLst/>
              </a:rPr>
              <a:t>2021-2022 годах в рамках данного проекта планируется провести 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b="1" dirty="0" smtClean="0">
                <a:solidFill>
                  <a:schemeClr val="accent3"/>
                </a:solidFill>
                <a:effectLst/>
              </a:rPr>
              <a:t>благоустройство</a:t>
            </a:r>
            <a:r>
              <a:rPr lang="ru-RU" sz="2400" b="1" dirty="0">
                <a:solidFill>
                  <a:schemeClr val="accent3"/>
                </a:solidFill>
                <a:effectLst/>
              </a:rPr>
              <a:t> </a:t>
            </a:r>
            <a:r>
              <a:rPr lang="ru-RU" sz="2400" b="1" dirty="0" smtClean="0">
                <a:solidFill>
                  <a:schemeClr val="accent3"/>
                </a:solidFill>
                <a:effectLst/>
              </a:rPr>
              <a:t>историко-природного </a:t>
            </a:r>
            <a:r>
              <a:rPr lang="ru-RU" sz="2400" b="1" dirty="0">
                <a:solidFill>
                  <a:schemeClr val="accent3"/>
                </a:solidFill>
                <a:effectLst/>
              </a:rPr>
              <a:t>комплекса «Уинский парк». 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endParaRPr lang="ru-RU" sz="20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591908"/>
            <a:ext cx="63366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снос аварийных деревьев,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обустройство зоны отдыха,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детской игровой площадки,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парковки,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установка новой малой сцены,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обновление обелиска «Братская могила»,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установка памятника ветеранам боевых действий,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озеленение.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132856"/>
            <a:ext cx="2016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2F5897"/>
                </a:solidFill>
              </a:rPr>
              <a:t>Виды работ: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84985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3864" y="274095"/>
            <a:ext cx="9073008" cy="1008112"/>
          </a:xfrm>
        </p:spPr>
        <p:txBody>
          <a:bodyPr/>
          <a:lstStyle/>
          <a:p>
            <a:pPr indent="228600"/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effectLst/>
              </a:rPr>
              <a:t>Разработан дизайн-проект, по которому прошли общественные </a:t>
            </a:r>
            <a:r>
              <a:rPr lang="ru-RU" sz="2000" dirty="0" smtClean="0">
                <a:effectLst/>
              </a:rPr>
              <a:t>обсуждения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>.</a:t>
            </a:r>
            <a:r>
              <a:rPr lang="ru-RU" sz="2000" dirty="0">
                <a:effectLst/>
                <a:latin typeface="Times New Roman"/>
                <a:ea typeface="Times New Roman"/>
              </a:rPr>
              <a:t> </a:t>
            </a:r>
            <a:endParaRPr lang="ru-RU" sz="2400" dirty="0"/>
          </a:p>
        </p:txBody>
      </p:sp>
      <p:pic>
        <p:nvPicPr>
          <p:cNvPr id="14338" name="Picture 2" descr="2_Photo -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1789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203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80" y="332656"/>
            <a:ext cx="9073008" cy="2304256"/>
          </a:xfrm>
        </p:spPr>
        <p:txBody>
          <a:bodyPr/>
          <a:lstStyle/>
          <a:p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400" dirty="0">
                <a:effectLst/>
              </a:rPr>
              <a:t>В рамках реализации </a:t>
            </a:r>
            <a:r>
              <a:rPr lang="ru-RU" sz="2400" dirty="0" smtClean="0">
                <a:effectLst/>
              </a:rPr>
              <a:t>проекта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 </a:t>
            </a:r>
            <a:r>
              <a:rPr lang="ru-RU" sz="2400" b="1" u="sng" dirty="0">
                <a:solidFill>
                  <a:srgbClr val="00B050"/>
                </a:solidFill>
                <a:effectLst/>
              </a:rPr>
              <a:t>«Комплексное развитие сельских территорий»</a:t>
            </a:r>
            <a:r>
              <a:rPr lang="ru-RU" sz="2400" dirty="0">
                <a:solidFill>
                  <a:srgbClr val="00B050"/>
                </a:solidFill>
                <a:effectLst/>
              </a:rPr>
              <a:t> 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проведено </a:t>
            </a:r>
            <a:r>
              <a:rPr lang="ru-RU" sz="2400" dirty="0">
                <a:effectLst/>
              </a:rPr>
              <a:t>создание и обустройство 3 детских игровых площадок в населенных </a:t>
            </a:r>
            <a:r>
              <a:rPr lang="ru-RU" sz="2400" dirty="0" smtClean="0">
                <a:effectLst/>
              </a:rPr>
              <a:t>пунктах: </a:t>
            </a:r>
            <a:br>
              <a:rPr lang="ru-RU" sz="2400" dirty="0" smtClean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3785" y="2276872"/>
            <a:ext cx="25683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effectLst/>
              </a:rPr>
              <a:t>д. </a:t>
            </a:r>
            <a:r>
              <a:rPr lang="ru-RU" sz="2400" dirty="0" err="1" smtClean="0">
                <a:solidFill>
                  <a:schemeClr val="tx2"/>
                </a:solidFill>
                <a:effectLst/>
              </a:rPr>
              <a:t>Иштеряки</a:t>
            </a:r>
            <a:r>
              <a:rPr lang="ru-RU" sz="2400" dirty="0" smtClean="0">
                <a:solidFill>
                  <a:schemeClr val="tx2"/>
                </a:solidFill>
                <a:effectLst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effectLst/>
              </a:rPr>
              <a:t>д. </a:t>
            </a:r>
            <a:r>
              <a:rPr lang="ru-RU" sz="2400" dirty="0" err="1" smtClean="0">
                <a:solidFill>
                  <a:schemeClr val="tx2"/>
                </a:solidFill>
                <a:effectLst/>
              </a:rPr>
              <a:t>Кочешовка</a:t>
            </a:r>
            <a:r>
              <a:rPr lang="ru-RU" sz="2400" dirty="0" smtClean="0">
                <a:solidFill>
                  <a:schemeClr val="tx2"/>
                </a:solidFill>
                <a:effectLst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effectLst/>
              </a:rPr>
              <a:t>д. </a:t>
            </a:r>
            <a:r>
              <a:rPr lang="ru-RU" sz="2400" dirty="0" err="1" smtClean="0">
                <a:solidFill>
                  <a:schemeClr val="tx2"/>
                </a:solidFill>
                <a:effectLst/>
              </a:rPr>
              <a:t>Митрохи</a:t>
            </a:r>
            <a:r>
              <a:rPr lang="ru-RU" sz="2400" dirty="0" smtClean="0">
                <a:solidFill>
                  <a:schemeClr val="tx2"/>
                </a:solidFill>
                <a:effectLst/>
              </a:rPr>
              <a:t> 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0116" y="4653136"/>
            <a:ext cx="7046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effectLst/>
              </a:rPr>
              <a:t>Виды работ: устройство площадки, укладка тротуарной плитки, установка детских игровых оборудований, лавочек, урн.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501008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effectLst/>
              </a:rPr>
              <a:t>на общую сумму 1 247 477, 83 рублей,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в т.ч. 374 263,46 рублей средства местного бюджета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4221088"/>
            <a:ext cx="4400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effectLst/>
              </a:rPr>
              <a:t>подрядчик - </a:t>
            </a:r>
            <a:r>
              <a:rPr lang="ru-RU" sz="2400" dirty="0" err="1" smtClean="0">
                <a:solidFill>
                  <a:schemeClr val="tx2"/>
                </a:solidFill>
                <a:effectLst/>
              </a:rPr>
              <a:t>ИП</a:t>
            </a:r>
            <a:r>
              <a:rPr lang="ru-RU" sz="2400" dirty="0" smtClean="0">
                <a:solidFill>
                  <a:schemeClr val="tx2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effectLst/>
              </a:rPr>
              <a:t>Бухаров</a:t>
            </a:r>
            <a:r>
              <a:rPr lang="ru-RU" sz="2400" dirty="0" smtClean="0">
                <a:solidFill>
                  <a:schemeClr val="tx2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effectLst/>
              </a:rPr>
              <a:t>Р.Р</a:t>
            </a:r>
            <a:r>
              <a:rPr lang="ru-RU" dirty="0" smtClean="0">
                <a:solidFill>
                  <a:schemeClr val="tx2"/>
                </a:solidFill>
                <a:effectLst/>
              </a:rPr>
              <a:t>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0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3864" y="274095"/>
            <a:ext cx="9073008" cy="490609"/>
          </a:xfrm>
        </p:spPr>
        <p:txBody>
          <a:bodyPr/>
          <a:lstStyle/>
          <a:p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effectLst/>
              </a:rPr>
              <a:t>Детская  игровая площадка в д. </a:t>
            </a:r>
            <a:r>
              <a:rPr lang="ru-RU" sz="2000" dirty="0" err="1" smtClean="0">
                <a:effectLst/>
              </a:rPr>
              <a:t>Иштеряки</a:t>
            </a:r>
            <a:endParaRPr lang="ru-RU" sz="2000" dirty="0">
              <a:effectLst/>
            </a:endParaRPr>
          </a:p>
        </p:txBody>
      </p:sp>
      <p:pic>
        <p:nvPicPr>
          <p:cNvPr id="1027" name="Picture 3" descr="IMG_20200915_1642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836712"/>
            <a:ext cx="851484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2025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3864" y="274095"/>
            <a:ext cx="9073008" cy="1210689"/>
          </a:xfrm>
        </p:spPr>
        <p:txBody>
          <a:bodyPr/>
          <a:lstStyle/>
          <a:p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effectLst/>
              </a:rPr>
              <a:t>В рамках благотворительной </a:t>
            </a:r>
            <a:r>
              <a:rPr lang="ru-RU" sz="2000" dirty="0" smtClean="0">
                <a:effectLst/>
              </a:rPr>
              <a:t>помощи </a:t>
            </a:r>
            <a:r>
              <a:rPr lang="ru-RU" sz="2000" dirty="0" err="1" smtClean="0">
                <a:effectLst/>
              </a:rPr>
              <a:t>ПАО</a:t>
            </a:r>
            <a:r>
              <a:rPr lang="ru-RU" sz="2000" dirty="0" smtClean="0">
                <a:effectLst/>
              </a:rPr>
              <a:t> «ЛУКОЙЛ-ПЕРМЬ» было </a:t>
            </a:r>
            <a:r>
              <a:rPr lang="ru-RU" sz="2000" dirty="0">
                <a:effectLst/>
              </a:rPr>
              <a:t>проведено обустройство детской игровой площадки в д. Средний </a:t>
            </a:r>
            <a:r>
              <a:rPr lang="ru-RU" sz="2000" dirty="0" err="1" smtClean="0">
                <a:effectLst/>
              </a:rPr>
              <a:t>Сып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на сумму 250 000,00 рублей</a:t>
            </a:r>
            <a:endParaRPr lang="ru-RU" sz="2000" dirty="0">
              <a:effectLst/>
            </a:endParaRPr>
          </a:p>
        </p:txBody>
      </p:sp>
      <p:pic>
        <p:nvPicPr>
          <p:cNvPr id="1026" name="Picture 2" descr="20200813_1449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8652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2025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188640"/>
            <a:ext cx="8820472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Times New Roman" pitchFamily="18" charset="0"/>
                <a:cs typeface="Arial" pitchFamily="34" charset="0"/>
              </a:rPr>
              <a:t>Устройство, текущее содержание и ремонт памятников, малых архитектурных форм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9248" y="4581128"/>
            <a:ext cx="82592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К празднованию 75-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летия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 Победы в Великой Отечественной войне проводились текущие ремонтные работы, благоустройство территорий памятников, стел и обелисков Великой Отечественной войны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609249"/>
              </p:ext>
            </p:extLst>
          </p:nvPr>
        </p:nvGraphicFramePr>
        <p:xfrm>
          <a:off x="518864" y="1196752"/>
          <a:ext cx="8229600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1290"/>
                <a:gridCol w="5118310"/>
              </a:tblGrid>
              <a:tr h="903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Территории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01" marR="62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Количество военно-мемориальных объектов и воинских захоронений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01" marR="62901" marT="0" marB="0"/>
                </a:tc>
              </a:tr>
              <a:tr h="391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Аспинская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01" marR="62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01" marR="62901" marT="0" marB="0"/>
                </a:tc>
              </a:tr>
              <a:tr h="391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Нижнесыповская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01" marR="62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01" marR="62901" marT="0" marB="0"/>
                </a:tc>
              </a:tr>
              <a:tr h="391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Судинская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01" marR="62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01" marR="62901" marT="0" marB="0"/>
                </a:tc>
              </a:tr>
              <a:tr h="391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Уинская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01" marR="62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01" marR="62901" marT="0" marB="0"/>
                </a:tc>
              </a:tr>
              <a:tr h="391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Чайкинская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01" marR="62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01" marR="62901" marT="0" marB="0"/>
                </a:tc>
              </a:tr>
              <a:tr h="391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01" marR="62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35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01" marR="629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998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856" y="0"/>
            <a:ext cx="9049144" cy="1695654"/>
          </a:xfrm>
        </p:spPr>
        <p:txBody>
          <a:bodyPr/>
          <a:lstStyle/>
          <a:p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effectLst/>
              </a:rPr>
              <a:t>В </a:t>
            </a:r>
            <a:r>
              <a:rPr lang="ru-RU" sz="2000" dirty="0">
                <a:effectLst/>
              </a:rPr>
              <a:t>2020 году по инициативе жителей в д. </a:t>
            </a:r>
            <a:r>
              <a:rPr lang="ru-RU" sz="2000" dirty="0" err="1">
                <a:effectLst/>
              </a:rPr>
              <a:t>Чесноковка</a:t>
            </a:r>
            <a:r>
              <a:rPr lang="ru-RU" sz="2000" dirty="0">
                <a:effectLst/>
              </a:rPr>
              <a:t> реализован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b="1" dirty="0" smtClean="0">
                <a:solidFill>
                  <a:srgbClr val="00B050"/>
                </a:solidFill>
                <a:effectLst/>
              </a:rPr>
              <a:t>проект </a:t>
            </a:r>
            <a:r>
              <a:rPr lang="ru-RU" sz="2000" b="1" dirty="0">
                <a:solidFill>
                  <a:srgbClr val="00B050"/>
                </a:solidFill>
                <a:effectLst/>
              </a:rPr>
              <a:t>инициативного бюджетирования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b="1" dirty="0" smtClean="0">
                <a:solidFill>
                  <a:srgbClr val="00B050"/>
                </a:solidFill>
                <a:effectLst/>
              </a:rPr>
              <a:t>«</a:t>
            </a:r>
            <a:r>
              <a:rPr lang="ru-RU" sz="2000" b="1" dirty="0">
                <a:solidFill>
                  <a:srgbClr val="00B050"/>
                </a:solidFill>
                <a:effectLst/>
              </a:rPr>
              <a:t>Устройство стелы и постамента «Памяти павшим землякам»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на </a:t>
            </a:r>
            <a:r>
              <a:rPr lang="ru-RU" sz="2000" dirty="0">
                <a:effectLst/>
              </a:rPr>
              <a:t>сумму 230 000,00 </a:t>
            </a:r>
            <a:r>
              <a:rPr lang="ru-RU" sz="2000" dirty="0" smtClean="0">
                <a:effectLst/>
              </a:rPr>
              <a:t>руб., в т.ч. 22 747,00 руб. средства граждан 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Подрядчик </a:t>
            </a:r>
            <a:r>
              <a:rPr lang="ru-RU" sz="2000" dirty="0">
                <a:effectLst/>
              </a:rPr>
              <a:t>– ИП Солодухин А.С. </a:t>
            </a:r>
          </a:p>
        </p:txBody>
      </p:sp>
      <p:pic>
        <p:nvPicPr>
          <p:cNvPr id="19458" name="Picture 2" descr="IMG_918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801239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222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856" y="0"/>
            <a:ext cx="9049144" cy="1695654"/>
          </a:xfrm>
        </p:spPr>
        <p:txBody>
          <a:bodyPr/>
          <a:lstStyle/>
          <a:p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dirty="0">
                <a:effectLst/>
              </a:rPr>
              <a:t>В 2021 году по данному проекту планируется </a:t>
            </a:r>
            <a:r>
              <a:rPr lang="ru-RU" sz="2000" dirty="0" smtClean="0">
                <a:effectLst/>
              </a:rPr>
              <a:t>провести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 </a:t>
            </a:r>
            <a:r>
              <a:rPr lang="ru-RU" sz="2000" dirty="0">
                <a:effectLst/>
              </a:rPr>
              <a:t>благоустройство и </a:t>
            </a:r>
            <a:r>
              <a:rPr lang="ru-RU" sz="2000" dirty="0" smtClean="0">
                <a:effectLst/>
              </a:rPr>
              <a:t>ремонт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 </a:t>
            </a:r>
            <a:r>
              <a:rPr lang="ru-RU" sz="2000" b="1" dirty="0">
                <a:solidFill>
                  <a:srgbClr val="00B050"/>
                </a:solidFill>
                <a:effectLst/>
              </a:rPr>
              <a:t>памятника ветеранам Великой Отечественной войны в </a:t>
            </a:r>
            <a:r>
              <a:rPr lang="ru-RU" sz="2000" b="1" dirty="0" err="1">
                <a:solidFill>
                  <a:srgbClr val="00B050"/>
                </a:solidFill>
                <a:effectLst/>
              </a:rPr>
              <a:t>д.Ломь</a:t>
            </a:r>
            <a:r>
              <a:rPr lang="ru-RU" sz="2000" b="1" dirty="0">
                <a:solidFill>
                  <a:srgbClr val="00B050"/>
                </a:solidFill>
                <a:effectLst/>
              </a:rPr>
              <a:t>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на </a:t>
            </a:r>
            <a:r>
              <a:rPr lang="ru-RU" sz="2000" dirty="0">
                <a:effectLst/>
              </a:rPr>
              <a:t>общую сумму 910 000,00 </a:t>
            </a:r>
            <a:r>
              <a:rPr lang="ru-RU" sz="2000" dirty="0" smtClean="0">
                <a:effectLst/>
              </a:rPr>
              <a:t>рублей, в том числе </a:t>
            </a:r>
            <a:endParaRPr lang="ru-RU" sz="2000" dirty="0"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320480" cy="379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429425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2348880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 сегодняшний день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87089" y="2420888"/>
            <a:ext cx="1957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Эскиз ремонта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874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22881" cy="1197242"/>
          </a:xfrm>
        </p:spPr>
        <p:txBody>
          <a:bodyPr/>
          <a:lstStyle/>
          <a:p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1400" dirty="0">
                <a:effectLst/>
              </a:rPr>
              <a:t>В рамках социально-культурных проектов при поддержке </a:t>
            </a:r>
            <a:r>
              <a:rPr lang="ru-RU" sz="1400" dirty="0" err="1">
                <a:effectLst/>
              </a:rPr>
              <a:t>ПАО</a:t>
            </a:r>
            <a:r>
              <a:rPr lang="ru-RU" sz="1400" dirty="0">
                <a:effectLst/>
              </a:rPr>
              <a:t> «</a:t>
            </a:r>
            <a:r>
              <a:rPr lang="ru-RU" sz="1400" dirty="0" smtClean="0">
                <a:effectLst/>
              </a:rPr>
              <a:t>ЛУКОЙЛ-ПЕРМЬ» </a:t>
            </a:r>
            <a:r>
              <a:rPr lang="ru-RU" sz="1400" dirty="0">
                <a:effectLst/>
              </a:rPr>
              <a:t>отреставрирован </a:t>
            </a:r>
            <a:r>
              <a:rPr lang="ru-RU" sz="1400" b="1" dirty="0">
                <a:effectLst/>
              </a:rPr>
              <a:t>памятник-мемориал погибшим в годы Великой Отечественной войны в историко-природном комплексе «Уинский парк» </a:t>
            </a:r>
            <a:r>
              <a:rPr lang="ru-RU" sz="1400" b="1" dirty="0" smtClean="0">
                <a:effectLst/>
              </a:rPr>
              <a:t>в </a:t>
            </a:r>
            <a:r>
              <a:rPr lang="ru-RU" sz="1400" b="1" dirty="0">
                <a:effectLst/>
              </a:rPr>
              <a:t>с. Уинское </a:t>
            </a:r>
            <a:r>
              <a:rPr lang="ru-RU" sz="1400" b="1" dirty="0" smtClean="0">
                <a:effectLst/>
              </a:rPr>
              <a:t/>
            </a:r>
            <a:br>
              <a:rPr lang="ru-RU" sz="1400" b="1" dirty="0" smtClean="0">
                <a:effectLst/>
              </a:rPr>
            </a:br>
            <a:r>
              <a:rPr lang="ru-RU" sz="1400" dirty="0" smtClean="0">
                <a:effectLst/>
              </a:rPr>
              <a:t>на </a:t>
            </a:r>
            <a:r>
              <a:rPr lang="ru-RU" sz="1400" dirty="0">
                <a:effectLst/>
              </a:rPr>
              <a:t>общую сумму </a:t>
            </a:r>
            <a:r>
              <a:rPr lang="ru-RU" sz="1400" dirty="0" smtClean="0">
                <a:effectLst/>
              </a:rPr>
              <a:t>738 060,00 </a:t>
            </a:r>
            <a:r>
              <a:rPr lang="ru-RU" sz="1400" dirty="0">
                <a:effectLst/>
              </a:rPr>
              <a:t>рублей, из них: </a:t>
            </a:r>
            <a:r>
              <a:rPr lang="ru-RU" sz="1400" dirty="0" smtClean="0">
                <a:effectLst/>
              </a:rPr>
              <a:t>520</a:t>
            </a:r>
            <a:r>
              <a:rPr lang="ru-RU" sz="1400" dirty="0">
                <a:effectLst/>
              </a:rPr>
              <a:t> 000,00 рублей – средства ПАО «ЛУКОЙЛ-ПЕРМЬ</a:t>
            </a:r>
            <a:r>
              <a:rPr lang="ru-RU" sz="1400" dirty="0" smtClean="0">
                <a:effectLst/>
              </a:rPr>
              <a:t>»,  </a:t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>218 060,00 </a:t>
            </a:r>
            <a:r>
              <a:rPr lang="ru-RU" sz="1400" dirty="0">
                <a:effectLst/>
              </a:rPr>
              <a:t>рублей – средства местного бюджета.</a:t>
            </a:r>
          </a:p>
        </p:txBody>
      </p:sp>
      <p:pic>
        <p:nvPicPr>
          <p:cNvPr id="5" name="Рисунок 4" descr="памятник Уинское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196752"/>
            <a:ext cx="7128792" cy="53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5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5699719"/>
          </a:xfrm>
        </p:spPr>
        <p:txBody>
          <a:bodyPr/>
          <a:lstStyle/>
          <a:p>
            <a:r>
              <a:rPr lang="ru-RU" sz="2400" b="1" dirty="0">
                <a:effectLst/>
                <a:latin typeface="Times New Roman"/>
                <a:ea typeface="Times New Roman"/>
              </a:rPr>
              <a:t>Муниципальное казенное учреждение «Управление по благоустройству Уинского муниципального округа Пермского края» создано 01 марта 2020 года с целью реализации, предусмотренных Федеральным законом от 06.10.2003 № 131-ФЗ «Об общих принципах организации местного самоуправления в Российской Федерации</a:t>
            </a:r>
            <a:r>
              <a:rPr lang="ru-RU" sz="2400" b="1" dirty="0" smtClean="0">
                <a:effectLst/>
                <a:latin typeface="Times New Roman"/>
                <a:ea typeface="Times New Roman"/>
              </a:rPr>
              <a:t>», </a:t>
            </a:r>
            <a:r>
              <a:rPr lang="ru-RU" sz="2400" b="1" dirty="0">
                <a:effectLst/>
                <a:latin typeface="Times New Roman"/>
                <a:ea typeface="Times New Roman"/>
              </a:rPr>
              <a:t>полномочий органов местного самоуправления Уинского муниципального округа в сферах благоустройства территории и обращения с твердыми коммунальными отходами, создания условий для массового отдыха жителей муниципального округа и организации обустройства мест массового отдыха населения, реализации программ по переселению граждан из аварийного и ветхого жилья на территории Уинского муниципального округа Пермского </a:t>
            </a:r>
            <a:r>
              <a:rPr lang="ru-RU" sz="2400" b="1" dirty="0" smtClean="0">
                <a:effectLst/>
                <a:latin typeface="Times New Roman"/>
                <a:ea typeface="Times New Roman"/>
              </a:rPr>
              <a:t>края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78684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22881" cy="1197242"/>
          </a:xfrm>
        </p:spPr>
        <p:txBody>
          <a:bodyPr/>
          <a:lstStyle/>
          <a:p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dirty="0" smtClean="0"/>
              <a:t> </a:t>
            </a:r>
            <a:r>
              <a:rPr lang="ru-RU" sz="1800" dirty="0" smtClean="0"/>
              <a:t>Также проведено обустройство памятника «Память павшим землякам» в </a:t>
            </a:r>
            <a:br>
              <a:rPr lang="ru-RU" sz="1800" dirty="0" smtClean="0"/>
            </a:br>
            <a:r>
              <a:rPr lang="ru-RU" sz="1800" dirty="0" smtClean="0"/>
              <a:t>с. Нижний </a:t>
            </a:r>
            <a:r>
              <a:rPr lang="ru-RU" sz="1800" dirty="0" err="1" smtClean="0"/>
              <a:t>Сып</a:t>
            </a:r>
            <a:r>
              <a:rPr lang="ru-RU" sz="1800" dirty="0" smtClean="0"/>
              <a:t>, на общую сумму 220 000,00 рублей и благоустройство территории памятника за счет трудового участия жителей. </a:t>
            </a:r>
            <a:r>
              <a:rPr lang="ru-RU" sz="1800" b="1" dirty="0">
                <a:effectLst/>
                <a:latin typeface="Times New Roman"/>
                <a:ea typeface="Times New Roman"/>
              </a:rPr>
              <a:t/>
            </a:r>
            <a:br>
              <a:rPr lang="ru-RU" sz="1800" b="1" dirty="0">
                <a:effectLst/>
                <a:latin typeface="Times New Roman"/>
                <a:ea typeface="Times New Roman"/>
              </a:rPr>
            </a:br>
            <a:endParaRPr lang="ru-RU" sz="1800" dirty="0">
              <a:effectLst/>
            </a:endParaRPr>
          </a:p>
        </p:txBody>
      </p:sp>
      <p:pic>
        <p:nvPicPr>
          <p:cNvPr id="4" name="Рисунок 3" descr="памятник Н-Сып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08720"/>
            <a:ext cx="7632848" cy="57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51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737" y="50268"/>
            <a:ext cx="9049144" cy="1695654"/>
          </a:xfrm>
        </p:spPr>
        <p:txBody>
          <a:bodyPr/>
          <a:lstStyle/>
          <a:p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400" b="1" dirty="0" smtClean="0">
                <a:solidFill>
                  <a:schemeClr val="accent4"/>
                </a:solidFill>
              </a:rPr>
              <a:t>Организация работ по обустройству и содержанию мест накопления твердых коммунальных отходов (контейнерных площадок), расположенных на территориях общего пользования</a:t>
            </a:r>
            <a:r>
              <a:rPr lang="ru-RU" sz="2400" dirty="0" smtClean="0">
                <a:solidFill>
                  <a:schemeClr val="accent4"/>
                </a:solidFill>
                <a:effectLst/>
              </a:rPr>
              <a:t>.</a:t>
            </a:r>
            <a:endParaRPr lang="ru-RU" sz="2400" dirty="0">
              <a:solidFill>
                <a:schemeClr val="accent4"/>
              </a:solidFill>
              <a:effectLst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07704" y="5157192"/>
            <a:ext cx="51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подрядчик  - ООО «Мир Авто».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13285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По проекту</a:t>
            </a:r>
          </a:p>
          <a:p>
            <a:pPr algn="ctr"/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u="sng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«Комплексное развитие сельских территорий» 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7" y="3068960"/>
            <a:ext cx="7800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2020 году проведено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устройство площадок накопления твердых коммунальных отходов на территории Уинского муниципального округа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22108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общую сумму   6 569 930, 99 рублей, в том числе средства местного бюджета 1 970 979,30 рублей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51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G_20200910_1505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4264025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IMG_20200910_15062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556791"/>
            <a:ext cx="43815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583813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Контейнерная площадка под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4 контейнера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53508" y="5838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Контейнерная площадка под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2 контейнера</a:t>
            </a:r>
          </a:p>
        </p:txBody>
      </p:sp>
    </p:spTree>
    <p:extLst>
      <p:ext uri="{BB962C8B-B14F-4D97-AF65-F5344CB8AC3E}">
        <p14:creationId xmlns:p14="http://schemas.microsoft.com/office/powerpoint/2010/main" val="1311151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8759" y="332656"/>
            <a:ext cx="6768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Всего  построено  214 контейнерных площадок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 во всех населенных пунктах округа.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 Вывоз </a:t>
            </a:r>
            <a:r>
              <a:rPr lang="ru-RU" sz="2000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твердых коммунальных отходов </a:t>
            </a:r>
            <a:r>
              <a:rPr lang="ru-RU" sz="2000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на территории  </a:t>
            </a:r>
            <a:r>
              <a:rPr lang="ru-RU" sz="2000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округа полностью </a:t>
            </a:r>
            <a:r>
              <a:rPr lang="ru-RU" sz="2000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осуществляется централизованным способом.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На всех контейнерных площадках установлены контейнеры, </a:t>
            </a:r>
            <a:r>
              <a:rPr lang="ru-RU" sz="2000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которые </a:t>
            </a:r>
            <a:r>
              <a:rPr lang="ru-RU" sz="2000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предоставлены </a:t>
            </a:r>
            <a:endParaRPr lang="ru-RU" sz="2000" b="1" dirty="0" smtClean="0">
              <a:solidFill>
                <a:srgbClr val="0070C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ПКГУП </a:t>
            </a:r>
            <a:r>
              <a:rPr lang="ru-RU" sz="2000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sz="2000" b="1" dirty="0" err="1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Теплоэнерго</a:t>
            </a:r>
            <a:r>
              <a:rPr lang="ru-RU" sz="2000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»</a:t>
            </a:r>
            <a:endParaRPr lang="ru-RU" sz="2000" b="1" dirty="0">
              <a:solidFill>
                <a:srgbClr val="0070C0"/>
              </a:solidFill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028610"/>
              </p:ext>
            </p:extLst>
          </p:nvPr>
        </p:nvGraphicFramePr>
        <p:xfrm>
          <a:off x="539552" y="3068959"/>
          <a:ext cx="8229599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7965"/>
                <a:gridCol w="2913638"/>
                <a:gridCol w="2587996"/>
              </a:tblGrid>
              <a:tr h="896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Территории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Количество контейнерных площадок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Количество контейнеров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</a:tr>
              <a:tr h="340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Аспинская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54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119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</a:tr>
              <a:tr h="340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Нижнесыповская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</a:tr>
              <a:tr h="340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Судинская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47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127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</a:tr>
              <a:tr h="340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Уинская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73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174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</a:tr>
              <a:tr h="340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Чайкинская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</a:tr>
              <a:tr h="340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214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500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253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32656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Разработаны и утверждены реестры и схемы размещений контейнерных площадок по всем населенным пунктам </a:t>
            </a:r>
            <a:r>
              <a:rPr lang="ru-RU" sz="2000" b="1" dirty="0" smtClean="0">
                <a:solidFill>
                  <a:schemeClr val="tx2"/>
                </a:solidFill>
              </a:rPr>
              <a:t>округа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Уинско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040542"/>
            <a:ext cx="3456384" cy="280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Нижний Сып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591" b="375"/>
          <a:stretch/>
        </p:blipFill>
        <p:spPr bwMode="auto">
          <a:xfrm>
            <a:off x="107504" y="3989789"/>
            <a:ext cx="3106286" cy="268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Аспа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96" r="8985"/>
          <a:stretch/>
        </p:blipFill>
        <p:spPr bwMode="auto">
          <a:xfrm>
            <a:off x="3563565" y="3979678"/>
            <a:ext cx="3057098" cy="26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Суд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1511" y="1016783"/>
            <a:ext cx="4181099" cy="283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Чайка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686"/>
          <a:stretch/>
        </p:blipFill>
        <p:spPr bwMode="auto">
          <a:xfrm>
            <a:off x="6582060" y="3989789"/>
            <a:ext cx="253374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296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8759" y="332656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4"/>
                </a:solidFill>
              </a:rPr>
              <a:t>Организация работ по уличному освещению населенных пунктов Уинского муниципального округа</a:t>
            </a:r>
            <a:endParaRPr lang="ru-RU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175854"/>
              </p:ext>
            </p:extLst>
          </p:nvPr>
        </p:nvGraphicFramePr>
        <p:xfrm>
          <a:off x="428335" y="1541471"/>
          <a:ext cx="8229600" cy="4935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3402"/>
                <a:gridCol w="1943528"/>
                <a:gridCol w="1861335"/>
                <a:gridCol w="1861335"/>
              </a:tblGrid>
              <a:tr h="2137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Территории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Количество точек учета, ед.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Количество светильников, ламп, ед.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Потребность дополнительной установки светильников, ед.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</a:tr>
              <a:tr h="356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Аспинская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200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</a:tr>
              <a:tr h="356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Нижнесыповская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160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</a:tr>
              <a:tr h="356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Судинская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249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71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</a:tr>
              <a:tr h="356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Уинская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478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133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</a:tr>
              <a:tr h="356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Чайкинская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143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</a:tr>
              <a:tr h="356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110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1230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254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58" marR="6165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524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06489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</a:rPr>
              <a:t>Для установки дополнительных светильников </a:t>
            </a:r>
            <a:r>
              <a:rPr lang="ru-RU" sz="2000" dirty="0" smtClean="0">
                <a:solidFill>
                  <a:schemeClr val="tx2"/>
                </a:solidFill>
              </a:rPr>
              <a:t>требуется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ориентировочно </a:t>
            </a:r>
            <a:r>
              <a:rPr lang="ru-RU" sz="2400" dirty="0">
                <a:solidFill>
                  <a:schemeClr val="tx2"/>
                </a:solidFill>
              </a:rPr>
              <a:t>7,5 </a:t>
            </a:r>
            <a:r>
              <a:rPr lang="ru-RU" sz="2400" dirty="0" err="1">
                <a:solidFill>
                  <a:schemeClr val="tx2"/>
                </a:solidFill>
              </a:rPr>
              <a:t>млн.рублей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  <a:r>
              <a:rPr lang="ru-RU" dirty="0">
                <a:solidFill>
                  <a:schemeClr val="tx2"/>
                </a:solidFill>
              </a:rPr>
              <a:t> 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В </a:t>
            </a:r>
            <a:r>
              <a:rPr lang="ru-RU" sz="2000" dirty="0">
                <a:solidFill>
                  <a:schemeClr val="tx2"/>
                </a:solidFill>
              </a:rPr>
              <a:t>2022 году планируется провести работы по </a:t>
            </a:r>
            <a:r>
              <a:rPr lang="ru-RU" sz="2000" dirty="0" smtClean="0">
                <a:solidFill>
                  <a:schemeClr val="tx2"/>
                </a:solidFill>
              </a:rPr>
              <a:t>установке энергосберегающих </a:t>
            </a:r>
            <a:r>
              <a:rPr lang="ru-RU" sz="2000" dirty="0">
                <a:solidFill>
                  <a:schemeClr val="tx2"/>
                </a:solidFill>
              </a:rPr>
              <a:t>светильников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на </a:t>
            </a:r>
            <a:r>
              <a:rPr lang="ru-RU" sz="2400" dirty="0">
                <a:solidFill>
                  <a:schemeClr val="tx2"/>
                </a:solidFill>
              </a:rPr>
              <a:t>сумму 854,3 </a:t>
            </a:r>
            <a:r>
              <a:rPr lang="ru-RU" sz="2400" dirty="0" err="1">
                <a:solidFill>
                  <a:schemeClr val="tx2"/>
                </a:solidFill>
              </a:rPr>
              <a:t>тыс.рублей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по </a:t>
            </a:r>
            <a:r>
              <a:rPr lang="ru-RU" sz="2000" dirty="0">
                <a:solidFill>
                  <a:schemeClr val="tx2"/>
                </a:solidFill>
              </a:rPr>
              <a:t>проекту </a:t>
            </a:r>
            <a:r>
              <a:rPr lang="ru-RU" sz="2000" b="1" dirty="0">
                <a:solidFill>
                  <a:srgbClr val="00B050"/>
                </a:solidFill>
              </a:rPr>
              <a:t>«Комплексное благоустройство сельских территорий</a:t>
            </a:r>
            <a:r>
              <a:rPr lang="ru-RU" sz="2000" b="1" dirty="0" smtClean="0">
                <a:solidFill>
                  <a:srgbClr val="00B050"/>
                </a:solidFill>
              </a:rPr>
              <a:t>»</a:t>
            </a:r>
            <a:r>
              <a:rPr lang="ru-RU" sz="2000" b="1" dirty="0" smtClean="0">
                <a:solidFill>
                  <a:schemeClr val="tx2"/>
                </a:solidFill>
              </a:rPr>
              <a:t>.</a:t>
            </a:r>
          </a:p>
          <a:p>
            <a:endParaRPr lang="ru-RU" dirty="0"/>
          </a:p>
          <a:p>
            <a:pPr algn="ctr"/>
            <a:r>
              <a:rPr lang="ru-RU" sz="2000" dirty="0">
                <a:solidFill>
                  <a:schemeClr val="tx2"/>
                </a:solidFill>
              </a:rPr>
              <a:t>В 2020 году в рамках вышеуказанного проекта проведено устройство освещения территории с. </a:t>
            </a:r>
            <a:r>
              <a:rPr lang="ru-RU" sz="2000" dirty="0" err="1">
                <a:solidFill>
                  <a:schemeClr val="tx2"/>
                </a:solidFill>
              </a:rPr>
              <a:t>Уинское</a:t>
            </a:r>
            <a:r>
              <a:rPr lang="ru-RU" sz="2000" dirty="0">
                <a:solidFill>
                  <a:schemeClr val="tx2"/>
                </a:solidFill>
              </a:rPr>
              <a:t>, с. Аспа, с. Суда, с. </a:t>
            </a:r>
            <a:r>
              <a:rPr lang="ru-RU" sz="2000" dirty="0" err="1">
                <a:solidFill>
                  <a:schemeClr val="tx2"/>
                </a:solidFill>
              </a:rPr>
              <a:t>Усановка</a:t>
            </a:r>
            <a:r>
              <a:rPr lang="ru-RU" sz="2000" dirty="0">
                <a:solidFill>
                  <a:schemeClr val="tx2"/>
                </a:solidFill>
              </a:rPr>
              <a:t>, д. </a:t>
            </a:r>
            <a:r>
              <a:rPr lang="ru-RU" sz="2000" dirty="0" err="1">
                <a:solidFill>
                  <a:schemeClr val="tx2"/>
                </a:solidFill>
              </a:rPr>
              <a:t>Иштеряки</a:t>
            </a:r>
            <a:r>
              <a:rPr lang="ru-RU" sz="2000" dirty="0">
                <a:solidFill>
                  <a:schemeClr val="tx2"/>
                </a:solidFill>
              </a:rPr>
              <a:t>, д. </a:t>
            </a:r>
            <a:r>
              <a:rPr lang="ru-RU" sz="2000" dirty="0" err="1">
                <a:solidFill>
                  <a:schemeClr val="tx2"/>
                </a:solidFill>
              </a:rPr>
              <a:t>Чесноковка</a:t>
            </a:r>
            <a:r>
              <a:rPr lang="ru-RU" sz="2000" dirty="0">
                <a:solidFill>
                  <a:schemeClr val="tx2"/>
                </a:solidFill>
              </a:rPr>
              <a:t>, с. Чайка, с. Верхний </a:t>
            </a:r>
            <a:r>
              <a:rPr lang="ru-RU" sz="2000" dirty="0" err="1">
                <a:solidFill>
                  <a:schemeClr val="tx2"/>
                </a:solidFill>
              </a:rPr>
              <a:t>Сып</a:t>
            </a:r>
            <a:r>
              <a:rPr lang="ru-RU" sz="2000" dirty="0">
                <a:solidFill>
                  <a:schemeClr val="tx2"/>
                </a:solidFill>
              </a:rPr>
              <a:t>, д. </a:t>
            </a:r>
            <a:r>
              <a:rPr lang="ru-RU" sz="2000" dirty="0" err="1">
                <a:solidFill>
                  <a:schemeClr val="tx2"/>
                </a:solidFill>
              </a:rPr>
              <a:t>Ломь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dirty="0" smtClean="0"/>
              <a:t> </a:t>
            </a:r>
            <a:r>
              <a:rPr lang="ru-RU" sz="2400" dirty="0">
                <a:solidFill>
                  <a:schemeClr val="tx2"/>
                </a:solidFill>
              </a:rPr>
              <a:t>Стоимость работ: всего 695 283,94 рублей, в в </a:t>
            </a:r>
            <a:r>
              <a:rPr lang="ru-RU" sz="2400" dirty="0" err="1">
                <a:solidFill>
                  <a:schemeClr val="tx2"/>
                </a:solidFill>
              </a:rPr>
              <a:t>т.ч</a:t>
            </a:r>
            <a:r>
              <a:rPr lang="ru-RU" sz="2400" dirty="0">
                <a:solidFill>
                  <a:schemeClr val="tx2"/>
                </a:solidFill>
              </a:rPr>
              <a:t>. средства местного бюджета – 208 585,18 рублей. </a:t>
            </a:r>
            <a:endParaRPr lang="ru-RU" sz="2400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Подрядчик </a:t>
            </a:r>
            <a:r>
              <a:rPr lang="ru-RU" sz="2400" dirty="0">
                <a:solidFill>
                  <a:schemeClr val="tx2"/>
                </a:solidFill>
              </a:rPr>
              <a:t>– ООО «</a:t>
            </a:r>
            <a:r>
              <a:rPr lang="ru-RU" sz="2400" dirty="0" err="1">
                <a:solidFill>
                  <a:schemeClr val="tx2"/>
                </a:solidFill>
              </a:rPr>
              <a:t>УралЭнергоОптима</a:t>
            </a:r>
            <a:r>
              <a:rPr lang="ru-RU" sz="2400" dirty="0">
                <a:solidFill>
                  <a:schemeClr val="tx2"/>
                </a:solidFill>
              </a:rPr>
              <a:t>».</a:t>
            </a:r>
            <a:r>
              <a:rPr lang="ru-RU" dirty="0">
                <a:solidFill>
                  <a:schemeClr val="tx2"/>
                </a:solidFill>
              </a:rPr>
              <a:t> 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82108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7668" y="62068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За счет проекта </a:t>
            </a:r>
            <a:r>
              <a:rPr lang="ru-RU" dirty="0" smtClean="0">
                <a:solidFill>
                  <a:schemeClr val="tx2"/>
                </a:solidFill>
              </a:rPr>
              <a:t>было </a:t>
            </a:r>
            <a:r>
              <a:rPr lang="ru-RU" dirty="0">
                <a:solidFill>
                  <a:schemeClr val="tx2"/>
                </a:solidFill>
              </a:rPr>
              <a:t>проведено уличное освещение по участкам, где уличное освещение отсутствовало, установлено 39 энергосберегающих светильников, а также 6 новых точек учета приборов электроэнергии.</a:t>
            </a:r>
          </a:p>
        </p:txBody>
      </p:sp>
      <p:pic>
        <p:nvPicPr>
          <p:cNvPr id="3074" name="Picture 2" descr="-g4K65zUlc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2959874" cy="38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8sh8sFphnJQ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961733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pQ-qrGgLWbQ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060848"/>
            <a:ext cx="2799377" cy="378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221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06489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/>
                </a:solidFill>
              </a:rPr>
              <a:t>Организация работ по предупреждению и ликвидации</a:t>
            </a:r>
          </a:p>
          <a:p>
            <a:pPr algn="ctr"/>
            <a:r>
              <a:rPr lang="ru-RU" sz="2800" b="1" dirty="0" smtClean="0">
                <a:solidFill>
                  <a:schemeClr val="accent4"/>
                </a:solidFill>
              </a:rPr>
              <a:t>несанкционированных свалок</a:t>
            </a:r>
          </a:p>
          <a:p>
            <a:pPr algn="ctr"/>
            <a:endParaRPr lang="ru-RU" sz="2400" b="1" dirty="0" smtClean="0">
              <a:solidFill>
                <a:schemeClr val="accent4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В 2020 году проведена очистка и ликвидация 6 несанкционированных свалок: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</a:rPr>
              <a:t> с. Уинское, ул. Коммунистическая, напротив д. 36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</a:rPr>
              <a:t> с. Уинское, ул. Ленина, между домами 10 и 12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</a:rPr>
              <a:t> с. Уинское, ул. 30 лет Победы, лог вблизи д. 10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</a:rPr>
              <a:t> в 300 метрах к западу от с. Воскресенское (по решению суда)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</a:rPr>
              <a:t> в 200 метрах к северу от д. </a:t>
            </a:r>
            <a:r>
              <a:rPr lang="ru-RU" sz="2400" dirty="0" err="1" smtClean="0">
                <a:solidFill>
                  <a:schemeClr val="tx2"/>
                </a:solidFill>
              </a:rPr>
              <a:t>Иштеряки</a:t>
            </a:r>
            <a:r>
              <a:rPr lang="ru-RU" sz="2400" dirty="0" smtClean="0">
                <a:solidFill>
                  <a:schemeClr val="tx2"/>
                </a:solidFill>
              </a:rPr>
              <a:t> (по решению суда)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</a:rPr>
              <a:t> в 1 километре к западу от с. </a:t>
            </a:r>
            <a:r>
              <a:rPr lang="ru-RU" sz="2400" dirty="0" err="1" smtClean="0">
                <a:solidFill>
                  <a:schemeClr val="tx2"/>
                </a:solidFill>
              </a:rPr>
              <a:t>Барсаи</a:t>
            </a:r>
            <a:r>
              <a:rPr lang="ru-RU" sz="2400" dirty="0" smtClean="0">
                <a:solidFill>
                  <a:schemeClr val="tx2"/>
                </a:solidFill>
              </a:rPr>
              <a:t> (по решению суда)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82108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Также проводились работы по очистке несанкционированных свалок по левой стороне автомобильных дорог «Уинское – Салаваты» и «</a:t>
            </a:r>
            <a:r>
              <a:rPr lang="ru-RU" sz="2000" dirty="0" err="1" smtClean="0">
                <a:solidFill>
                  <a:schemeClr val="tx2"/>
                </a:solidFill>
              </a:rPr>
              <a:t>Кочешовка</a:t>
            </a:r>
            <a:r>
              <a:rPr lang="ru-RU" sz="2000" dirty="0" smtClean="0">
                <a:solidFill>
                  <a:schemeClr val="tx2"/>
                </a:solidFill>
              </a:rPr>
              <a:t> – Салакайка»</a:t>
            </a:r>
          </a:p>
          <a:p>
            <a:pPr algn="ctr"/>
            <a:endParaRPr lang="ru-RU" sz="2400" b="1" dirty="0" smtClean="0">
              <a:solidFill>
                <a:schemeClr val="accent4"/>
              </a:solidFill>
            </a:endParaRPr>
          </a:p>
          <a:p>
            <a:endParaRPr lang="ru-RU" sz="2000" dirty="0" smtClean="0"/>
          </a:p>
          <a:p>
            <a:endParaRPr lang="ru-RU" dirty="0" smtClean="0"/>
          </a:p>
        </p:txBody>
      </p:sp>
      <p:pic>
        <p:nvPicPr>
          <p:cNvPr id="1026" name="Picture 2" descr="IMG_20200515_09143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277212" cy="414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G_20201208_1509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9907" y="1772816"/>
            <a:ext cx="4283968" cy="418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10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846640" cy="6408711"/>
          </a:xfrm>
        </p:spPr>
        <p:txBody>
          <a:bodyPr/>
          <a:lstStyle/>
          <a:p>
            <a:r>
              <a:rPr lang="ru-RU" sz="2400" b="1" dirty="0">
                <a:effectLst/>
                <a:latin typeface="Times New Roman"/>
                <a:ea typeface="Times New Roman"/>
              </a:rPr>
              <a:t>Учреждение в 2020 году осуществляло свою деятельность в соответствии с муниципальными программами:</a:t>
            </a:r>
            <a:r>
              <a:rPr lang="ru-RU" sz="1100" b="1" dirty="0">
                <a:effectLst/>
                <a:latin typeface="Times New Roman"/>
                <a:ea typeface="Times New Roman"/>
              </a:rPr>
              <a:t/>
            </a:r>
            <a:br>
              <a:rPr lang="ru-RU" sz="1100" b="1" dirty="0">
                <a:effectLst/>
                <a:latin typeface="Times New Roman"/>
                <a:ea typeface="Times New Roman"/>
              </a:rPr>
            </a:br>
            <a:r>
              <a:rPr lang="ru-RU" sz="2400" dirty="0">
                <a:effectLst/>
                <a:latin typeface="Times New Roman"/>
                <a:ea typeface="Times New Roman"/>
              </a:rPr>
              <a:t> </a:t>
            </a:r>
            <a:r>
              <a:rPr lang="ru-RU" sz="1100" dirty="0">
                <a:effectLst/>
                <a:latin typeface="Times New Roman"/>
                <a:ea typeface="Times New Roman"/>
              </a:rPr>
              <a:t/>
            </a:r>
            <a:br>
              <a:rPr lang="ru-RU" sz="1100" dirty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chemeClr val="accent5"/>
                </a:solidFill>
                <a:effectLst/>
                <a:latin typeface="Times New Roman"/>
                <a:ea typeface="Times New Roman"/>
              </a:rPr>
              <a:t>«Благоустройство на территории Уинского муниципального округа Пермского края» на 2020-2022 годы, утвержденной постановлением администрации Уинского муниципального района от </a:t>
            </a:r>
            <a:r>
              <a:rPr lang="ru-RU" sz="2400" b="1" dirty="0" smtClean="0">
                <a:solidFill>
                  <a:schemeClr val="accent5"/>
                </a:solidFill>
                <a:effectLst/>
                <a:latin typeface="Times New Roman"/>
                <a:ea typeface="Times New Roman"/>
              </a:rPr>
              <a:t>13.11.2019 </a:t>
            </a:r>
            <a:br>
              <a:rPr lang="ru-RU" sz="2400" b="1" dirty="0" smtClean="0">
                <a:solidFill>
                  <a:schemeClr val="accent5"/>
                </a:solidFill>
                <a:effectLst/>
                <a:latin typeface="Times New Roman"/>
                <a:ea typeface="Times New Roman"/>
              </a:rPr>
            </a:br>
            <a:r>
              <a:rPr lang="ru-RU" sz="2400" b="1" dirty="0" smtClean="0">
                <a:solidFill>
                  <a:schemeClr val="accent5"/>
                </a:solidFill>
                <a:effectLst/>
                <a:latin typeface="Times New Roman"/>
                <a:ea typeface="Times New Roman"/>
              </a:rPr>
              <a:t>№ </a:t>
            </a:r>
            <a:r>
              <a:rPr lang="ru-RU" sz="2400" b="1" dirty="0">
                <a:solidFill>
                  <a:schemeClr val="accent5"/>
                </a:solidFill>
                <a:effectLst/>
                <a:latin typeface="Times New Roman"/>
                <a:ea typeface="Times New Roman"/>
              </a:rPr>
              <a:t>537-259-01-03</a:t>
            </a: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;</a:t>
            </a:r>
            <a:r>
              <a:rPr lang="ru-RU" sz="2400" dirty="0">
                <a:effectLst/>
                <a:latin typeface="Times New Roman"/>
                <a:ea typeface="Times New Roman"/>
              </a:rPr>
              <a:t> 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1100" dirty="0">
                <a:effectLst/>
                <a:latin typeface="Times New Roman"/>
                <a:ea typeface="Times New Roman"/>
              </a:rPr>
              <a:t/>
            </a:r>
            <a:br>
              <a:rPr lang="ru-RU" sz="1100" dirty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«Переселение граждан из аварийного жилищного фонда в Уинском муниципальном округе Пермского края» на 2020-2022 годы, утвержденной постановлением администрации Уинского муниципального района от 24.09.2019 </a:t>
            </a:r>
            <a:r>
              <a:rPr lang="ru-RU" sz="1100" b="1" dirty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100" b="1" dirty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№ 440-259-01-03</a:t>
            </a:r>
            <a:r>
              <a:rPr lang="ru-RU" sz="2400" dirty="0">
                <a:effectLst/>
                <a:latin typeface="Times New Roman"/>
                <a:ea typeface="Times New Roman"/>
              </a:rPr>
              <a:t>.</a:t>
            </a:r>
            <a:r>
              <a:rPr lang="ru-RU" sz="1100" dirty="0">
                <a:effectLst/>
                <a:latin typeface="Times New Roman"/>
                <a:ea typeface="Times New Roman"/>
              </a:rPr>
              <a:t/>
            </a:r>
            <a:br>
              <a:rPr lang="ru-RU" sz="1100" dirty="0">
                <a:effectLst/>
                <a:latin typeface="Times New Roman"/>
                <a:ea typeface="Times New Roman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76509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В весенний период 2020 года проводились работы по </a:t>
            </a:r>
            <a:r>
              <a:rPr lang="ru-RU" sz="2000" dirty="0" err="1" smtClean="0">
                <a:solidFill>
                  <a:schemeClr val="tx2"/>
                </a:solidFill>
              </a:rPr>
              <a:t>акаризации</a:t>
            </a:r>
            <a:r>
              <a:rPr lang="ru-RU" sz="2000" dirty="0" smtClean="0">
                <a:solidFill>
                  <a:schemeClr val="tx2"/>
                </a:solidFill>
              </a:rPr>
              <a:t> и дератизации открытых территорий (парков, стадионов, пляжей, лесополос, кладбищ и т.д.) в с. Уинское, общей площадью 7,58 га,  подрядчик – ООО «Дезинфекционный отдел». В 2021 году обработка будет проводиться в населенных пунктах округа, площадью 23,95 га</a:t>
            </a:r>
            <a:endParaRPr lang="ru-RU" sz="2400" b="1" dirty="0" smtClean="0">
              <a:solidFill>
                <a:schemeClr val="tx2"/>
              </a:solidFill>
            </a:endParaRPr>
          </a:p>
          <a:p>
            <a:endParaRPr lang="ru-RU" sz="2000" dirty="0" smtClean="0"/>
          </a:p>
          <a:p>
            <a:endParaRPr lang="ru-RU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7626" y="-17621"/>
            <a:ext cx="876874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  <a:t>Проведение противоэпидемических мероприятий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cs typeface="Arial" pitchFamily="34" charset="0"/>
            </a:endParaRPr>
          </a:p>
        </p:txBody>
      </p:sp>
      <p:pic>
        <p:nvPicPr>
          <p:cNvPr id="2050" name="Picture 2" descr="IMG_20200507_1139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2420888"/>
            <a:ext cx="4320480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MG_20200507_1051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433888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108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На территории округа всего 23 муниципальных кладбищ с общественным порядком работы (без наличия специализированной организации). Уборка и благоустройство территорий кладбищ, в основном, проводятся с участием жителей населенных пунктов. В 2020 году частично проведен ремонт ограждения кладбища в д. Средний </a:t>
            </a:r>
            <a:r>
              <a:rPr lang="ru-RU" dirty="0" err="1" smtClean="0">
                <a:solidFill>
                  <a:schemeClr val="tx2"/>
                </a:solidFill>
              </a:rPr>
              <a:t>Сып</a:t>
            </a: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-33147"/>
            <a:ext cx="80648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4"/>
                </a:solidFill>
              </a:rPr>
              <a:t>Организация работ по созданию и содержанию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4"/>
                </a:solidFill>
              </a:rPr>
              <a:t> мест захоронений (кладбищ)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2420914"/>
          <a:ext cx="8229600" cy="3600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4226"/>
                <a:gridCol w="4705374"/>
              </a:tblGrid>
              <a:tr h="1350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Территории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01" marR="62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Количество муниципальных кладбищ, ед.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01" marR="62901" marT="0" marB="0"/>
                </a:tc>
              </a:tr>
              <a:tr h="450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Аспинская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01" marR="62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01" marR="62901" marT="0" marB="0"/>
                </a:tc>
              </a:tr>
              <a:tr h="450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Нижнесыповская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01" marR="62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01" marR="62901" marT="0" marB="0"/>
                </a:tc>
              </a:tr>
              <a:tr h="450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Судинская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01" marR="62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01" marR="62901" marT="0" marB="0"/>
                </a:tc>
              </a:tr>
              <a:tr h="450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Уинская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01" marR="62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01" marR="62901" marT="0" marB="0"/>
                </a:tc>
              </a:tr>
              <a:tr h="450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Чайкинская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01" marR="62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01" marR="629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108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777" y="1303112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В 2020 году на реализацию проекта израсходовано 2 </a:t>
            </a:r>
            <a:r>
              <a:rPr lang="ru-RU" sz="1400" b="1" dirty="0" smtClean="0">
                <a:solidFill>
                  <a:schemeClr val="tx2"/>
                </a:solidFill>
              </a:rPr>
              <a:t>971</a:t>
            </a:r>
            <a:r>
              <a:rPr lang="ru-RU" sz="1400" b="1" dirty="0">
                <a:solidFill>
                  <a:schemeClr val="tx2"/>
                </a:solidFill>
              </a:rPr>
              <a:t> 672,04  </a:t>
            </a:r>
            <a:r>
              <a:rPr lang="ru-RU" sz="1400" b="1" dirty="0" smtClean="0">
                <a:solidFill>
                  <a:schemeClr val="tx2"/>
                </a:solidFill>
              </a:rPr>
              <a:t>рублей, в т.ч. 765 418,01 средства местного бюджета. Виды работ: вертикальная планировка, водоотвод, устройство подъездных путей. Подрядчик – ИП Курбатов В.Г. </a:t>
            </a:r>
            <a:endParaRPr lang="ru-RU" sz="1400" b="1" smtClean="0">
              <a:solidFill>
                <a:schemeClr val="tx2"/>
              </a:solidFill>
            </a:endParaRPr>
          </a:p>
          <a:p>
            <a:r>
              <a:rPr lang="ru-RU" sz="1400" b="1" smtClean="0">
                <a:solidFill>
                  <a:schemeClr val="tx2"/>
                </a:solidFill>
              </a:rPr>
              <a:t>В </a:t>
            </a:r>
            <a:r>
              <a:rPr lang="ru-RU" sz="1400" b="1" dirty="0">
                <a:solidFill>
                  <a:schemeClr val="tx2"/>
                </a:solidFill>
              </a:rPr>
              <a:t>2021 году </a:t>
            </a:r>
            <a:r>
              <a:rPr lang="ru-RU" sz="1400" b="1" dirty="0" smtClean="0">
                <a:solidFill>
                  <a:schemeClr val="tx2"/>
                </a:solidFill>
              </a:rPr>
              <a:t>планируется провести устройство ограждения и площадки для стоянки транспортных средств на сумму 1 607,0 тыс.рублей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88640"/>
            <a:ext cx="80648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На территории округа реализуется проект </a:t>
            </a:r>
            <a:endParaRPr lang="ru-RU" sz="2000" dirty="0" smtClean="0">
              <a:solidFill>
                <a:schemeClr val="tx2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«Устройство мест захоронения на объекте - Православное и мусульманское кладбище»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5122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493" y="2564904"/>
            <a:ext cx="4365625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233" y="2560551"/>
            <a:ext cx="4348163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108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332656"/>
            <a:ext cx="80648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accent4"/>
                </a:solidFill>
              </a:rPr>
              <a:t>Организация хозяйственных работ по благоустройству территории округа, ремонту тротуаров, пешеходных мостов, изгородей, сносу аварийных и ветхих строений</a:t>
            </a:r>
            <a:endParaRPr lang="ru-RU" sz="2400" dirty="0">
              <a:solidFill>
                <a:schemeClr val="accent4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2170900"/>
          <a:ext cx="8229599" cy="363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7965"/>
                <a:gridCol w="2913638"/>
                <a:gridCol w="2587996"/>
              </a:tblGrid>
              <a:tr h="1149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Территории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Количество пешеходных мостов, ед.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Протяженность пешеходных дорог (тротуаров), м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</a:tr>
              <a:tr h="356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Аспинская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effectLst/>
                        </a:rPr>
                        <a:t>2</a:t>
                      </a:r>
                      <a:r>
                        <a:rPr lang="ru-RU" sz="2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effectLst/>
                        </a:rPr>
                        <a:t>1344</a:t>
                      </a:r>
                      <a:r>
                        <a:rPr lang="ru-RU" sz="2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</a:tr>
              <a:tr h="356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Нижнесыповская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effectLst/>
                        </a:rPr>
                        <a:t>1</a:t>
                      </a:r>
                      <a:r>
                        <a:rPr lang="ru-RU" sz="2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effectLst/>
                        </a:rPr>
                        <a:t>-</a:t>
                      </a:r>
                      <a:r>
                        <a:rPr lang="ru-RU" sz="2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</a:tr>
              <a:tr h="356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Судинская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 </a:t>
                      </a:r>
                      <a:r>
                        <a:rPr lang="ru-RU" sz="2300" dirty="0" smtClean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effectLst/>
                        </a:rPr>
                        <a:t>560</a:t>
                      </a:r>
                      <a:r>
                        <a:rPr lang="ru-RU" sz="2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</a:tr>
              <a:tr h="356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Уинская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effectLst/>
                        </a:rPr>
                        <a:t>2500</a:t>
                      </a:r>
                      <a:r>
                        <a:rPr lang="ru-RU" sz="2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</a:tr>
              <a:tr h="356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Чайкинская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 </a:t>
                      </a:r>
                      <a:r>
                        <a:rPr lang="ru-RU" sz="2300" dirty="0" smtClean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effectLst/>
                        </a:rPr>
                        <a:t>230</a:t>
                      </a:r>
                      <a:r>
                        <a:rPr lang="ru-RU" sz="2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/>
                </a:tc>
              </a:tr>
              <a:tr h="453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ИТОГО: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effectLst/>
                        </a:rPr>
                        <a:t>7</a:t>
                      </a:r>
                      <a:r>
                        <a:rPr lang="ru-RU" sz="2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effectLst/>
                        </a:rPr>
                        <a:t>4634</a:t>
                      </a:r>
                      <a:r>
                        <a:rPr lang="ru-RU" sz="2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62" marR="6166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69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895" y="334967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В летний период проведены работы по текущему ремонту пешеходных </a:t>
            </a:r>
            <a:r>
              <a:rPr lang="ru-RU" sz="2400" dirty="0" smtClean="0">
                <a:solidFill>
                  <a:schemeClr val="tx2"/>
                </a:solidFill>
              </a:rPr>
              <a:t>мостов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7170" name="Picture 2" descr="IMG_20200713_1418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65" y="1744267"/>
            <a:ext cx="4054475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Photo018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3443" y="1744267"/>
            <a:ext cx="41148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603" y="1190269"/>
            <a:ext cx="4605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с. </a:t>
            </a:r>
            <a:r>
              <a:rPr lang="ru-RU" dirty="0" err="1">
                <a:solidFill>
                  <a:schemeClr val="tx2"/>
                </a:solidFill>
              </a:rPr>
              <a:t>Уинское</a:t>
            </a:r>
            <a:r>
              <a:rPr lang="ru-RU" dirty="0">
                <a:solidFill>
                  <a:schemeClr val="tx2"/>
                </a:solidFill>
              </a:rPr>
              <a:t> через р. </a:t>
            </a:r>
            <a:r>
              <a:rPr lang="ru-RU" dirty="0" err="1">
                <a:solidFill>
                  <a:schemeClr val="tx2"/>
                </a:solidFill>
              </a:rPr>
              <a:t>Уя</a:t>
            </a:r>
            <a:r>
              <a:rPr lang="ru-RU" dirty="0">
                <a:solidFill>
                  <a:schemeClr val="tx2"/>
                </a:solidFill>
              </a:rPr>
              <a:t> (возле больницы</a:t>
            </a:r>
            <a:r>
              <a:rPr lang="ru-RU" dirty="0" smtClean="0">
                <a:solidFill>
                  <a:schemeClr val="tx2"/>
                </a:solidFill>
              </a:rPr>
              <a:t>)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25708" y="1241869"/>
            <a:ext cx="2507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с. Аспа через р. Аспа </a:t>
            </a:r>
          </a:p>
        </p:txBody>
      </p:sp>
    </p:spTree>
    <p:extLst>
      <p:ext uri="{BB962C8B-B14F-4D97-AF65-F5344CB8AC3E}">
        <p14:creationId xmlns:p14="http://schemas.microsoft.com/office/powerpoint/2010/main" val="1326644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895" y="234676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</a:rPr>
              <a:t>По инициативе жителей с. </a:t>
            </a:r>
            <a:r>
              <a:rPr lang="ru-RU" sz="2000" dirty="0" err="1">
                <a:solidFill>
                  <a:schemeClr val="tx2"/>
                </a:solidFill>
              </a:rPr>
              <a:t>Уинское</a:t>
            </a:r>
            <a:r>
              <a:rPr lang="ru-RU" sz="2000" dirty="0">
                <a:solidFill>
                  <a:schemeClr val="tx2"/>
                </a:solidFill>
              </a:rPr>
              <a:t> в 2021 году планируется реализация </a:t>
            </a:r>
            <a:r>
              <a:rPr lang="ru-RU" sz="2000" b="1" dirty="0">
                <a:solidFill>
                  <a:srgbClr val="00B050"/>
                </a:solidFill>
              </a:rPr>
              <a:t>проекта инициативного бюджетирования «Ремонт пешеходного моста через реку Аспа в селе </a:t>
            </a:r>
            <a:r>
              <a:rPr lang="ru-RU" sz="2000" b="1" dirty="0" err="1">
                <a:solidFill>
                  <a:srgbClr val="00B050"/>
                </a:solidFill>
              </a:rPr>
              <a:t>Уинское</a:t>
            </a:r>
            <a:r>
              <a:rPr lang="ru-RU" sz="2000" b="1" dirty="0">
                <a:solidFill>
                  <a:srgbClr val="00B050"/>
                </a:solidFill>
              </a:rPr>
              <a:t>» </a:t>
            </a:r>
            <a:r>
              <a:rPr lang="ru-RU" sz="2000" dirty="0">
                <a:solidFill>
                  <a:schemeClr val="tx2"/>
                </a:solidFill>
              </a:rPr>
              <a:t>на общую сумму 386 516,58 рублей, </a:t>
            </a:r>
            <a:endParaRPr lang="ru-RU" sz="2000" dirty="0" smtClean="0">
              <a:solidFill>
                <a:schemeClr val="tx2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в </a:t>
            </a:r>
            <a:r>
              <a:rPr lang="ru-RU" sz="2000" dirty="0" err="1">
                <a:solidFill>
                  <a:schemeClr val="tx2"/>
                </a:solidFill>
              </a:rPr>
              <a:t>т.ч</a:t>
            </a:r>
            <a:r>
              <a:rPr lang="ru-RU" sz="2000" dirty="0">
                <a:solidFill>
                  <a:schemeClr val="tx2"/>
                </a:solidFill>
              </a:rPr>
              <a:t>. средства граждан, </a:t>
            </a:r>
            <a:r>
              <a:rPr lang="ru-RU" sz="2000" dirty="0" err="1" smtClean="0">
                <a:solidFill>
                  <a:schemeClr val="tx2"/>
                </a:solidFill>
              </a:rPr>
              <a:t>ИП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и ЮЛ - 38 613,01 рублей</a:t>
            </a:r>
          </a:p>
        </p:txBody>
      </p:sp>
      <p:pic>
        <p:nvPicPr>
          <p:cNvPr id="8194" name="Picture 2" descr="IMG_20200609_1932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953607"/>
            <a:ext cx="4154673" cy="417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6193" y="1844824"/>
            <a:ext cx="4718050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833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895" y="23467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</a:rPr>
              <a:t>В рамках проекта </a:t>
            </a:r>
            <a:r>
              <a:rPr lang="ru-RU" sz="2000" b="1" dirty="0">
                <a:solidFill>
                  <a:srgbClr val="00B050"/>
                </a:solidFill>
              </a:rPr>
              <a:t>«Комплексное развитие сельских территорий»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tx2"/>
                </a:solidFill>
              </a:rPr>
              <a:t>проведено обустройство тротуаров в с. </a:t>
            </a:r>
            <a:r>
              <a:rPr lang="ru-RU" sz="2000" dirty="0" err="1">
                <a:solidFill>
                  <a:schemeClr val="tx2"/>
                </a:solidFill>
              </a:rPr>
              <a:t>Уинское</a:t>
            </a:r>
            <a:r>
              <a:rPr lang="ru-RU" sz="2000" dirty="0">
                <a:solidFill>
                  <a:schemeClr val="tx2"/>
                </a:solidFill>
              </a:rPr>
              <a:t>, ул. Юбилейная, ул. Свободы и с. Чайка, с ул. Центральная до ул. Октябрьская.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tx2"/>
                </a:solidFill>
              </a:rPr>
              <a:t>Стоимость работ: всего 1 890 655,91 рублей, в </a:t>
            </a:r>
            <a:r>
              <a:rPr lang="ru-RU" sz="2000" dirty="0" err="1">
                <a:solidFill>
                  <a:schemeClr val="tx2"/>
                </a:solidFill>
              </a:rPr>
              <a:t>т.ч</a:t>
            </a:r>
            <a:r>
              <a:rPr lang="ru-RU" sz="2000" dirty="0">
                <a:solidFill>
                  <a:schemeClr val="tx2"/>
                </a:solidFill>
              </a:rPr>
              <a:t>. средств местного бюджета – 567 196,77 рублей. </a:t>
            </a:r>
            <a:endParaRPr lang="ru-RU" sz="2000" dirty="0" smtClean="0">
              <a:solidFill>
                <a:schemeClr val="tx2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Подрядчик </a:t>
            </a:r>
            <a:r>
              <a:rPr lang="ru-RU" sz="2000" dirty="0">
                <a:solidFill>
                  <a:schemeClr val="tx2"/>
                </a:solidFill>
              </a:rPr>
              <a:t>– Саакян </a:t>
            </a:r>
            <a:r>
              <a:rPr lang="ru-RU" sz="2000" dirty="0" err="1">
                <a:solidFill>
                  <a:schemeClr val="tx2"/>
                </a:solidFill>
              </a:rPr>
              <a:t>Г.А</a:t>
            </a:r>
            <a:r>
              <a:rPr lang="ru-RU" sz="20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9218" name="Picture 2" descr="¦вTА¦-TВTГ¦-TА ¦з¦-¦¦¦¦¦-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6122" y="2420888"/>
            <a:ext cx="282383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¦¬¦¬¦-¦-TА¦-¦¦¦¦¦-¦¬¦¦_viber_2020-12-02_16-43-5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2736304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691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895" y="234676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</a:rPr>
              <a:t>Также проводились работы по вскрытию и очистке водоотводных канав и водопропускных труб на территории с. </a:t>
            </a:r>
            <a:r>
              <a:rPr lang="ru-RU" sz="2000" dirty="0" err="1">
                <a:solidFill>
                  <a:schemeClr val="tx2"/>
                </a:solidFill>
              </a:rPr>
              <a:t>Уинское</a:t>
            </a:r>
            <a:r>
              <a:rPr lang="ru-RU" sz="2000" dirty="0">
                <a:solidFill>
                  <a:schemeClr val="tx2"/>
                </a:solidFill>
              </a:rPr>
              <a:t> и с. Нижний </a:t>
            </a:r>
            <a:r>
              <a:rPr lang="ru-RU" sz="2000" dirty="0" err="1">
                <a:solidFill>
                  <a:schemeClr val="tx2"/>
                </a:solidFill>
              </a:rPr>
              <a:t>Сып</a:t>
            </a:r>
            <a:r>
              <a:rPr lang="ru-RU" sz="2000" dirty="0">
                <a:solidFill>
                  <a:schemeClr val="tx2"/>
                </a:solidFill>
              </a:rPr>
              <a:t> механизированным способом </a:t>
            </a:r>
            <a:r>
              <a:rPr lang="ru-RU" sz="2000" dirty="0" smtClean="0">
                <a:solidFill>
                  <a:schemeClr val="tx2"/>
                </a:solidFill>
              </a:rPr>
              <a:t>(4,239 </a:t>
            </a:r>
            <a:r>
              <a:rPr lang="ru-RU" sz="2000" dirty="0">
                <a:solidFill>
                  <a:schemeClr val="tx2"/>
                </a:solidFill>
              </a:rPr>
              <a:t>км) и вручную </a:t>
            </a:r>
            <a:r>
              <a:rPr lang="ru-RU" sz="2000" dirty="0" smtClean="0">
                <a:solidFill>
                  <a:schemeClr val="tx2"/>
                </a:solidFill>
              </a:rPr>
              <a:t>(0,552 </a:t>
            </a:r>
            <a:r>
              <a:rPr lang="ru-RU" sz="2000" dirty="0">
                <a:solidFill>
                  <a:schemeClr val="tx2"/>
                </a:solidFill>
              </a:rPr>
              <a:t>км)</a:t>
            </a:r>
          </a:p>
        </p:txBody>
      </p:sp>
      <p:pic>
        <p:nvPicPr>
          <p:cNvPr id="1026" name="Picture 2" descr="IMG_20210404_1106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823528" cy="459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G_20210403_1709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39" y="1556792"/>
            <a:ext cx="3722439" cy="458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2525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895" y="23467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4"/>
                </a:solidFill>
              </a:rPr>
              <a:t>Организация работ по установке указателей с наименованиями улиц, номеров домов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7" y="1065673"/>
            <a:ext cx="83582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2"/>
                </a:solidFill>
              </a:rPr>
              <a:t>В преддверии Всероссийской переписи населения проводились работы по установке (реставрации) указателей с наименованиями улиц, номеров домов. Согласно утвержденному порядку владельцам (пользователям) домовладений, у кого отсутствовали указатели) выдавались предписания, для установки указателей на муниципальных домах и зданиях, а также бесхозяйных объектах, за счет средств местного бюджета приобретено 135 табличек с указанием улиц и 157 – номерами домов, которые в настоящий момент устанавливаются.</a:t>
            </a:r>
          </a:p>
        </p:txBody>
      </p:sp>
      <p:pic>
        <p:nvPicPr>
          <p:cNvPr id="2050" name="Picture 2" descr="C:\Users\User\Desktop\изображение_viber_2021-04-19_10-40-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82" r="4412" b="47059"/>
          <a:stretch>
            <a:fillRect/>
          </a:stretch>
        </p:blipFill>
        <p:spPr bwMode="auto">
          <a:xfrm>
            <a:off x="179512" y="2924944"/>
            <a:ext cx="4104456" cy="345638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25" t="27704" r="23235" b="30163"/>
          <a:stretch>
            <a:fillRect/>
          </a:stretch>
        </p:blipFill>
        <p:spPr bwMode="auto">
          <a:xfrm>
            <a:off x="4644008" y="2924944"/>
            <a:ext cx="4176464" cy="34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4661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895" y="26064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4"/>
                </a:solidFill>
              </a:rPr>
              <a:t>Организация работ по уходу за зелеными насаждениями, озеленению территории округа, обрезке и сносу сухих и аварийных деревьев в местах общего пользования</a:t>
            </a:r>
            <a:endParaRPr lang="ru-RU" sz="2000" dirty="0">
              <a:solidFill>
                <a:schemeClr val="accent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76311"/>
            <a:ext cx="8430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К 75-летию Победы в Великой Отечественной войне </a:t>
            </a:r>
            <a:r>
              <a:rPr lang="ru-RU" dirty="0" err="1">
                <a:solidFill>
                  <a:schemeClr val="tx2"/>
                </a:solidFill>
              </a:rPr>
              <a:t>ПАО</a:t>
            </a:r>
            <a:r>
              <a:rPr lang="ru-RU" dirty="0">
                <a:solidFill>
                  <a:schemeClr val="tx2"/>
                </a:solidFill>
              </a:rPr>
              <a:t> «Лукойл-Пермь» на территориях населенных пунктов округа проводились экологические акции «Аллея Победы», «Лавочка добра» на общую сумму 126 000,00 рублей, посажены 90 саженцев деревьев и кустарников, установлено 6 лавочек и 6 урн</a:t>
            </a:r>
          </a:p>
        </p:txBody>
      </p:sp>
      <p:pic>
        <p:nvPicPr>
          <p:cNvPr id="3" name="Picture 2" descr="KUQt_xDhmwQ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4163318" cy="312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34" r="433" b="31496"/>
          <a:stretch>
            <a:fillRect/>
          </a:stretch>
        </p:blipFill>
        <p:spPr bwMode="auto">
          <a:xfrm>
            <a:off x="4644008" y="2924944"/>
            <a:ext cx="4248472" cy="314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75656" y="6165304"/>
            <a:ext cx="195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с. Нижний </a:t>
            </a:r>
            <a:r>
              <a:rPr lang="ru-RU" dirty="0" err="1" smtClean="0">
                <a:solidFill>
                  <a:schemeClr val="tx2"/>
                </a:solidFill>
              </a:rPr>
              <a:t>Сып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6165304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с. Чайка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27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791943"/>
              </p:ext>
            </p:extLst>
          </p:nvPr>
        </p:nvGraphicFramePr>
        <p:xfrm>
          <a:off x="611560" y="548680"/>
          <a:ext cx="7775575" cy="493776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5975350"/>
                <a:gridCol w="180022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должности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Количество ставок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Начальник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Консультант по вопросам благоустройства и ТКО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1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Консультант по вопросам переселения граждан из АЖФ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Ведущий специалист (делопроизводитель, кадровые вопросы и т.д.)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Водитель-комендант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Электрики Уинской территории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Электрик Аспинской территории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Электрик Судинской территории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Электрик Нижнесыповской территории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Электрик Чайкинской территории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Дворник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Дворник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Дворник (по содержанию контейнерных площадок)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2559946" y="15570"/>
            <a:ext cx="387157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ШТАТ УЧРЕЖДЕНИЯ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395" y="5531081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 летний период для работ по озеленению и благоустройству привлечено через </a:t>
            </a:r>
            <a:r>
              <a:rPr lang="ru-RU" dirty="0" err="1" smtClean="0">
                <a:solidFill>
                  <a:schemeClr val="tx2"/>
                </a:solidFill>
              </a:rPr>
              <a:t>ЦЗН</a:t>
            </a:r>
            <a:r>
              <a:rPr lang="ru-RU" dirty="0" smtClean="0">
                <a:solidFill>
                  <a:schemeClr val="tx2"/>
                </a:solidFill>
              </a:rPr>
              <a:t> на неполный рабочий день 4 человека, а также было заключено  7 разовых контрактов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731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895" y="23467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</a:rPr>
              <a:t>Также проводились работы по посадке цветов, обрезке кустарников. Проведена санитарная вырубка и очистка от кустарников перед зданием Отдела по Уинскому муниципальному округу </a:t>
            </a:r>
            <a:r>
              <a:rPr lang="ru-RU" sz="2000" dirty="0" err="1">
                <a:solidFill>
                  <a:schemeClr val="tx2"/>
                </a:solidFill>
              </a:rPr>
              <a:t>МТУ</a:t>
            </a:r>
            <a:r>
              <a:rPr lang="ru-RU" sz="2000" dirty="0">
                <a:solidFill>
                  <a:schemeClr val="tx2"/>
                </a:solidFill>
              </a:rPr>
              <a:t> № 4 Министерства социального развития Пермского края, возле архивного отдела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  <a:r>
              <a:rPr lang="ru-RU" sz="2000" dirty="0" err="1">
                <a:solidFill>
                  <a:schemeClr val="tx2"/>
                </a:solidFill>
              </a:rPr>
              <a:t>ГТС</a:t>
            </a:r>
            <a:r>
              <a:rPr lang="ru-RU" sz="2000" dirty="0">
                <a:solidFill>
                  <a:schemeClr val="tx2"/>
                </a:solidFill>
              </a:rPr>
              <a:t> пруда на р. </a:t>
            </a:r>
            <a:r>
              <a:rPr lang="ru-RU" sz="2000" dirty="0" err="1">
                <a:solidFill>
                  <a:schemeClr val="tx2"/>
                </a:solidFill>
              </a:rPr>
              <a:t>Уя</a:t>
            </a:r>
            <a:r>
              <a:rPr lang="ru-RU" sz="2000" dirty="0">
                <a:solidFill>
                  <a:schemeClr val="tx2"/>
                </a:solidFill>
              </a:rPr>
              <a:t> с. </a:t>
            </a:r>
            <a:r>
              <a:rPr lang="ru-RU" sz="2000" dirty="0" err="1">
                <a:solidFill>
                  <a:schemeClr val="tx2"/>
                </a:solidFill>
              </a:rPr>
              <a:t>Уинское</a:t>
            </a:r>
            <a:r>
              <a:rPr lang="ru-RU" sz="2000" dirty="0">
                <a:solidFill>
                  <a:schemeClr val="tx2"/>
                </a:solidFill>
              </a:rPr>
              <a:t> (по предписанию надзорных органов МЧС) и т.д.</a:t>
            </a:r>
          </a:p>
        </p:txBody>
      </p:sp>
      <p:pic>
        <p:nvPicPr>
          <p:cNvPr id="11266" name="Picture 2" descr="IMG_415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387" y="2511903"/>
            <a:ext cx="3895044" cy="320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tPq31gtA6e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472388"/>
            <a:ext cx="4788024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5983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895" y="234676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Организация работ по уборке от мусора и скашиванию сорной растительности общественных территорий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099" y="93957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В весенне-летний период на территории округа проводились массовые субботники по уборке территорий и работы по скашиванию сорной растительности. В обязанности дворников также входит обслуживание уличных туалетов</a:t>
            </a:r>
          </a:p>
        </p:txBody>
      </p:sp>
      <p:pic>
        <p:nvPicPr>
          <p:cNvPr id="13316" name="Picture 4" descr="2g_MxxCEkG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390" y="2063748"/>
            <a:ext cx="35242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8b89e01cf53d12fee32d56b97f955b7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064" y="2063748"/>
            <a:ext cx="37338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DSC015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" y="4787441"/>
            <a:ext cx="35242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914" y="4790066"/>
            <a:ext cx="37719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2492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836712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</a:rPr>
              <a:t>В целях реализации мероприятий по предотвращению распространения и уничтожению борщевика Сосновского в с. Аспа, п. Аспинский и с. Нижний </a:t>
            </a:r>
            <a:r>
              <a:rPr lang="ru-RU" sz="2000" dirty="0" err="1">
                <a:solidFill>
                  <a:schemeClr val="tx2"/>
                </a:solidFill>
              </a:rPr>
              <a:t>Сып</a:t>
            </a:r>
            <a:r>
              <a:rPr lang="ru-RU" sz="2000" dirty="0">
                <a:solidFill>
                  <a:schemeClr val="tx2"/>
                </a:solidFill>
              </a:rPr>
              <a:t> проводилась обработка земельных участков, засоренных борщевиком Сосновского механическим и химическим способом, и предотвращение его возобновления из семян в течение 2020 года и последующих 2-х лет, общей площадью 10,7 га, а также вблизи д. Малое </a:t>
            </a:r>
            <a:r>
              <a:rPr lang="ru-RU" sz="2000" dirty="0" err="1">
                <a:solidFill>
                  <a:schemeClr val="tx2"/>
                </a:solidFill>
              </a:rPr>
              <a:t>Рогожниково</a:t>
            </a:r>
            <a:r>
              <a:rPr lang="ru-RU" sz="2000" dirty="0">
                <a:solidFill>
                  <a:schemeClr val="tx2"/>
                </a:solidFill>
              </a:rPr>
              <a:t>, на землях сельскохозяйственного назначения, площадью 1,8 га. </a:t>
            </a:r>
            <a:endParaRPr lang="ru-RU" sz="2000" dirty="0" smtClean="0">
              <a:solidFill>
                <a:schemeClr val="tx2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Общая </a:t>
            </a:r>
            <a:r>
              <a:rPr lang="ru-RU" sz="2000" dirty="0">
                <a:solidFill>
                  <a:schemeClr val="tx2"/>
                </a:solidFill>
              </a:rPr>
              <a:t>стоимость 276 704,25 рублей</a:t>
            </a:r>
            <a:r>
              <a:rPr lang="ru-RU" sz="2000" dirty="0" smtClean="0">
                <a:solidFill>
                  <a:schemeClr val="tx2"/>
                </a:solidFill>
              </a:rPr>
              <a:t>, в </a:t>
            </a:r>
            <a:r>
              <a:rPr lang="ru-RU" sz="2000" dirty="0">
                <a:solidFill>
                  <a:schemeClr val="tx2"/>
                </a:solidFill>
              </a:rPr>
              <a:t>т.ч. средства местного бюджета – 69 176,06 рублей, </a:t>
            </a:r>
            <a:endParaRPr lang="ru-RU" sz="2000" dirty="0" smtClean="0">
              <a:solidFill>
                <a:schemeClr val="tx2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подрядчик </a:t>
            </a:r>
            <a:r>
              <a:rPr lang="ru-RU" sz="2000" dirty="0">
                <a:solidFill>
                  <a:schemeClr val="tx2"/>
                </a:solidFill>
              </a:rPr>
              <a:t>– ООО «НПФ «ЭКО-ДЕЗ</a:t>
            </a:r>
            <a:r>
              <a:rPr lang="ru-RU" sz="2000" dirty="0" smtClean="0">
                <a:solidFill>
                  <a:schemeClr val="tx2"/>
                </a:solidFill>
              </a:rPr>
              <a:t>».</a:t>
            </a:r>
          </a:p>
          <a:p>
            <a:pPr algn="ctr"/>
            <a:endParaRPr lang="ru-RU" sz="2000" dirty="0" smtClean="0">
              <a:solidFill>
                <a:schemeClr val="tx2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Также </a:t>
            </a:r>
            <a:r>
              <a:rPr lang="ru-RU" sz="2000" dirty="0">
                <a:solidFill>
                  <a:schemeClr val="tx2"/>
                </a:solidFill>
              </a:rPr>
              <a:t>была проведена обработка земельного участка по ул. Октябрьская с. </a:t>
            </a:r>
            <a:r>
              <a:rPr lang="ru-RU" sz="2000" dirty="0" err="1">
                <a:solidFill>
                  <a:schemeClr val="tx2"/>
                </a:solidFill>
              </a:rPr>
              <a:t>Уинское</a:t>
            </a:r>
            <a:r>
              <a:rPr lang="ru-RU" sz="2000" dirty="0">
                <a:solidFill>
                  <a:schemeClr val="tx2"/>
                </a:solidFill>
              </a:rPr>
              <a:t> (бывший пришкольный участок), площадью 0,5 га, на сумму 11 000,00 рублей. В 2021 году данные </a:t>
            </a:r>
            <a:r>
              <a:rPr lang="ru-RU" sz="2000" dirty="0" smtClean="0">
                <a:solidFill>
                  <a:schemeClr val="tx2"/>
                </a:solidFill>
              </a:rPr>
              <a:t>мероприятия </a:t>
            </a:r>
            <a:r>
              <a:rPr lang="ru-RU" sz="2000" dirty="0">
                <a:solidFill>
                  <a:schemeClr val="tx2"/>
                </a:solidFill>
              </a:rPr>
              <a:t>будут продолжены.</a:t>
            </a:r>
          </a:p>
        </p:txBody>
      </p:sp>
    </p:spTree>
    <p:extLst>
      <p:ext uri="{BB962C8B-B14F-4D97-AF65-F5344CB8AC3E}">
        <p14:creationId xmlns:p14="http://schemas.microsoft.com/office/powerpoint/2010/main" val="41730291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009\Desktop\12-04-2021_12-40-55\изображение_viber_2020-09-14_17-08-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48997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l009\Desktop\12-04-2021_12-40-55\изображение_viber_2020-09-14_17-08-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6967" y="773707"/>
            <a:ext cx="448997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l009\Desktop\12-04-2021_12-40-55\изображение_viber_2020-09-14_17-08-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448997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l009\Desktop\12-04-2021_12-40-55\изображение_viber_2020-09-14_17-08-4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022" y="3573016"/>
            <a:ext cx="444292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9364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/>
                </a:solidFill>
              </a:rPr>
              <a:t>Участие в оформлении территории округа к праздникам, техническом сопровождении культурно-массовых и спортивных </a:t>
            </a:r>
            <a:r>
              <a:rPr lang="ru-RU" sz="2000" b="1" dirty="0" smtClean="0">
                <a:solidFill>
                  <a:schemeClr val="accent3"/>
                </a:solidFill>
              </a:rPr>
              <a:t>мероприятий</a:t>
            </a:r>
            <a:endParaRPr lang="ru-RU" sz="2000" b="1" dirty="0">
              <a:solidFill>
                <a:schemeClr val="accent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3229" y="1204303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При проведении массовых мероприятий в обязанности учреждения входит: расчистка территорий от снега, временная установка контейнеров, туалетов, уборка территорий после проведения мероприятия и т.д.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5685" y="2199347"/>
            <a:ext cx="90283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Ежегодно традиционно на центральной площади с.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Уинское</a:t>
            </a:r>
            <a:r>
              <a:rPr lang="ru-RU" altLang="ru-RU" dirty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устанавливается и украшается новогодняя елка, оформляются здания и сооружения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 descr="8htZqQBCeO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" y="2833092"/>
            <a:ext cx="2732931" cy="364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_RfLzafUpe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941" y="2833092"/>
            <a:ext cx="54102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9266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Работа с осужденными лицами, направленными на обязательные и исправительные работы по благоустройству территорий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12087"/>
              </p:ext>
            </p:extLst>
          </p:nvPr>
        </p:nvGraphicFramePr>
        <p:xfrm>
          <a:off x="457200" y="1388969"/>
          <a:ext cx="8229600" cy="3807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8908"/>
                <a:gridCol w="2893278"/>
                <a:gridCol w="2277414"/>
              </a:tblGrid>
              <a:tr h="1343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Территории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86" marR="629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Количество лиц, отбывающих наказание в виде обязательных работ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86" marR="629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Количество отработанных часов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86" marR="62986" marT="0" marB="0"/>
                </a:tc>
              </a:tr>
              <a:tr h="451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Уинская (МКУ)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86" marR="629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86" marR="629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1416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86" marR="62986" marT="0" marB="0"/>
                </a:tc>
              </a:tr>
              <a:tr h="335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Чайкинская (ТУ)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86" marR="629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86" marR="629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572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86" marR="62986" marT="0" marB="0"/>
                </a:tc>
              </a:tr>
              <a:tr h="335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Аспинская (ТУ)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86" marR="629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86" marR="629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1496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86" marR="62986" marT="0" marB="0"/>
                </a:tc>
              </a:tr>
              <a:tr h="335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Н-Сыповская (ТУ)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86" marR="629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86" marR="629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572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86" marR="62986" marT="0" marB="0"/>
                </a:tc>
              </a:tr>
              <a:tr h="335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Судинская (ТУ)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86" marR="629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86" marR="629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1320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86" marR="62986" marT="0" marB="0"/>
                </a:tc>
              </a:tr>
              <a:tr h="335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ИТОГО: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86" marR="629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59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86" marR="629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5376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86" marR="62986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5536" y="522920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В 2020 году 1 человек отбывал наказание в </a:t>
            </a:r>
            <a:r>
              <a:rPr lang="ru-RU" dirty="0" err="1">
                <a:solidFill>
                  <a:schemeClr val="tx2"/>
                </a:solidFill>
              </a:rPr>
              <a:t>МКУ</a:t>
            </a:r>
            <a:r>
              <a:rPr lang="ru-RU" dirty="0">
                <a:solidFill>
                  <a:schemeClr val="tx2"/>
                </a:solidFill>
              </a:rPr>
              <a:t> «Управление по благоустройству Уинского муниципального округа» в виде исправительных работ в количестве 1483 часа</a:t>
            </a:r>
          </a:p>
        </p:txBody>
      </p:sp>
    </p:spTree>
    <p:extLst>
      <p:ext uri="{BB962C8B-B14F-4D97-AF65-F5344CB8AC3E}">
        <p14:creationId xmlns:p14="http://schemas.microsoft.com/office/powerpoint/2010/main" val="4226472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8864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Участие в реализации проектов, программ в сфере благоустройства, оказание содействия физическим и юридическим лицам в участии в данных программах и проектах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2776"/>
            <a:ext cx="7992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Учреждение принимает участие в реализации проектов </a:t>
            </a:r>
            <a:r>
              <a:rPr lang="ru-RU" dirty="0">
                <a:solidFill>
                  <a:srgbClr val="00B050"/>
                </a:solidFill>
              </a:rPr>
              <a:t>«Формирование комфортной городской среды», «Комплексное развитие сельских территорий», инициативное бюджетирование и других социально-культурных </a:t>
            </a:r>
            <a:r>
              <a:rPr lang="ru-RU" dirty="0" smtClean="0">
                <a:solidFill>
                  <a:srgbClr val="00B050"/>
                </a:solidFill>
              </a:rPr>
              <a:t>проектах.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Для этого учреждение осуществляет: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организацию </a:t>
            </a:r>
            <a:r>
              <a:rPr lang="ru-RU" dirty="0">
                <a:solidFill>
                  <a:schemeClr val="tx2"/>
                </a:solidFill>
              </a:rPr>
              <a:t>приема, рассмотрение, проведение оценки заявлений и предложений заинтересованных лиц;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проведение </a:t>
            </a:r>
            <a:r>
              <a:rPr lang="ru-RU" dirty="0">
                <a:solidFill>
                  <a:schemeClr val="tx2"/>
                </a:solidFill>
              </a:rPr>
              <a:t>общественных обсуждений проектов;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участие </a:t>
            </a:r>
            <a:r>
              <a:rPr lang="ru-RU" dirty="0">
                <a:solidFill>
                  <a:schemeClr val="tx2"/>
                </a:solidFill>
              </a:rPr>
              <a:t>в разработке и утверждении дизайн-проектов общественных территорий;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направление </a:t>
            </a:r>
            <a:r>
              <a:rPr lang="ru-RU" dirty="0">
                <a:solidFill>
                  <a:schemeClr val="tx2"/>
                </a:solidFill>
              </a:rPr>
              <a:t>заявок с пакетами документов в министерства Пермского края;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заключение </a:t>
            </a:r>
            <a:r>
              <a:rPr lang="ru-RU" dirty="0">
                <a:solidFill>
                  <a:schemeClr val="tx2"/>
                </a:solidFill>
              </a:rPr>
              <a:t>муниципальных контрактов на проведение работ;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участие </a:t>
            </a:r>
            <a:r>
              <a:rPr lang="ru-RU" dirty="0">
                <a:solidFill>
                  <a:schemeClr val="tx2"/>
                </a:solidFill>
              </a:rPr>
              <a:t>в реализации проекта, приемке выполненных работ;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направление </a:t>
            </a:r>
            <a:r>
              <a:rPr lang="ru-RU" dirty="0">
                <a:solidFill>
                  <a:schemeClr val="tx2"/>
                </a:solidFill>
              </a:rPr>
              <a:t>отчетов, информаций, сведений по реализации проектов.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размещение </a:t>
            </a:r>
            <a:r>
              <a:rPr lang="ru-RU" dirty="0">
                <a:solidFill>
                  <a:schemeClr val="tx2"/>
                </a:solidFill>
              </a:rPr>
              <a:t>информации о реализации проектов на сайтах, информационных системах. </a:t>
            </a:r>
          </a:p>
          <a:p>
            <a:r>
              <a:rPr lang="ru-RU" dirty="0">
                <a:solidFill>
                  <a:schemeClr val="tx2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806189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88640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</a:rPr>
              <a:t>По проекту </a:t>
            </a:r>
            <a:r>
              <a:rPr lang="ru-RU" sz="2000" dirty="0">
                <a:solidFill>
                  <a:srgbClr val="00B050"/>
                </a:solidFill>
              </a:rPr>
              <a:t>«Развитие преобразованных муниципальных образований» </a:t>
            </a:r>
            <a:r>
              <a:rPr lang="ru-RU" sz="2000" dirty="0">
                <a:solidFill>
                  <a:schemeClr val="tx2"/>
                </a:solidFill>
              </a:rPr>
              <a:t>через муниципальную программу по благоустройству также был</a:t>
            </a:r>
            <a:r>
              <a:rPr lang="ru-RU" sz="2000" b="1" u="sng" dirty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приобретен экскаватор-погрузчик </a:t>
            </a:r>
            <a:r>
              <a:rPr lang="ru-RU" sz="2000" dirty="0" err="1">
                <a:solidFill>
                  <a:schemeClr val="tx2"/>
                </a:solidFill>
              </a:rPr>
              <a:t>ЧЛМЗ</a:t>
            </a:r>
            <a:r>
              <a:rPr lang="ru-RU" sz="2000" dirty="0">
                <a:solidFill>
                  <a:schemeClr val="tx2"/>
                </a:solidFill>
              </a:rPr>
              <a:t>, модель 310.1, стоимостью 4 506 666, 00 рублей, в том числе: средства краевого бюджета – 2 253 333,33 рублей, средства местного бюджета - 2 253 333,34 рублей.  Транспортное средство передано в хозяйственное ведение </a:t>
            </a:r>
            <a:r>
              <a:rPr lang="ru-RU" sz="2000" dirty="0" err="1">
                <a:solidFill>
                  <a:schemeClr val="tx2"/>
                </a:solidFill>
              </a:rPr>
              <a:t>МУП</a:t>
            </a:r>
            <a:r>
              <a:rPr lang="ru-RU" sz="2000" dirty="0">
                <a:solidFill>
                  <a:schemeClr val="tx2"/>
                </a:solidFill>
              </a:rPr>
              <a:t> «</a:t>
            </a:r>
            <a:r>
              <a:rPr lang="ru-RU" sz="2000" dirty="0" err="1">
                <a:solidFill>
                  <a:schemeClr val="tx2"/>
                </a:solidFill>
              </a:rPr>
              <a:t>Уинсктеплоэнерго</a:t>
            </a:r>
            <a:r>
              <a:rPr lang="ru-RU" sz="2000" dirty="0" smtClean="0">
                <a:solidFill>
                  <a:schemeClr val="tx2"/>
                </a:solidFill>
              </a:rPr>
              <a:t>».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22529" name="Picture 1" descr="IMG_20200526_17490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754704"/>
            <a:ext cx="4281936" cy="353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638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4" descr="IMG_20200812_10193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759545"/>
            <a:ext cx="3493158" cy="353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3260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88640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В 2021 году по проекту </a:t>
            </a:r>
            <a:r>
              <a:rPr lang="ru-RU" sz="2000" b="1" dirty="0">
                <a:solidFill>
                  <a:srgbClr val="00B050"/>
                </a:solidFill>
              </a:rPr>
              <a:t>«Комплексное развитие сельских территорий» </a:t>
            </a:r>
            <a:r>
              <a:rPr lang="ru-RU" sz="2000" dirty="0">
                <a:solidFill>
                  <a:schemeClr val="tx2"/>
                </a:solidFill>
              </a:rPr>
              <a:t>планируется провести работы по оформлению фасада (внешнего вида) здания краеведческого музея и отдела ЗАГС с. </a:t>
            </a:r>
            <a:r>
              <a:rPr lang="ru-RU" sz="2000" dirty="0" err="1">
                <a:solidFill>
                  <a:schemeClr val="tx2"/>
                </a:solidFill>
              </a:rPr>
              <a:t>Уинское</a:t>
            </a:r>
            <a:r>
              <a:rPr lang="ru-RU" sz="2000" dirty="0">
                <a:solidFill>
                  <a:schemeClr val="tx2"/>
                </a:solidFill>
              </a:rPr>
              <a:t>, ул. Ленина, д. 28 на общую сумму 2 017 910,46 рублей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638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0" y="1859608"/>
            <a:ext cx="45815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WkBoGzlYUB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504" y="1850083"/>
            <a:ext cx="44767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4597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8864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Осуществление контроля за соблюдением Правил благоустройства территории Уинского муниципального округа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638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869160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</a:rPr>
              <a:t>За отчетный период протоколы об административных правонарушениях для привлечения к административной ответственности в виде штрафов в сфере благоустройства не составлялись, так как в основном граждане исполняли предписания.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55576" y="1628803"/>
          <a:ext cx="7920880" cy="3024336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979952"/>
                <a:gridCol w="1979952"/>
                <a:gridCol w="1980488"/>
                <a:gridCol w="1980488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Территории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Выдано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Исполнено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На контроле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/>
                        <a:t>Уинская</a:t>
                      </a:r>
                      <a:r>
                        <a:rPr lang="ru-RU" sz="1600" b="1" dirty="0"/>
                        <a:t> (МКУ)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164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127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17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/>
                        <a:t>Чайкинская</a:t>
                      </a:r>
                      <a:r>
                        <a:rPr lang="ru-RU" sz="1600" b="1" dirty="0"/>
                        <a:t> (ТУ)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/>
                        <a:t>39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/>
                        <a:t>39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/>
                        <a:t>0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/>
                        <a:t>Аспинская</a:t>
                      </a:r>
                      <a:r>
                        <a:rPr lang="ru-RU" sz="1600" b="1" dirty="0"/>
                        <a:t> (ТУ)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96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/>
                        <a:t>25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/>
                        <a:t>71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/>
                        <a:t>Н-Сыповская</a:t>
                      </a:r>
                      <a:r>
                        <a:rPr lang="ru-RU" sz="1600" b="1" dirty="0"/>
                        <a:t> (ТУ)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5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/>
                        <a:t>4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/>
                        <a:t>1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/>
                        <a:t>Судинская (ТУ)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174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153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21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/>
                        <a:t>ИТОГО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478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348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110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275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139180" y="445314"/>
            <a:ext cx="66992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000" dirty="0">
                <a:effectLst/>
              </a:rPr>
              <a:t>Материально-техническая база: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автомобиль </a:t>
            </a:r>
            <a:r>
              <a:rPr lang="ru-RU" sz="2000" dirty="0">
                <a:effectLst/>
              </a:rPr>
              <a:t>легковой </a:t>
            </a:r>
            <a:r>
              <a:rPr lang="en-US" sz="2000" dirty="0" err="1">
                <a:effectLst/>
              </a:rPr>
              <a:t>LADA</a:t>
            </a:r>
            <a:r>
              <a:rPr lang="en-US" sz="2000" dirty="0">
                <a:effectLst/>
              </a:rPr>
              <a:t> SAMARA</a:t>
            </a:r>
            <a:r>
              <a:rPr lang="ru-RU" sz="2000" dirty="0">
                <a:effectLst/>
              </a:rPr>
              <a:t> 211440, 2013 </a:t>
            </a:r>
            <a:r>
              <a:rPr lang="ru-RU" sz="2000" dirty="0" err="1">
                <a:effectLst/>
              </a:rPr>
              <a:t>г.в</a:t>
            </a:r>
            <a:r>
              <a:rPr lang="ru-RU" sz="2000" dirty="0" smtClean="0">
                <a:effectLst/>
              </a:rPr>
              <a:t>.,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 </a:t>
            </a:r>
            <a:r>
              <a:rPr lang="ru-RU" sz="2000" dirty="0">
                <a:effectLst/>
              </a:rPr>
              <a:t>снегоуборщик </a:t>
            </a:r>
            <a:r>
              <a:rPr lang="ru-RU" sz="2000" dirty="0" err="1">
                <a:effectLst/>
              </a:rPr>
              <a:t>PROFI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P6560ES</a:t>
            </a:r>
            <a:r>
              <a:rPr lang="ru-RU" sz="2000" dirty="0">
                <a:effectLst/>
              </a:rPr>
              <a:t>, 2015 </a:t>
            </a:r>
            <a:r>
              <a:rPr lang="ru-RU" sz="2000" dirty="0" err="1">
                <a:effectLst/>
              </a:rPr>
              <a:t>г.в</a:t>
            </a:r>
            <a:r>
              <a:rPr lang="ru-RU" sz="2000" dirty="0">
                <a:effectLst/>
              </a:rPr>
              <a:t>., триммеры.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060848"/>
            <a:ext cx="5280587" cy="3960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556792"/>
            <a:ext cx="257859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004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8864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Осуществление мероприятий по отлову животных без владельцев, их учету </a:t>
            </a:r>
            <a:r>
              <a:rPr lang="ru-RU" sz="2400" b="1" dirty="0" err="1">
                <a:solidFill>
                  <a:schemeClr val="accent2"/>
                </a:solidFill>
              </a:rPr>
              <a:t>карантинированию</a:t>
            </a:r>
            <a:r>
              <a:rPr lang="ru-RU" sz="2400" b="1" dirty="0">
                <a:solidFill>
                  <a:schemeClr val="accent2"/>
                </a:solidFill>
              </a:rPr>
              <a:t>, умерщвлению, стерилизации, возврату и содержанию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638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772816"/>
            <a:ext cx="87849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</a:rPr>
              <a:t>Для осуществления государственных полномочий по организации данных мероприятий в 2020 году из бюджета Пермского края было выделено 43 100,00 рублей, израсходовано 40 172,00 рублей, на которые отловлено 5 собак. Подрядчик </a:t>
            </a:r>
            <a:r>
              <a:rPr lang="ru-RU" sz="2000" dirty="0" err="1">
                <a:solidFill>
                  <a:schemeClr val="tx2"/>
                </a:solidFill>
              </a:rPr>
              <a:t>ИП</a:t>
            </a:r>
            <a:r>
              <a:rPr lang="ru-RU" sz="2000" dirty="0">
                <a:solidFill>
                  <a:schemeClr val="tx2"/>
                </a:solidFill>
              </a:rPr>
              <a:t> Зверева </a:t>
            </a:r>
            <a:r>
              <a:rPr lang="ru-RU" sz="2000" dirty="0" err="1">
                <a:solidFill>
                  <a:schemeClr val="tx2"/>
                </a:solidFill>
              </a:rPr>
              <a:t>С.Г</a:t>
            </a:r>
            <a:r>
              <a:rPr lang="ru-RU" sz="2000" dirty="0">
                <a:solidFill>
                  <a:schemeClr val="tx2"/>
                </a:solidFill>
              </a:rPr>
              <a:t>. (г. Оса). После проведения мероприятий по </a:t>
            </a:r>
            <a:r>
              <a:rPr lang="ru-RU" sz="2000" dirty="0" err="1">
                <a:solidFill>
                  <a:schemeClr val="tx2"/>
                </a:solidFill>
              </a:rPr>
              <a:t>карантинированию</a:t>
            </a:r>
            <a:r>
              <a:rPr lang="ru-RU" sz="2000" dirty="0">
                <a:solidFill>
                  <a:schemeClr val="tx2"/>
                </a:solidFill>
              </a:rPr>
              <a:t>, стерилизации и кастрации 1 животное направлено в приют, 4 возвращены в </a:t>
            </a:r>
            <a:r>
              <a:rPr lang="ru-RU" sz="2000" dirty="0" smtClean="0">
                <a:solidFill>
                  <a:schemeClr val="tx2"/>
                </a:solidFill>
              </a:rPr>
              <a:t>прежние </a:t>
            </a:r>
            <a:r>
              <a:rPr lang="ru-RU" sz="2000" dirty="0">
                <a:solidFill>
                  <a:schemeClr val="tx2"/>
                </a:solidFill>
              </a:rPr>
              <a:t>места обитания, умерщвление не проводилось.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</a:rPr>
              <a:t> 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</a:rPr>
              <a:t>В 2021 году выделено 138 100,00 рублей на отлов 16 животных без владельцев.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</a:rPr>
              <a:t> 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</a:rPr>
              <a:t>К компетенции учреждения также относится подбор и захоронение трупов павших безнадзорных животных в границах населенных пунктов и животных, сбитых на муниципальных дорогах.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</a:rPr>
              <a:t> 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</a:rPr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70336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88640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Учреждением также проводились следующие работы: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638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90681"/>
              </p:ext>
            </p:extLst>
          </p:nvPr>
        </p:nvGraphicFramePr>
        <p:xfrm>
          <a:off x="290103" y="1412776"/>
          <a:ext cx="8229600" cy="36576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669128"/>
                <a:gridCol w="1560472"/>
              </a:tblGrid>
              <a:tr h="926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Разработано и утверждено нормативно-правовых актов в сфере благоустройства (положений, порядков, регламентов)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895" marR="57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14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895" marR="57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Выдано разрешений на снос зеленых насаждений на территории округа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895" marR="57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895" marR="57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Рассмотрено письменных обращений граждан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895" marR="57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56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895" marR="57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Рассмотрено устных обращений граждан, в </a:t>
                      </a:r>
                      <a:r>
                        <a:rPr lang="ru-RU" sz="2400" dirty="0" err="1">
                          <a:solidFill>
                            <a:schemeClr val="tx2"/>
                          </a:solidFill>
                          <a:effectLst/>
                        </a:rPr>
                        <a:t>т.ч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. через интернет-приемную и социальные сети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895" marR="57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96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895" marR="57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30871" y="5661248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На контроле учреждения находится 28 обращений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4711224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88640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</a:t>
            </a:r>
            <a:r>
              <a:rPr lang="ru-RU" sz="2000" dirty="0" smtClean="0">
                <a:solidFill>
                  <a:schemeClr val="tx2"/>
                </a:solidFill>
              </a:rPr>
              <a:t>Все </a:t>
            </a:r>
            <a:r>
              <a:rPr lang="ru-RU" sz="2000" dirty="0">
                <a:solidFill>
                  <a:schemeClr val="tx2"/>
                </a:solidFill>
              </a:rPr>
              <a:t>нормативно-правовые акты, информация в сфере благоустройства и </a:t>
            </a:r>
            <a:r>
              <a:rPr lang="ru-RU" sz="2000" dirty="0" err="1">
                <a:solidFill>
                  <a:schemeClr val="tx2"/>
                </a:solidFill>
              </a:rPr>
              <a:t>ТКО</a:t>
            </a:r>
            <a:r>
              <a:rPr lang="ru-RU" sz="2000" dirty="0">
                <a:solidFill>
                  <a:schemeClr val="tx2"/>
                </a:solidFill>
              </a:rPr>
              <a:t> размещается в сети «Интернет» на официальном сайте администрации Уинского муниципального округа </a:t>
            </a:r>
            <a:r>
              <a:rPr lang="ru-RU" sz="2000" u="sng" dirty="0" err="1">
                <a:solidFill>
                  <a:schemeClr val="tx2"/>
                </a:solidFill>
              </a:rPr>
              <a:t>https</a:t>
            </a:r>
            <a:r>
              <a:rPr lang="ru-RU" sz="2000" u="sng" dirty="0">
                <a:solidFill>
                  <a:schemeClr val="tx2"/>
                </a:solidFill>
              </a:rPr>
              <a:t>://</a:t>
            </a:r>
            <a:r>
              <a:rPr lang="ru-RU" sz="2000" u="sng" dirty="0" err="1">
                <a:solidFill>
                  <a:schemeClr val="tx2"/>
                </a:solidFill>
              </a:rPr>
              <a:t>uinsk.ru</a:t>
            </a:r>
            <a:r>
              <a:rPr lang="ru-RU" sz="2000" u="sng" dirty="0">
                <a:solidFill>
                  <a:schemeClr val="tx2"/>
                </a:solidFill>
              </a:rPr>
              <a:t>/</a:t>
            </a:r>
            <a:r>
              <a:rPr lang="ru-RU" sz="2000" dirty="0">
                <a:solidFill>
                  <a:schemeClr val="tx2"/>
                </a:solidFill>
              </a:rPr>
              <a:t> в разделе «Благоустройство территории Уинского муниципального округа</a:t>
            </a:r>
            <a:r>
              <a:rPr lang="ru-RU" sz="2000" dirty="0" smtClean="0">
                <a:solidFill>
                  <a:schemeClr val="tx2"/>
                </a:solidFill>
              </a:rPr>
              <a:t>»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638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19" t="9755" r="20055" b="3659"/>
          <a:stretch/>
        </p:blipFill>
        <p:spPr bwMode="auto">
          <a:xfrm>
            <a:off x="1475656" y="1819855"/>
            <a:ext cx="5904656" cy="469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8823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88640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     </a:t>
            </a:r>
            <a:r>
              <a:rPr lang="ru-RU" sz="2000" b="1" dirty="0">
                <a:solidFill>
                  <a:schemeClr val="tx2"/>
                </a:solidFill>
              </a:rPr>
              <a:t>Данные об использовании бюджетных ассигнований и иных средств на выполнение </a:t>
            </a:r>
            <a:r>
              <a:rPr lang="ru-RU" sz="2000" b="1" dirty="0" smtClean="0">
                <a:solidFill>
                  <a:schemeClr val="tx2"/>
                </a:solidFill>
              </a:rPr>
              <a:t>мероприятий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по </a:t>
            </a:r>
            <a:r>
              <a:rPr lang="ru-RU" sz="2000" b="1" dirty="0">
                <a:solidFill>
                  <a:schemeClr val="tx2"/>
                </a:solidFill>
              </a:rPr>
              <a:t>муниципальной программе  Благоустройство на территории Уинского муниципального округа Пермского края" на 2022-2022 годы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638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338960"/>
              </p:ext>
            </p:extLst>
          </p:nvPr>
        </p:nvGraphicFramePr>
        <p:xfrm>
          <a:off x="457199" y="1974536"/>
          <a:ext cx="8229602" cy="3961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7522"/>
                <a:gridCol w="2077522"/>
                <a:gridCol w="1481705"/>
                <a:gridCol w="1481705"/>
                <a:gridCol w="1111148"/>
              </a:tblGrid>
              <a:tr h="3463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муниципальной программы, подпрограммы, основного мероприятия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96" marR="59096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Объемы и источники финансирования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96" marR="5909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19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Источник финансирования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96" marR="59096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План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96" marR="59096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96" marR="59096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 исполнения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96" marR="59096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09146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Муниципальная программа: «Благоустройство на территории Уинского муниципального округа Пермского края» на 2020-2022 годы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96" marR="5909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Бюджет Уинского муниципального округа,  руб.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96" marR="590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13 970 704,27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96" marR="590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14 688 789,77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96" marR="590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105,14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96" marR="59096" marT="0" marB="0" anchor="ctr"/>
                </a:tc>
              </a:tr>
              <a:tr h="3036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Краевой бюджет, руб.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96" marR="590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7 690 201,78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96" marR="590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6 687 762,54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96" marR="590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86,96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96" marR="59096" marT="0" marB="0" anchor="ctr"/>
                </a:tc>
              </a:tr>
              <a:tr h="472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Федеральный бюджет, руб.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96" marR="590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9 902 454,84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96" marR="590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9 233 887,90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96" marR="590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93,25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96" marR="59096" marT="0" marB="0" anchor="ctr"/>
                </a:tc>
              </a:tr>
              <a:tr h="472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Внебюджетные источники, руб.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96" marR="590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96" marR="590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96" marR="590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96" marR="59096" marT="0" marB="0" anchor="ctr"/>
                </a:tc>
              </a:tr>
              <a:tr h="3036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Итого, руб.</a:t>
                      </a:r>
                      <a:endParaRPr lang="ru-RU" sz="10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96" marR="590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31 563 360,89</a:t>
                      </a:r>
                      <a:endParaRPr lang="ru-RU" sz="10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96" marR="590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30 610 440,21</a:t>
                      </a:r>
                      <a:endParaRPr lang="ru-RU" sz="10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96" marR="590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96,98</a:t>
                      </a:r>
                      <a:endParaRPr lang="ru-RU" sz="10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96" marR="5909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4818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</a:t>
            </a:r>
            <a:r>
              <a:rPr lang="ru-RU" sz="2000" b="1" dirty="0">
                <a:solidFill>
                  <a:schemeClr val="tx2"/>
                </a:solidFill>
              </a:rPr>
              <a:t>Основные проблемы при осуществлении деятельности в сфере благоустройства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638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548" y="1196752"/>
            <a:ext cx="813690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недостаточная оснащенность материально-технической базы учреждения;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</a:rPr>
              <a:t>низкая </a:t>
            </a:r>
            <a:r>
              <a:rPr lang="ru-RU" sz="2000" dirty="0">
                <a:solidFill>
                  <a:schemeClr val="tx2"/>
                </a:solidFill>
              </a:rPr>
              <a:t>заработная плата электриков, отсутствие кадрового резерва на территориях;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негативное отношение жителей к элементам благоустройства: приводятся в неудовлетворительное состояние объекты благоустройства, создаются несанкционированные свалки бытовых отходов;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</a:rPr>
              <a:t>сильная </a:t>
            </a:r>
            <a:r>
              <a:rPr lang="ru-RU" sz="2000" dirty="0">
                <a:solidFill>
                  <a:schemeClr val="tx2"/>
                </a:solidFill>
              </a:rPr>
              <a:t>изношенность сетей и электрооборудования уличного освещения;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отсутствие на законодательном уровне административной ответственности за нарушение правил содержания домашних животных, в связи с чем, не представляется возможным привлечь владельцев животных к какой-либо ответственности;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</a:rPr>
              <a:t>недостаточность </a:t>
            </a:r>
            <a:r>
              <a:rPr lang="ru-RU" sz="2000" dirty="0">
                <a:solidFill>
                  <a:schemeClr val="tx2"/>
                </a:solidFill>
              </a:rPr>
              <a:t>финансовых средств для реализации полномочий.</a:t>
            </a:r>
          </a:p>
          <a:p>
            <a:r>
              <a:rPr lang="ru-RU" sz="2000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346248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639" y="332656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     </a:t>
            </a:r>
            <a:r>
              <a:rPr lang="ru-RU" sz="2000" b="1" dirty="0">
                <a:solidFill>
                  <a:schemeClr val="accent2"/>
                </a:solidFill>
              </a:rPr>
              <a:t>Мероприятия в рамках реализации Региональной адресной программы по переселению граждан из аварийного жилищного фонда на территории Уинского муниципального округа </a:t>
            </a:r>
            <a:endParaRPr lang="ru-RU" sz="2000" dirty="0">
              <a:solidFill>
                <a:schemeClr val="accent2"/>
              </a:solidFill>
            </a:endParaRPr>
          </a:p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в 2020 </a:t>
            </a:r>
            <a:r>
              <a:rPr lang="ru-RU" sz="2000" b="1" dirty="0" smtClean="0">
                <a:solidFill>
                  <a:schemeClr val="accent2"/>
                </a:solidFill>
              </a:rPr>
              <a:t>году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638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555623"/>
              </p:ext>
            </p:extLst>
          </p:nvPr>
        </p:nvGraphicFramePr>
        <p:xfrm>
          <a:off x="457200" y="1916832"/>
          <a:ext cx="8229600" cy="3760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120"/>
                <a:gridCol w="1031148"/>
                <a:gridCol w="1050171"/>
                <a:gridCol w="1586166"/>
                <a:gridCol w="1506718"/>
                <a:gridCol w="1507277"/>
              </a:tblGrid>
              <a:tr h="2095306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Адрес аварийного многоквартирного дома</a:t>
                      </a:r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60425" marR="604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Подлежит расселению квартир всего (план), ед.</a:t>
                      </a:r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60425" marR="604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Расселено квартир всего </a:t>
                      </a:r>
                      <a:endParaRPr lang="ru-RU" sz="900">
                        <a:effectLst/>
                      </a:endParaRPr>
                    </a:p>
                    <a:p>
                      <a:pPr algn="ctr"/>
                      <a:r>
                        <a:rPr lang="ru-RU" sz="1600">
                          <a:effectLst/>
                        </a:rPr>
                        <a:t>(факт), ед.</a:t>
                      </a:r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60425" marR="604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Произведена выплата собственникам квартир, ед.</a:t>
                      </a:r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60425" marR="604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Приобретено квартир для нанимателей для предоставления по договорам социального найма, ед.</a:t>
                      </a:r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60425" marR="604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Необходимо приобрести для нанимателей для предоставления по договорам социального найма, ед.</a:t>
                      </a:r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60425" marR="60425" marT="0" marB="0" anchor="ctr"/>
                </a:tc>
              </a:tr>
              <a:tr h="590266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с. Уинское, ул.Ленина, 15</a:t>
                      </a:r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60425" marR="604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60425" marR="604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60425" marR="604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60425" marR="604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60425" marR="604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60425" marR="60425" marT="0" marB="0" anchor="ctr"/>
                </a:tc>
              </a:tr>
              <a:tr h="709998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с. Уинское, ул.Свободы, 35</a:t>
                      </a:r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60425" marR="604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60425" marR="604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60425" marR="604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60425" marR="604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60425" marR="604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</a:endParaRPr>
                    </a:p>
                  </a:txBody>
                  <a:tcPr marL="60425" marR="604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1957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639" y="332656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      </a:t>
            </a:r>
            <a:r>
              <a:rPr lang="ru-RU" sz="2000" b="1" dirty="0">
                <a:solidFill>
                  <a:schemeClr val="tx2"/>
                </a:solidFill>
              </a:rPr>
              <a:t>Вручение ключей нанимателям квартир в многоквартирном доме по адресу: </a:t>
            </a:r>
            <a:r>
              <a:rPr lang="ru-RU" sz="2000" b="1" dirty="0" smtClean="0">
                <a:solidFill>
                  <a:schemeClr val="tx2"/>
                </a:solidFill>
              </a:rPr>
              <a:t> с</a:t>
            </a:r>
            <a:r>
              <a:rPr lang="ru-RU" sz="2000" b="1" dirty="0">
                <a:solidFill>
                  <a:schemeClr val="tx2"/>
                </a:solidFill>
              </a:rPr>
              <a:t>. </a:t>
            </a:r>
            <a:r>
              <a:rPr lang="ru-RU" sz="2000" b="1" dirty="0" err="1">
                <a:solidFill>
                  <a:schemeClr val="tx2"/>
                </a:solidFill>
              </a:rPr>
              <a:t>Уинское</a:t>
            </a:r>
            <a:r>
              <a:rPr lang="ru-RU" sz="2000" b="1" dirty="0">
                <a:solidFill>
                  <a:schemeClr val="tx2"/>
                </a:solidFill>
              </a:rPr>
              <a:t>, ул. Ленина, д. </a:t>
            </a:r>
            <a:r>
              <a:rPr lang="ru-RU" sz="2000" b="1" dirty="0" err="1">
                <a:solidFill>
                  <a:schemeClr val="tx2"/>
                </a:solidFill>
              </a:rPr>
              <a:t>21а</a:t>
            </a:r>
            <a:endParaRPr lang="ru-RU" sz="2000" b="1" dirty="0">
              <a:solidFill>
                <a:schemeClr val="tx2"/>
              </a:solidFill>
              <a:effectLst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638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Рисунок 1" descr="C:\Users\zamgl\Desktop\IMG_84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106" y="1388892"/>
            <a:ext cx="6935788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4350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024" y="332656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Данные об использовании бюджетных ассигнований и иных средств на выполнение мероприятий по программе «Переселение граждан из аварийного жилищного фонда в Уинском муниципальном округе Пермского края» на 2020-2022 годы</a:t>
            </a:r>
            <a:endParaRPr lang="ru-RU" sz="2000" b="1" dirty="0">
              <a:solidFill>
                <a:schemeClr val="tx2"/>
              </a:solidFill>
              <a:effectLst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638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1628800"/>
          <a:ext cx="8532442" cy="4824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7845"/>
                <a:gridCol w="2127845"/>
                <a:gridCol w="1613815"/>
                <a:gridCol w="1452720"/>
                <a:gridCol w="1210217"/>
              </a:tblGrid>
              <a:tr h="66348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 муниципальной программы, подпрограммы, основного мероприятия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Объемы и источники финансирования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9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Источник финансирования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План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факт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% исполнения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/>
                </a:tc>
              </a:tr>
              <a:tr h="851388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Муниципальная программа: "Переселение граждан из аварийного жилищного фонда в Уинском муниципальном округе Пермского края" на 2020-2021 годы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Бюджет Уинского муниципального округа,  руб.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0,00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0,00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/>
                </a:tc>
                <a:tc>
                  <a:txBody>
                    <a:bodyPr/>
                    <a:lstStyle/>
                    <a:p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/>
                </a:tc>
              </a:tr>
              <a:tr h="359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Краевой бюджет, руб.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10 893 805,78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10 968 111,00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100,68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/>
                </a:tc>
              </a:tr>
              <a:tr h="5675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Федеральный </a:t>
                      </a:r>
                      <a:r>
                        <a:rPr lang="ru-RU" sz="1400" b="1" dirty="0" err="1"/>
                        <a:t>бюджет,руб</a:t>
                      </a:r>
                      <a:r>
                        <a:rPr lang="ru-RU" sz="1400" b="1" dirty="0"/>
                        <a:t>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0,00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0,00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/>
                </a:tc>
                <a:tc>
                  <a:txBody>
                    <a:bodyPr/>
                    <a:lstStyle/>
                    <a:p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/>
                </a:tc>
              </a:tr>
              <a:tr h="5675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/>
                        <a:t>Внебюджетные источники, руб.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0,00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0,00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/>
                </a:tc>
                <a:tc>
                  <a:txBody>
                    <a:bodyPr/>
                    <a:lstStyle/>
                    <a:p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/>
                </a:tc>
              </a:tr>
              <a:tr h="775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/>
                        <a:t>Итого, руб.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10 893 805,78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10 968 111,00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100,68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4350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639" y="332656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      </a:t>
            </a:r>
            <a:r>
              <a:rPr lang="ru-RU" sz="2000" b="1" dirty="0">
                <a:solidFill>
                  <a:schemeClr val="accent2"/>
                </a:solidFill>
              </a:rPr>
              <a:t>Мероприятия в рамках реализации Региональной адресной программы по переселению граждан из аварийного жилищного фонда на территории Уинского муниципального округа </a:t>
            </a:r>
            <a:endParaRPr lang="ru-RU" sz="2000" dirty="0">
              <a:solidFill>
                <a:schemeClr val="accent2"/>
              </a:solidFill>
            </a:endParaRPr>
          </a:p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в 2021 году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638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123859"/>
              </p:ext>
            </p:extLst>
          </p:nvPr>
        </p:nvGraphicFramePr>
        <p:xfrm>
          <a:off x="457200" y="1844824"/>
          <a:ext cx="8229600" cy="3975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8022"/>
                <a:gridCol w="1267513"/>
                <a:gridCol w="1030799"/>
                <a:gridCol w="1348656"/>
                <a:gridCol w="1507025"/>
                <a:gridCol w="1507585"/>
              </a:tblGrid>
              <a:tr h="20957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Адрес аварийного многоквартирного дома</a:t>
                      </a:r>
                      <a:endParaRPr lang="ru-RU" sz="900" dirty="0">
                        <a:effectLst/>
                        <a:latin typeface="Times New Roman"/>
                      </a:endParaRPr>
                    </a:p>
                  </a:txBody>
                  <a:tcPr marL="60438" marR="604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Подлежит расселению квартир всего (план), ед.</a:t>
                      </a:r>
                      <a:endParaRPr lang="ru-RU" sz="900" dirty="0">
                        <a:effectLst/>
                        <a:latin typeface="Times New Roman"/>
                      </a:endParaRPr>
                    </a:p>
                  </a:txBody>
                  <a:tcPr marL="60438" marR="604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Расселено квартир всего </a:t>
                      </a:r>
                      <a:endParaRPr lang="ru-RU" sz="900">
                        <a:effectLst/>
                      </a:endParaRPr>
                    </a:p>
                    <a:p>
                      <a:pPr algn="ctr"/>
                      <a:r>
                        <a:rPr lang="ru-RU" sz="1600">
                          <a:effectLst/>
                        </a:rPr>
                        <a:t>(факт), ед.</a:t>
                      </a:r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60438" marR="604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Произведена выплата собственникам квартир, ед.</a:t>
                      </a:r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60438" marR="604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Приобретено квартир для нанимателей для предоставления по договорам социального найма, ед.</a:t>
                      </a:r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60438" marR="604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Необходимо приобрести для нанимателей для предоставления по договорам социального найма, ед.</a:t>
                      </a:r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60438" marR="60438" marT="0" marB="0" anchor="ctr"/>
                </a:tc>
              </a:tr>
              <a:tr h="725252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с. Уинское, ул. Коммунистическая, 40</a:t>
                      </a:r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60438" marR="604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0438" marR="604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0438" marR="604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0438" marR="604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0438" marR="604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/>
                      </a:endParaRPr>
                    </a:p>
                  </a:txBody>
                  <a:tcPr marL="60438" marR="60438" marT="0" marB="0" anchor="ctr"/>
                </a:tc>
              </a:tr>
              <a:tr h="805836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с. Уинское, ул. Октябрьская, 9</a:t>
                      </a:r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60438" marR="604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0438" marR="604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0438" marR="604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0438" marR="604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0438" marR="604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0438" marR="6043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7660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638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76672"/>
            <a:ext cx="777686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tx2"/>
                </a:solidFill>
              </a:rPr>
              <a:t>В заключение хотелось бы выразить огромную благодарность всем неравнодушным жителям нашего округа, юридическим лицам и индивидуальным предпринимателям, которые внесли свой вклад в реализацию проектов и программ. Ведь все зависит от нас самих, и если каждый из нас сделает немного хорошего, внесет свой посильный вклад в развитие нашей территории, то всем нам станет жить лучше и комфортнее!</a:t>
            </a:r>
            <a:endParaRPr lang="ru-RU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90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432656" y="-30415"/>
            <a:ext cx="820668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Times New Roman" pitchFamily="18" charset="0"/>
                <a:cs typeface="Arial" pitchFamily="34" charset="0"/>
              </a:rPr>
              <a:t>Обустройство и содержание мест массового отдыха населения, в том числе общественных детских и спортивных игровых площадок</a:t>
            </a:r>
            <a:endParaRPr kumimoji="0" lang="ru-RU" altLang="ru-RU" sz="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013176"/>
            <a:ext cx="88569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altLang="ru-RU" sz="2200" dirty="0" smtClean="0">
              <a:solidFill>
                <a:prstClr val="black"/>
              </a:solidFill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ru-RU" altLang="ru-RU" sz="22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В </a:t>
            </a:r>
            <a:r>
              <a:rPr lang="ru-RU" altLang="ru-RU" sz="2200" dirty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течение года проводились работы по обслуживанию, содержанию и текущему ремонту данных объектов. По 7 детским площадкам требуется проведение капитального ремонта и замена оборудования.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536259"/>
              </p:ext>
            </p:extLst>
          </p:nvPr>
        </p:nvGraphicFramePr>
        <p:xfrm>
          <a:off x="467544" y="1772816"/>
          <a:ext cx="8399276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3682"/>
                <a:gridCol w="2951785"/>
                <a:gridCol w="2683809"/>
              </a:tblGrid>
              <a:tr h="1196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Территории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33" marR="612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Количество детских и спортивных игровых площадок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33" marR="612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Количество мест массового отдыха населения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33" marR="61233" marT="0" marB="0"/>
                </a:tc>
              </a:tr>
              <a:tr h="344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Аспинская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33" marR="612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33" marR="612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33" marR="61233" marT="0" marB="0"/>
                </a:tc>
              </a:tr>
              <a:tr h="344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Нижнесыповская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33" marR="612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33" marR="612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33" marR="61233" marT="0" marB="0"/>
                </a:tc>
              </a:tr>
              <a:tr h="344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Судинская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33" marR="612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33" marR="612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33" marR="61233" marT="0" marB="0"/>
                </a:tc>
              </a:tr>
              <a:tr h="344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Уинская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33" marR="612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33" marR="612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33" marR="61233" marT="0" marB="0"/>
                </a:tc>
              </a:tr>
              <a:tr h="344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Чайкинская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33" marR="612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33" marR="612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33" marR="61233" marT="0" marB="0"/>
                </a:tc>
              </a:tr>
              <a:tr h="157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33" marR="612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33" marR="612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33" marR="6123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938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638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76672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 </a:t>
            </a:r>
            <a:endParaRPr lang="ru-RU" sz="3200" dirty="0"/>
          </a:p>
          <a:p>
            <a:r>
              <a:rPr lang="ru-RU" sz="3200" dirty="0"/>
              <a:t> </a:t>
            </a:r>
          </a:p>
          <a:p>
            <a:r>
              <a:rPr lang="ru-RU" sz="3200" dirty="0"/>
              <a:t> </a:t>
            </a:r>
          </a:p>
          <a:p>
            <a:pPr algn="ctr"/>
            <a:r>
              <a:rPr lang="ru-RU" sz="4800" b="1" dirty="0">
                <a:solidFill>
                  <a:schemeClr val="tx2"/>
                </a:solidFill>
              </a:rPr>
              <a:t>СПАСИБО </a:t>
            </a:r>
            <a:endParaRPr lang="ru-RU" sz="48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ЗА </a:t>
            </a:r>
            <a:r>
              <a:rPr lang="ru-RU" sz="4800" b="1" dirty="0">
                <a:solidFill>
                  <a:schemeClr val="tx2"/>
                </a:solidFill>
              </a:rPr>
              <a:t>ВНИМАНИЕ!</a:t>
            </a:r>
          </a:p>
          <a:p>
            <a:r>
              <a:rPr lang="ru-RU" sz="3200" dirty="0"/>
              <a:t> </a:t>
            </a:r>
          </a:p>
          <a:p>
            <a:r>
              <a:rPr lang="ru-RU" sz="3200" dirty="0"/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55976" y="49411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ДОКЛАДЧИК:</a:t>
            </a:r>
          </a:p>
          <a:p>
            <a:r>
              <a:rPr lang="ru-RU" dirty="0">
                <a:solidFill>
                  <a:schemeClr val="tx2"/>
                </a:solidFill>
              </a:rPr>
              <a:t>Начальник </a:t>
            </a:r>
            <a:r>
              <a:rPr lang="ru-RU" dirty="0" err="1">
                <a:solidFill>
                  <a:schemeClr val="tx2"/>
                </a:solidFill>
              </a:rPr>
              <a:t>МКУ</a:t>
            </a:r>
            <a:r>
              <a:rPr lang="ru-RU" dirty="0">
                <a:solidFill>
                  <a:schemeClr val="tx2"/>
                </a:solidFill>
              </a:rPr>
              <a:t> «Управление по благоустройству</a:t>
            </a:r>
          </a:p>
          <a:p>
            <a:r>
              <a:rPr lang="ru-RU" dirty="0">
                <a:solidFill>
                  <a:schemeClr val="tx2"/>
                </a:solidFill>
              </a:rPr>
              <a:t>Уинского муниципального округа»</a:t>
            </a:r>
          </a:p>
          <a:p>
            <a:r>
              <a:rPr lang="ru-RU" dirty="0">
                <a:solidFill>
                  <a:schemeClr val="tx2"/>
                </a:solidFill>
              </a:rPr>
              <a:t>Хасанова </a:t>
            </a:r>
            <a:r>
              <a:rPr lang="ru-RU" dirty="0" err="1">
                <a:solidFill>
                  <a:schemeClr val="tx2"/>
                </a:solidFill>
              </a:rPr>
              <a:t>Э.Г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7344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GFdJsMJcR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267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IMG_20200610_1520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11" y="3634031"/>
            <a:ext cx="4162425" cy="284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Ii8Rh3jZTl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3543" y="3584846"/>
            <a:ext cx="3981450" cy="292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IMG_20200603_15013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3543" y="190498"/>
            <a:ext cx="3981450" cy="279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85796" y="3059668"/>
            <a:ext cx="17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центр  с. Суда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51225" y="6488668"/>
            <a:ext cx="2866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набережная с. </a:t>
            </a:r>
            <a:r>
              <a:rPr lang="ru-RU" b="1" dirty="0" err="1">
                <a:solidFill>
                  <a:schemeClr val="tx2"/>
                </a:solidFill>
              </a:rPr>
              <a:t>Уинское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7783" y="6476125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детская площадка с. Аспа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7341" y="29211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детская площадка с. </a:t>
            </a:r>
            <a:r>
              <a:rPr lang="ru-RU" b="1" dirty="0" err="1">
                <a:solidFill>
                  <a:schemeClr val="tx2"/>
                </a:solidFill>
              </a:rPr>
              <a:t>Уинское</a:t>
            </a:r>
            <a:r>
              <a:rPr lang="ru-RU" b="1" dirty="0" smtClean="0">
                <a:solidFill>
                  <a:schemeClr val="tx2"/>
                </a:solidFill>
              </a:rPr>
              <a:t>,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ул. Бабушкина</a:t>
            </a:r>
          </a:p>
        </p:txBody>
      </p:sp>
    </p:spTree>
    <p:extLst>
      <p:ext uri="{BB962C8B-B14F-4D97-AF65-F5344CB8AC3E}">
        <p14:creationId xmlns:p14="http://schemas.microsoft.com/office/powerpoint/2010/main" val="2560501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03" y="188640"/>
            <a:ext cx="9144000" cy="2636912"/>
          </a:xfrm>
        </p:spPr>
        <p:txBody>
          <a:bodyPr/>
          <a:lstStyle/>
          <a:p>
            <a:pPr indent="228600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По </a:t>
            </a:r>
            <a:r>
              <a:rPr lang="ru-RU" sz="2000" dirty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национальному проекту</a:t>
            </a:r>
            <a:r>
              <a:rPr lang="ru-RU" sz="2000" u="sng" dirty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b="1" u="sng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u="sng" dirty="0" smtClean="0">
                <a:effectLst/>
                <a:latin typeface="Times New Roman"/>
                <a:ea typeface="Times New Roman"/>
              </a:rPr>
            </a:br>
            <a:r>
              <a:rPr lang="ru-RU" sz="2000" b="1" u="sng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«</a:t>
            </a:r>
            <a:r>
              <a:rPr lang="ru-RU" sz="2000" b="1" u="sng" dirty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Формирование комфортной городской среды» </a:t>
            </a:r>
            <a:r>
              <a:rPr lang="ru-RU" sz="2000" b="1" u="sng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000" b="1" u="sng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</a:rPr>
              <a:t>в </a:t>
            </a:r>
            <a:r>
              <a:rPr lang="ru-RU" sz="2000" dirty="0">
                <a:effectLst/>
                <a:latin typeface="Times New Roman"/>
                <a:ea typeface="Times New Roman"/>
              </a:rPr>
              <a:t>2020 году реализованы следующие мероприятия:</a:t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chemeClr val="accent3"/>
                </a:solidFill>
                <a:effectLst/>
                <a:latin typeface="Times New Roman"/>
                <a:ea typeface="Times New Roman"/>
              </a:rPr>
              <a:t>Благоустройство </a:t>
            </a:r>
            <a:r>
              <a:rPr lang="ru-RU" sz="2000" b="1" dirty="0">
                <a:solidFill>
                  <a:schemeClr val="accent3"/>
                </a:solidFill>
                <a:effectLst/>
                <a:latin typeface="Times New Roman"/>
                <a:ea typeface="Times New Roman"/>
              </a:rPr>
              <a:t>общественной зоны перед отделом ЗАГС </a:t>
            </a:r>
            <a:r>
              <a:rPr lang="ru-RU" sz="2000" b="1" dirty="0" smtClean="0">
                <a:solidFill>
                  <a:schemeClr val="accent3"/>
                </a:solidFill>
                <a:effectLst/>
                <a:latin typeface="Times New Roman"/>
                <a:ea typeface="Times New Roman"/>
              </a:rPr>
              <a:t>с</a:t>
            </a:r>
            <a:r>
              <a:rPr lang="ru-RU" sz="2000" b="1" dirty="0">
                <a:solidFill>
                  <a:schemeClr val="accent3"/>
                </a:solidFill>
                <a:effectLst/>
                <a:latin typeface="Times New Roman"/>
                <a:ea typeface="Times New Roman"/>
              </a:rPr>
              <a:t>. </a:t>
            </a:r>
            <a:r>
              <a:rPr lang="ru-RU" sz="2000" b="1" dirty="0" smtClean="0">
                <a:solidFill>
                  <a:schemeClr val="accent3"/>
                </a:solidFill>
                <a:effectLst/>
                <a:latin typeface="Times New Roman"/>
                <a:ea typeface="Times New Roman"/>
              </a:rPr>
              <a:t>Уинское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000" dirty="0">
                <a:effectLst/>
                <a:latin typeface="Times New Roman"/>
                <a:ea typeface="Times New Roman"/>
              </a:rPr>
              <a:t>на сумму 2 426 096,63 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руб., в т.ч. 242 609,66 руб. средства местного бюджета </a:t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</a:rPr>
              <a:t>подрядчик  </a:t>
            </a:r>
            <a:r>
              <a:rPr lang="ru-RU" sz="2000" dirty="0">
                <a:effectLst/>
                <a:latin typeface="Times New Roman"/>
                <a:ea typeface="Times New Roman"/>
              </a:rPr>
              <a:t>- ООО «Мир Авто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».</a:t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000" dirty="0">
                <a:effectLst/>
                <a:latin typeface="Times New Roman"/>
                <a:ea typeface="Times New Roman"/>
              </a:rPr>
              <a:t>Виды работ: обустройство парковки, пешеходной дорожки, установка арт-объекта «Карета», лавочек, урн, устройство 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освещения, озеленение.</a:t>
            </a:r>
            <a:endParaRPr lang="ru-RU" sz="2400" dirty="0"/>
          </a:p>
        </p:txBody>
      </p:sp>
      <p:pic>
        <p:nvPicPr>
          <p:cNvPr id="11266" name="Picture 2" descr="IMG_20200915_1133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6501" y="3140896"/>
            <a:ext cx="4405147" cy="311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119031"/>
            <a:ext cx="4152461" cy="311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36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073008" cy="2348880"/>
          </a:xfrm>
        </p:spPr>
        <p:txBody>
          <a:bodyPr/>
          <a:lstStyle/>
          <a:p>
            <a:pPr indent="228600">
              <a:spcAft>
                <a:spcPts val="0"/>
              </a:spcAft>
            </a:pPr>
            <a:r>
              <a:rPr lang="ru-RU" sz="2000" b="1" dirty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effectLst/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chemeClr val="accent3"/>
                </a:solidFill>
                <a:effectLst/>
              </a:rPr>
              <a:t>Благоустройство набережной </a:t>
            </a:r>
            <a:r>
              <a:rPr lang="ru-RU" sz="2000" b="1" dirty="0" smtClean="0">
                <a:solidFill>
                  <a:schemeClr val="accent3"/>
                </a:solidFill>
                <a:effectLst/>
              </a:rPr>
              <a:t>пруда 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smtClean="0">
                <a:solidFill>
                  <a:schemeClr val="accent3"/>
                </a:solidFill>
                <a:effectLst/>
              </a:rPr>
              <a:t>с. Суда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 </a:t>
            </a:r>
            <a:r>
              <a:rPr lang="ru-RU" sz="1800" dirty="0" smtClean="0">
                <a:effectLst/>
              </a:rPr>
              <a:t>на </a:t>
            </a:r>
            <a:r>
              <a:rPr lang="ru-RU" sz="1800" dirty="0">
                <a:effectLst/>
              </a:rPr>
              <a:t>сумму </a:t>
            </a:r>
            <a:r>
              <a:rPr lang="ru-RU" sz="1800" dirty="0" smtClean="0">
                <a:effectLst/>
              </a:rPr>
              <a:t>527</a:t>
            </a:r>
            <a:r>
              <a:rPr lang="ru-RU" sz="1800" dirty="0">
                <a:effectLst/>
              </a:rPr>
              <a:t> </a:t>
            </a:r>
            <a:r>
              <a:rPr lang="ru-RU" sz="1800" dirty="0" smtClean="0">
                <a:effectLst/>
              </a:rPr>
              <a:t>769,52 руб., в т.ч. 52 776,95 руб. средства местного бюджета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подрядчик </a:t>
            </a:r>
            <a:r>
              <a:rPr lang="ru-RU" sz="1800" dirty="0">
                <a:effectLst/>
              </a:rPr>
              <a:t>– ООО «Мир Авто». </a:t>
            </a: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В 2020 </a:t>
            </a:r>
            <a:r>
              <a:rPr lang="ru-RU" sz="1800" dirty="0">
                <a:effectLst/>
              </a:rPr>
              <a:t>году проведен 1 этап работ – планировка территории</a:t>
            </a:r>
            <a:r>
              <a:rPr lang="ru-RU" sz="1800" dirty="0" smtClean="0">
                <a:effectLst/>
              </a:rPr>
              <a:t>.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 </a:t>
            </a:r>
            <a:r>
              <a:rPr lang="ru-RU" sz="1800" dirty="0">
                <a:effectLst/>
              </a:rPr>
              <a:t>В 2021 году планируется проведение 2 этапа: обустройство зоны отдыха, детской игровой площадки, спортивной площадки, освещения, установка лавочек, урн, озеленение.</a:t>
            </a:r>
            <a:r>
              <a:rPr lang="ru-RU" sz="2000" dirty="0">
                <a:effectLst/>
                <a:latin typeface="Times New Roman"/>
                <a:ea typeface="Times New Roman"/>
              </a:rPr>
              <a:t> 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455089"/>
            <a:ext cx="6840760" cy="421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19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555</TotalTime>
  <Words>2720</Words>
  <Application>Microsoft Office PowerPoint</Application>
  <PresentationFormat>Экран (4:3)</PresentationFormat>
  <Paragraphs>505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Исполнительная</vt:lpstr>
      <vt:lpstr>ОТЧЕТ о деятельности муниципального казенного учреждения «Управление по благоустройству Уинского муниципального округа Пермского края»  за 2020 год и планы на 2021 год   </vt:lpstr>
      <vt:lpstr>Муниципальное казенное учреждение «Управление по благоустройству Уинского муниципального округа Пермского края» создано 01 марта 2020 года с целью реализации, предусмотренных Федеральным законом от 06.10.2003 № 131-ФЗ «Об общих принципах организации местного самоуправления в Российской Федерации», полномочий органов местного самоуправления Уинского муниципального округа в сферах благоустройства территории и обращения с твердыми коммунальными отходами, создания условий для массового отдыха жителей муниципального округа и организации обустройства мест массового отдыха населения, реализации программ по переселению граждан из аварийного и ветхого жилья на территории Уинского муниципального округа Пермского края</vt:lpstr>
      <vt:lpstr>Учреждение в 2020 году осуществляло свою деятельность в соответствии с муниципальными программами:    «Благоустройство на территории Уинского муниципального округа Пермского края» на 2020-2022 годы, утвержденной постановлением администрации Уинского муниципального района от 13.11.2019  № 537-259-01-03;    «Переселение граждан из аварийного жилищного фонда в Уинском муниципальном округе Пермского края» на 2020-2022 годы, утвержденной постановлением администрации Уинского муниципального района от 24.09.2019  № 440-259-01-03. </vt:lpstr>
      <vt:lpstr>ШТАТ УЧРЕЖДЕНИЯ                 </vt:lpstr>
      <vt:lpstr>Материально-техническая база:  автомобиль легковой LADA SAMARA 211440, 2013 г.в.,  снегоуборщик PROFI P6560ES, 2015 г.в., триммеры.</vt:lpstr>
      <vt:lpstr>Обустройство и содержание мест массового отдыха населения, в том числе общественных детских и спортивных игровых площадок</vt:lpstr>
      <vt:lpstr>Презентация PowerPoint</vt:lpstr>
      <vt:lpstr>               По национальному проекту  «Формирование комфортной городской среды»  в 2020 году реализованы следующие мероприятия: Благоустройство общественной зоны перед отделом ЗАГС с. Уинское  на сумму 2 426 096,63 руб., в т.ч. 242 609,66 руб. средства местного бюджета  подрядчик  - ООО «Мир Авто».  Виды работ: обустройство парковки, пешеходной дорожки, установка арт-объекта «Карета», лавочек, урн, устройство освещения, озеленение.</vt:lpstr>
      <vt:lpstr> Благоустройство набережной пруда  с. Суда   на сумму 527 769,52 руб., в т.ч. 52 776,95 руб. средства местного бюджета подрядчик – ООО «Мир Авто».  В 2020 году проведен 1 этап работ – планировка территории.  В 2021 году планируется проведение 2 этапа: обустройство зоны отдыха, детской игровой площадки, спортивной площадки, освещения, установка лавочек, урн, озеленение. </vt:lpstr>
      <vt:lpstr> Благоустройство спортивной площадки  ул. Школьная, с. Аспа   на сумму 1 356 250, 77 руб., в т.ч.  142 281,00 руб. средства местного бюджета, подрядчик – ИП Азибекян А.С.  Виды работ: обустройство мини-футбольного поля, освещения, трибун для зрителей, установка лавочек, урн, пьедестала для награждения победителей. </vt:lpstr>
      <vt:lpstr>В 2021-2022 годах в рамках данного проекта планируется провести  благоустройство историко-природного комплекса «Уинский парк».  </vt:lpstr>
      <vt:lpstr> Разработан дизайн-проект, по которому прошли общественные обсуждения . </vt:lpstr>
      <vt:lpstr> В рамках реализации проекта  «Комплексное развитие сельских территорий»  проведено создание и обустройство 3 детских игровых площадок в населенных пунктах:  </vt:lpstr>
      <vt:lpstr> Детская  игровая площадка в д. Иштеряки</vt:lpstr>
      <vt:lpstr> В рамках благотворительной помощи ПАО «ЛУКОЙЛ-ПЕРМЬ» было проведено обустройство детской игровой площадки в д. Средний Сып на сумму 250 000,00 рублей</vt:lpstr>
      <vt:lpstr>Презентация PowerPoint</vt:lpstr>
      <vt:lpstr>        В 2020 году по инициативе жителей в д. Чесноковка реализован  проект инициативного бюджетирования  «Устройство стелы и постамента «Памяти павшим землякам»  на сумму 230 000,00 руб., в т.ч. 22 747,00 руб. средства граждан  Подрядчик – ИП Солодухин А.С. </vt:lpstr>
      <vt:lpstr>        В 2021 году по данному проекту планируется провести  благоустройство и ремонт  памятника ветеранам Великой Отечественной войны в д.Ломь  на общую сумму 910 000,00 рублей, в том числе </vt:lpstr>
      <vt:lpstr>        В рамках социально-культурных проектов при поддержке ПАО «ЛУКОЙЛ-ПЕРМЬ» отреставрирован памятник-мемориал погибшим в годы Великой Отечественной войны в историко-природном комплексе «Уинский парк» в с. Уинское  на общую сумму 738 060,00 рублей, из них: 520 000,00 рублей – средства ПАО «ЛУКОЙЛ-ПЕРМЬ»,   218 060,00 рублей – средства местного бюджета.</vt:lpstr>
      <vt:lpstr>           Также проведено обустройство памятника «Память павшим землякам» в  с. Нижний Сып, на общую сумму 220 000,00 рублей и благоустройство территории памятника за счет трудового участия жителей.  </vt:lpstr>
      <vt:lpstr>        Организация работ по обустройству и содержанию мест накопления твердых коммунальных отходов (контейнерных площадок), расположенных на территориях общего пользования.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деятельности муниципального казенного учреждения «Управление по благоустройству Уинского муниципального округа Пермского края»  за 2020 год</dc:title>
  <dc:creator>RePack by Diakov</dc:creator>
  <cp:lastModifiedBy>User Windows</cp:lastModifiedBy>
  <cp:revision>209</cp:revision>
  <dcterms:created xsi:type="dcterms:W3CDTF">2021-04-12T16:47:17Z</dcterms:created>
  <dcterms:modified xsi:type="dcterms:W3CDTF">2021-04-27T06:55:28Z</dcterms:modified>
</cp:coreProperties>
</file>