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2" r:id="rId3"/>
    <p:sldMasterId id="2147483752" r:id="rId4"/>
    <p:sldMasterId id="2147483772" r:id="rId5"/>
    <p:sldMasterId id="2147483789" r:id="rId6"/>
  </p:sldMasterIdLst>
  <p:notesMasterIdLst>
    <p:notesMasterId r:id="rId17"/>
  </p:notesMasterIdLst>
  <p:sldIdLst>
    <p:sldId id="274" r:id="rId7"/>
    <p:sldId id="268" r:id="rId8"/>
    <p:sldId id="259" r:id="rId9"/>
    <p:sldId id="276" r:id="rId10"/>
    <p:sldId id="275" r:id="rId11"/>
    <p:sldId id="271" r:id="rId12"/>
    <p:sldId id="279" r:id="rId13"/>
    <p:sldId id="267" r:id="rId14"/>
    <p:sldId id="272" r:id="rId15"/>
    <p:sldId id="273" r:id="rId16"/>
  </p:sldIdLst>
  <p:sldSz cx="9144000" cy="6859588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34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5A9F-0F8F-4F7A-A678-1ABE736A2F2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C49E1-9ABD-48CF-9599-1C7CCFCE8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1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19"/>
            <a:ext cx="7772400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7100"/>
            <a:ext cx="640080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1079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92771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2"/>
            <a:ext cx="6019800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3"/>
            <a:ext cx="7715200" cy="4681603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517133F-6484-4A9B-B981-AAB77F9413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830983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3"/>
            <a:ext cx="7715200" cy="46816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Типы </a:t>
            </a:r>
            <a:r>
              <a:rPr lang="ru-RU" dirty="0" err="1"/>
              <a:t>булитов</a:t>
            </a:r>
            <a:endParaRPr lang="ru-RU" dirty="0"/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FFC5FFCB-E696-4452-8A68-E1B598A88E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29832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69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5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7"/>
            <a:ext cx="4032448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268394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92" y="21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49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63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4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27"/>
            <a:ext cx="2304256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952166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EAB-AAF5-4F6C-9340-3CF11578FD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58875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8"/>
            <a:ext cx="2133600" cy="365210"/>
          </a:xfrm>
        </p:spPr>
        <p:txBody>
          <a:bodyPr/>
          <a:lstStyle/>
          <a:p>
            <a:fld id="{D9AF66D5-8536-4C51-866F-BE9D7ED223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27" y="5016992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0751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5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9" y="5297376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12BE12-2650-4A11-9084-7D92C3BEA8E5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01.11.2021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5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5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534431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B37490BD-E516-46F4-9E44-85F5CDF39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44662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1" y="1413104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BC44F94-8681-40F6-A9F1-E6A393A20F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30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58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913473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14692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D93B1770-B1E1-4C31-BCD5-7B7FB95D41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30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23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9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98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73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0E1D1BF1-FDB4-4B4F-BC70-1C65824AEE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9" y="1557699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2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9A859F1-F4AA-4465-9320-226E3A07E4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066597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9445C8E1-9977-494A-BEAE-B1D26E29F9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9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82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1F77CC78-20AB-4BB5-B5E7-EE41B5C9A6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72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C20F6B05-5B87-4A6B-89F4-20F74519CC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87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49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63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4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27"/>
            <a:ext cx="2304256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485830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3"/>
            <a:ext cx="7715200" cy="4681603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93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52" y="6555636"/>
            <a:ext cx="281409" cy="1442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522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522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95" y="120989"/>
            <a:ext cx="8638443" cy="55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722" tIns="40361" rIns="80722" bIns="40361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6832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0916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22"/>
            <a:ext cx="777240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7407"/>
            <a:ext cx="7772400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1" y="1341099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4016732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0"/>
            <a:ext cx="7715200" cy="4681603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517133F-6484-4A9B-B981-AAB77F9413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671059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0"/>
            <a:ext cx="7715200" cy="46816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Типы </a:t>
            </a:r>
            <a:r>
              <a:rPr lang="ru-RU" dirty="0" err="1"/>
              <a:t>булитов</a:t>
            </a:r>
            <a:endParaRPr lang="ru-RU" dirty="0"/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FFC5FFCB-E696-4452-8A68-E1B598A88E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126959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66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5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7"/>
            <a:ext cx="4032448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915684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85" y="18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46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60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4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24"/>
            <a:ext cx="2304256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191407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EAB-AAF5-4F6C-9340-3CF11578FD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533723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8"/>
            <a:ext cx="2133600" cy="365210"/>
          </a:xfrm>
        </p:spPr>
        <p:txBody>
          <a:bodyPr/>
          <a:lstStyle/>
          <a:p>
            <a:fld id="{D9AF66D5-8536-4C51-866F-BE9D7ED223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21" y="5016992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226604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5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9" y="5297373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12BE12-2650-4A11-9084-7D92C3BEA8E5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01.11.2021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5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5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959981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B37490BD-E516-46F4-9E44-85F5CDF39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634710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1" y="1413104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BC44F94-8681-40F6-A9F1-E6A393A20F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28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55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913473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95830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593"/>
            <a:ext cx="4038600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593"/>
            <a:ext cx="4038600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D93B1770-B1E1-4C31-BCD5-7B7FB95D41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28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23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9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010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70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0E1D1BF1-FDB4-4B4F-BC70-1C65824AEE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9" y="1557699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23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9A859F1-F4AA-4465-9320-226E3A07E4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982161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9445C8E1-9977-494A-BEAE-B1D26E29F9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9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44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1F77CC78-20AB-4BB5-B5E7-EE41B5C9A6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90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C20F6B05-5B87-4A6B-89F4-20F74519CC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94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46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60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4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24"/>
            <a:ext cx="2304256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429243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0"/>
            <a:ext cx="7715200" cy="4681603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98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46" y="6555636"/>
            <a:ext cx="281409" cy="1442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522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522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95" y="120989"/>
            <a:ext cx="8638443" cy="55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722" tIns="40361" rIns="80722" bIns="40361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6832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5027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1" y="1341096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92024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490"/>
            <a:ext cx="4040188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399"/>
            <a:ext cx="4040188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490"/>
            <a:ext cx="4041775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5399"/>
            <a:ext cx="4041775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12"/>
            <a:ext cx="7715200" cy="4681603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439589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12"/>
            <a:ext cx="7715200" cy="46816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Типы </a:t>
            </a:r>
            <a:r>
              <a:rPr lang="ru-RU" dirty="0" err="1"/>
              <a:t>булитов</a:t>
            </a:r>
            <a:endParaRPr lang="ru-RU" dirty="0"/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992971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58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6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6"/>
            <a:ext cx="4032448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0575762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8" y="10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37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51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7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15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6439961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785134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1"/>
            <a:ext cx="2133600" cy="365210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6991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728889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7358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01.11.2021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4063936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201316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4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40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191875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4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17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84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61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698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295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93607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2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32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449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822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37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51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7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15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7457377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12"/>
            <a:ext cx="7715200" cy="4681603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10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29" y="6555629"/>
            <a:ext cx="281409" cy="1442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620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620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87"/>
            <a:ext cx="8638443" cy="55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146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1087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83453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8"/>
            <a:ext cx="7715200" cy="4681603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22101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54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6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6"/>
            <a:ext cx="4032448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3128653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8" y="6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33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47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7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11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2014794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5297206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1"/>
            <a:ext cx="2133600" cy="365210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6991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3839790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7354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01.11.2021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348119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1994978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4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36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729542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4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9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391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57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698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36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74297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133"/>
            <a:ext cx="3008313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455"/>
            <a:ext cx="3008313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2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9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377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837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33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47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7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11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9793353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1083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24106442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4"/>
            <a:ext cx="7715200" cy="4681603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860699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50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6"/>
            <a:ext cx="4032448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2744146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6" y="2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29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43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5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07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4868506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430263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1"/>
            <a:ext cx="2133600" cy="365210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6991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01942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1712"/>
            <a:ext cx="5486400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937"/>
            <a:ext cx="5486400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8602"/>
            <a:ext cx="5486400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7350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01.11.2021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9926576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4422262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3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32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451540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3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1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4231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53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698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970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8495101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2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817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045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737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29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43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5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07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71903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593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701"/>
            <a:ext cx="8229600" cy="1143265"/>
          </a:xfrm>
          <a:prstGeom prst="rect">
            <a:avLst/>
          </a:prstGeom>
        </p:spPr>
        <p:txBody>
          <a:bodyPr vert="horz" lIns="91349" tIns="45676" rIns="91349" bIns="4567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590"/>
            <a:ext cx="8229600" cy="4527011"/>
          </a:xfrm>
          <a:prstGeom prst="rect">
            <a:avLst/>
          </a:prstGeom>
        </p:spPr>
        <p:txBody>
          <a:bodyPr vert="horz" lIns="91349" tIns="45676" rIns="91349" bIns="4567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7829"/>
            <a:ext cx="2133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738FA66B-FB82-46AA-B896-7DBD3EBA3E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73"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9"/>
            <a:ext cx="2895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7829"/>
            <a:ext cx="2133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0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hf hdr="0" ftr="0" dt="0"/>
  <p:txStyles>
    <p:titleStyle>
      <a:lvl1pPr algn="ctr" defTabSz="9134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3" indent="-342553" algn="l" defTabSz="91347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99" indent="-285462" algn="l" defTabSz="91347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7" indent="-228369" algn="l" defTabSz="91347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14" indent="-228369" algn="l" defTabSz="91347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51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85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23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60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5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3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46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82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19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54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9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701"/>
            <a:ext cx="8229600" cy="1143265"/>
          </a:xfrm>
          <a:prstGeom prst="rect">
            <a:avLst/>
          </a:prstGeom>
        </p:spPr>
        <p:txBody>
          <a:bodyPr vert="horz" lIns="91349" tIns="45676" rIns="91349" bIns="4567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587"/>
            <a:ext cx="8229600" cy="4527011"/>
          </a:xfrm>
          <a:prstGeom prst="rect">
            <a:avLst/>
          </a:prstGeom>
        </p:spPr>
        <p:txBody>
          <a:bodyPr vert="horz" lIns="91349" tIns="45676" rIns="91349" bIns="4567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7829"/>
            <a:ext cx="2133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738FA66B-FB82-46AA-B896-7DBD3EBA3E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73"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9"/>
            <a:ext cx="2895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7829"/>
            <a:ext cx="2133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6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hf hdr="0" ftr="0" dt="0"/>
  <p:txStyles>
    <p:titleStyle>
      <a:lvl1pPr algn="ctr" defTabSz="9134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3" indent="-342553" algn="l" defTabSz="91347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99" indent="-285462" algn="l" defTabSz="91347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7" indent="-228369" algn="l" defTabSz="91347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14" indent="-228369" algn="l" defTabSz="91347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51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85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23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60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5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3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46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82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19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54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9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579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4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575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4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571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1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11" Type="http://schemas.openxmlformats.org/officeDocument/2006/relationships/image" Target="../media/image11.png"/><Relationship Id="rId5" Type="http://schemas.openxmlformats.org/officeDocument/2006/relationships/image" Target="../media/image21.gif"/><Relationship Id="rId10" Type="http://schemas.openxmlformats.org/officeDocument/2006/relationships/image" Target="../media/image14.PNG"/><Relationship Id="rId4" Type="http://schemas.openxmlformats.org/officeDocument/2006/relationships/image" Target="../media/image20.gif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03voa\Desktop\WORK\Фирменный стиль\Шаблоны презентации\Картинки для презы\phon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7385" r="6280" b="6280"/>
          <a:stretch/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661645" y="2061642"/>
            <a:ext cx="3482355" cy="1470365"/>
          </a:xfrm>
        </p:spPr>
        <p:txBody>
          <a:bodyPr/>
          <a:lstStyle/>
          <a:p>
            <a:r>
              <a:rPr lang="ru-RU" dirty="0">
                <a:solidFill>
                  <a:srgbClr val="4D4D4D"/>
                </a:solidFill>
              </a:rPr>
              <a:t>Кредиты на развитие бизнеса для самозанятых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5458"/>
            <a:ext cx="3455144" cy="11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3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2924200" y="1493519"/>
            <a:ext cx="4464496" cy="4753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Благодарим</a:t>
            </a:r>
          </a:p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за внимание!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400" dirty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>
                <a:solidFill>
                  <a:srgbClr val="0072BC"/>
                </a:solidFill>
              </a:rPr>
            </a:br>
            <a:r>
              <a:rPr lang="ru-RU" sz="1400" dirty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>
                <a:solidFill>
                  <a:srgbClr val="0072BC"/>
                </a:solidFill>
              </a:rPr>
            </a:br>
            <a:r>
              <a:rPr lang="ru-RU" sz="1400" dirty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115035, Россия, г. Москва, </a:t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ул. Садовническая, дом 79 </a:t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8 800 30 20 100</a:t>
            </a:r>
            <a:b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info@mspbank.ru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800" u="sng" dirty="0">
                <a:solidFill>
                  <a:srgbClr val="0072BC"/>
                </a:solidFill>
              </a:rPr>
              <a:t>mspbank.ru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Дуга 50"/>
          <p:cNvSpPr/>
          <p:nvPr/>
        </p:nvSpPr>
        <p:spPr>
          <a:xfrm rot="5075208">
            <a:off x="-790720" y="-2900792"/>
            <a:ext cx="6295307" cy="11765965"/>
          </a:xfrm>
          <a:prstGeom prst="arc">
            <a:avLst>
              <a:gd name="adj1" fmla="val 16191711"/>
              <a:gd name="adj2" fmla="val 1229268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471037" y="6120899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987773" y="3312734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123678" y="4356290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187574" y="5006630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07453" y="5482187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15253" y="5957778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71037" y="6336961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1999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79249" y="6048876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2004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71437" y="5616730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51557" y="5112556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95673" y="4301317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59769" y="3050737"/>
            <a:ext cx="63007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4933" y="5670367"/>
            <a:ext cx="1512168" cy="4308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Учреждено</a:t>
            </a:r>
          </a:p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АО «МСП Банк»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19127" y="5403174"/>
            <a:ext cx="2039813" cy="60021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государственную программу финансовой поддержки МСП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79350" y="4825253"/>
            <a:ext cx="1728192" cy="60021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гарантийную поддержку МСП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31477" y="4210141"/>
            <a:ext cx="1461058" cy="769531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национальной гарантийной системы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35900" y="3745233"/>
            <a:ext cx="2039813" cy="4308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635719" y="3067023"/>
            <a:ext cx="2244043" cy="4308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реализации Национального проекта МСП</a:t>
            </a:r>
          </a:p>
        </p:txBody>
      </p:sp>
      <p:sp>
        <p:nvSpPr>
          <p:cNvPr id="23" name="Овал 22"/>
          <p:cNvSpPr/>
          <p:nvPr/>
        </p:nvSpPr>
        <p:spPr>
          <a:xfrm>
            <a:off x="8167781" y="2621316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90402" y="2375856"/>
            <a:ext cx="63007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1734" y="2375603"/>
            <a:ext cx="2244043" cy="4308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антикризисных мерах поддержки МСП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0863" y="1125538"/>
            <a:ext cx="7776864" cy="1008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just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- дочерняя организация АО «Корпорация «МСП»  - института развития в сфере поддержки малого и среднего предпринимательства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 defTabSz="913473"/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913473"/>
            <a:r>
              <a:rPr lang="ru-RU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Банк видит своей миссией, с одной стороны, продолжение финансовой поддержки малого и среднего предпринимательства, в первую очередь - сегментов, входящих в число приоритетов Корпорации МСП и государства, с другой стороны – задание новых современных стандартов на рынке финансирования МСП путем внедрения передовых</a:t>
            </a:r>
            <a:r>
              <a:rPr lang="en-US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технологий и решений.</a:t>
            </a:r>
            <a:endParaRPr lang="ru-RU" sz="1100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0931" y="2474594"/>
            <a:ext cx="5132553" cy="160072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marL="285462" indent="-285462" defTabSz="91347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 с универсальной лицензией (Лицензия Банка России на осуществление банковских операций выдана Банку 25.01.2000)</a:t>
            </a:r>
          </a:p>
          <a:p>
            <a:pPr marL="285462" indent="-285462" defTabSz="91347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рынка ценных бумаг (Лицензии профессионального участника рынка ценных бумаг)</a:t>
            </a:r>
          </a:p>
          <a:p>
            <a:pPr marL="285462" indent="428191" defTabSz="913473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462" indent="428191" defTabSz="913473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462" indent="428191" defTabSz="913473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742199" lvl="1" indent="-285462" defTabSz="91347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 Банке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9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4653373" y="3429529"/>
            <a:ext cx="4163539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751" y="3429529"/>
            <a:ext cx="4169253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644732" y="942181"/>
            <a:ext cx="4163539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42110" y="942181"/>
            <a:ext cx="4169253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Кредитная поддержка субъектов МСП в рамках базовых кредитных продуктов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3537" y="1474620"/>
            <a:ext cx="418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9741" y="1040321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Оборотное кредитование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568" y="2295456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от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53" y="2277666"/>
            <a:ext cx="319932" cy="31257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53" y="2637686"/>
            <a:ext cx="313200" cy="30556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53" y="2997746"/>
            <a:ext cx="313200" cy="29863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83568" y="2651987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3568" y="3008567"/>
            <a:ext cx="3600400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5**% годовых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53373" y="1474620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88024" y="1040321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Инвестиционное кредитование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04048" y="2313244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от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2000*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75" y="2295454"/>
            <a:ext cx="319932" cy="312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75" y="2655490"/>
            <a:ext cx="313200" cy="3055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75" y="3015534"/>
            <a:ext cx="313200" cy="2986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004048" y="2669775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04048" y="3026339"/>
            <a:ext cx="3600400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5**% годовых</a:t>
            </a:r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6485" y="6248723"/>
            <a:ext cx="7962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Кредитные 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РФ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18592" y="3966385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1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 финансирование расходов, связанных с исполнением контракта в рамках Федеральных законов 223-ФЗ и 44-ФЗ.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6634" y="3527669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Контрактное кредитование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89298" y="4599712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от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94" y="4581922"/>
            <a:ext cx="319932" cy="31257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94" y="4924433"/>
            <a:ext cx="313200" cy="30556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94" y="5278758"/>
            <a:ext cx="313200" cy="298633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689298" y="4956243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9298" y="5289574"/>
            <a:ext cx="3600400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5**% годовых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628406" y="3966369"/>
            <a:ext cx="40324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1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Рефинансирование кредитов  (займов), выданных другими кредитными организациями на оборотные и инвестиционные цели.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788024" y="3527669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Рефинансирование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999112" y="4581922"/>
            <a:ext cx="3672408" cy="80021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</a:t>
            </a:r>
          </a:p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оборотные цели от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 от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1000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  <a:p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116" y="4653681"/>
            <a:ext cx="319932" cy="312577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116" y="5283397"/>
            <a:ext cx="313200" cy="305561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116" y="5886213"/>
            <a:ext cx="313200" cy="298633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4999112" y="5238125"/>
            <a:ext cx="3384378" cy="61555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</a:t>
            </a:r>
          </a:p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оборотные цели до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 до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84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25571" y="5910485"/>
            <a:ext cx="2321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5**% годовых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98316" y="6526138"/>
            <a:ext cx="22637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наличии субсидирования  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0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644732" y="942181"/>
            <a:ext cx="4163539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656933" y="3221199"/>
            <a:ext cx="4163539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42110" y="942181"/>
            <a:ext cx="4169253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36" y="1036518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Базовый продукт «Экспресс поддержка»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31544" y="1480762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16016" y="1036519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самозанятых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29130" y="1773610"/>
            <a:ext cx="36724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от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тысяч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 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75" y="1778251"/>
            <a:ext cx="319932" cy="31257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041" y="2237185"/>
            <a:ext cx="313200" cy="30556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041" y="2783220"/>
            <a:ext cx="313200" cy="29863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947116" y="2109550"/>
            <a:ext cx="4017372" cy="60016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</a:t>
            </a:r>
          </a:p>
          <a:p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тысяч до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руб. – до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 (включительно) </a:t>
            </a:r>
          </a:p>
          <a:p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руб. до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руб. - до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 (включительно) 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4727301" y="6311364"/>
            <a:ext cx="3960831" cy="430798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defTabSz="913473">
              <a:defRPr/>
            </a:pPr>
            <a:r>
              <a:rPr lang="ru-RU" sz="1100" b="1" kern="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Расчетный счет для оформления кредита </a:t>
            </a:r>
          </a:p>
          <a:p>
            <a:pPr defTabSz="913473">
              <a:defRPr/>
            </a:pPr>
            <a:r>
              <a:rPr lang="ru-RU" sz="1100" b="1" kern="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может быть открыт в любом банке.</a:t>
            </a:r>
            <a:endParaRPr lang="ru-RU" sz="1100" kern="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31544" y="3771421"/>
            <a:ext cx="4260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рефинансирование кредитов самозанятых,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1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(займа/</a:t>
            </a:r>
            <a:r>
              <a:rPr lang="ru-RU" sz="11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по данным БКИ. Максимальный размер кредита составляет не более суммы рефинансируемых кредитов по данным Бюро кредитных историй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 но не более 1 млн рублей.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016542" y="4947687"/>
            <a:ext cx="3672408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млн рублей (срок регистрации Заемщика на дату подачи заявки - от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месяцев)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670" y="5022230"/>
            <a:ext cx="319932" cy="312577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036" y="5500838"/>
            <a:ext cx="313200" cy="30556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036" y="5968555"/>
            <a:ext cx="313200" cy="298633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5016542" y="5500483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 (включительно)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23492" y="4964968"/>
            <a:ext cx="36724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10 млн. рублей включительно</a:t>
            </a: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94" y="4947178"/>
            <a:ext cx="319932" cy="31257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96" y="5307199"/>
            <a:ext cx="313200" cy="305561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96" y="5678071"/>
            <a:ext cx="313200" cy="298633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623492" y="5321495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 месяцев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23492" y="5678071"/>
            <a:ext cx="374441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11,5% годовых 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716016" y="3213770"/>
            <a:ext cx="383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Рефинансирование кредитов самозанятых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3013" y="2205658"/>
            <a:ext cx="386579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Субъект МСП – юридическое лицо (распространяется только на юридические лица с организационно правовой форма - ООО) или индивидуальный предприниматель (за исключением индивидуальных предпринимателей,  применяющих специальный налоговый режим «Налог на профессиональный доход»).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 заемщика отсутствует отрицательная кредитная история.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Доход от текущей деятельности заемщика покрывает расходы на обслуживание и погашение кредита.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регистрации Заемщика на дату подачи заявки не менее 12 месяцев</a:t>
            </a:r>
          </a:p>
          <a:p>
            <a:pPr algn="just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3528" y="162460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0664" y="5956445"/>
            <a:ext cx="3744416" cy="41549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12,0%-12,5%</a:t>
            </a:r>
          </a:p>
          <a:p>
            <a:r>
              <a:rPr lang="ru-RU" sz="9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зависимости от рейтинга Заемщика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5061" y="2709714"/>
            <a:ext cx="3744416" cy="41549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12,0%-12,5%</a:t>
            </a:r>
          </a:p>
          <a:p>
            <a:r>
              <a:rPr lang="ru-RU" sz="9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зависимости от рейтинга Заемщика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Кредитная поддержка субъектов МСП в рамках базовых кредитных продуктов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0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1378" y="1485113"/>
            <a:ext cx="4176464" cy="57374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pPr defTabSz="913473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"/>
          <p:cNvSpPr/>
          <p:nvPr/>
        </p:nvSpPr>
        <p:spPr>
          <a:xfrm rot="9006540">
            <a:off x="6883651" y="378014"/>
            <a:ext cx="1303699" cy="955833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lIns="91349" tIns="45676" rIns="91349" bIns="45676" anchor="ctr"/>
          <a:lstStyle/>
          <a:p>
            <a:pPr algn="ctr" defTabSz="913473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715"/>
            <a:ext cx="1678202" cy="45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3473" eaLnBrk="1" hangingPunct="1">
              <a:lnSpc>
                <a:spcPct val="80000"/>
              </a:lnSpc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</a:p>
          <a:p>
            <a:pPr algn="ctr" defTabSz="913473" eaLnBrk="1" hangingPunct="1">
              <a:lnSpc>
                <a:spcPct val="80000"/>
              </a:lnSpc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до 1</a:t>
            </a:r>
            <a:r>
              <a:rPr lang="en-US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млн руб.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075" y="1854771"/>
            <a:ext cx="4496734" cy="163112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just" defTabSz="913473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275" indent="-171275" algn="just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Физические лица, в том числе индивидуальные предприниматели,  применяющее специальный налоговый режим «Налог на профессиональный доход» в соответствии с Федеральным законом 27.11.2018 г. №422-ФЗ «О проведении эксперимента по установлению специального налогового режима «Налог на профессиональный доход».</a:t>
            </a:r>
          </a:p>
          <a:p>
            <a:pPr marL="171275" indent="-171275" algn="just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 заемщика отсутствует отрицательная кредитная история.</a:t>
            </a:r>
          </a:p>
          <a:p>
            <a:pPr marL="171275" indent="-171275" algn="just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Доход от текущей деятельности заемщика покрывает расходы на обслуживание и погашение кредита.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5447026"/>
            <a:ext cx="3672408" cy="646242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defTabSz="913473"/>
            <a:r>
              <a:rPr lang="ru-RU" sz="1200" b="1" dirty="0">
                <a:solidFill>
                  <a:srgbClr val="39414E"/>
                </a:solidFill>
                <a:latin typeface="Open Sans"/>
              </a:rPr>
              <a:t>Расчетный счет для оформления кредита </a:t>
            </a:r>
          </a:p>
          <a:p>
            <a:pPr defTabSz="913473"/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банке.</a:t>
            </a:r>
          </a:p>
          <a:p>
            <a:pPr defTabSz="913473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23528" y="908934"/>
            <a:ext cx="6120680" cy="43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7" tIns="45661" rIns="91317" bIns="45661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247" y="1667203"/>
            <a:ext cx="3260041" cy="351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26304" y="3571657"/>
            <a:ext cx="1282540" cy="246189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>
              <a:defRPr/>
            </a:pPr>
            <a:r>
              <a:rPr lang="ru-RU" sz="1000" kern="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384" y="4601688"/>
            <a:ext cx="1160711" cy="246189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>
              <a:defRPr/>
            </a:pPr>
            <a:r>
              <a:rPr lang="ru-RU" sz="1000" kern="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688" y="5734436"/>
            <a:ext cx="1534211" cy="246189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>
              <a:defRPr/>
            </a:pPr>
            <a:r>
              <a:rPr lang="ru-RU" sz="1000" kern="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2" y="4919987"/>
            <a:ext cx="603089" cy="5885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2" y="5994917"/>
            <a:ext cx="632508" cy="60322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5" y="3861842"/>
            <a:ext cx="639863" cy="62529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90545" y="4865153"/>
            <a:ext cx="2441352" cy="57374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50 тысяч до 1 млн рублей – 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3473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месяцев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913473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51112" y="3861842"/>
            <a:ext cx="3708920" cy="279929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>
              <a:lnSpc>
                <a:spcPct val="115000"/>
              </a:lnSpc>
              <a:spcAft>
                <a:spcPts val="1125"/>
              </a:spcAft>
            </a:pPr>
            <a:r>
              <a:rPr lang="ru-RU" sz="1000" dirty="0">
                <a:solidFill>
                  <a:prstClr val="black"/>
                </a:solidFill>
                <a:latin typeface="Arial"/>
                <a:ea typeface="Times New Roman"/>
              </a:rPr>
              <a:t>От 50 тысяч до </a:t>
            </a:r>
            <a:r>
              <a:rPr lang="en-US" sz="1000" dirty="0">
                <a:solidFill>
                  <a:prstClr val="black"/>
                </a:solidFill>
                <a:latin typeface="Arial"/>
                <a:ea typeface="Times New Roman"/>
              </a:rPr>
              <a:t>5</a:t>
            </a:r>
            <a:r>
              <a:rPr lang="ru-RU" sz="1000" dirty="0">
                <a:solidFill>
                  <a:prstClr val="black"/>
                </a:solidFill>
                <a:latin typeface="Arial"/>
                <a:ea typeface="Times New Roman"/>
              </a:rPr>
              <a:t> млн рублей</a:t>
            </a:r>
            <a:r>
              <a:rPr lang="en-US" sz="1000" dirty="0">
                <a:solidFill>
                  <a:prstClr val="black"/>
                </a:solidFill>
                <a:latin typeface="Arial"/>
                <a:ea typeface="Times New Roman"/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153511" y="4069659"/>
            <a:ext cx="3092080" cy="446187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defTabSz="913473">
              <a:lnSpc>
                <a:spcPct val="115000"/>
              </a:lnSpc>
              <a:spcAft>
                <a:spcPts val="1125"/>
              </a:spcAft>
            </a:pPr>
            <a:r>
              <a:rPr lang="en-US" sz="1000" i="1" dirty="0">
                <a:solidFill>
                  <a:prstClr val="black"/>
                </a:solidFill>
                <a:ea typeface="Times New Roman"/>
              </a:rPr>
              <a:t>(c</a:t>
            </a:r>
            <a:r>
              <a:rPr lang="ru-RU" sz="1000" i="1" dirty="0">
                <a:solidFill>
                  <a:prstClr val="black"/>
                </a:solidFill>
                <a:ea typeface="Times New Roman"/>
              </a:rPr>
              <a:t>рок регистрации Заемщика на дату подачи заявки - от </a:t>
            </a:r>
            <a:r>
              <a:rPr lang="en-US" sz="1000" i="1" dirty="0">
                <a:solidFill>
                  <a:prstClr val="black"/>
                </a:solidFill>
                <a:ea typeface="Times New Roman"/>
              </a:rPr>
              <a:t>0</a:t>
            </a:r>
            <a:r>
              <a:rPr lang="ru-RU" sz="1000" i="1" dirty="0">
                <a:solidFill>
                  <a:prstClr val="black"/>
                </a:solidFill>
                <a:ea typeface="Times New Roman"/>
              </a:rPr>
              <a:t> месяцев</a:t>
            </a:r>
            <a:r>
              <a:rPr lang="en-US" sz="1000" i="1" dirty="0">
                <a:solidFill>
                  <a:prstClr val="black"/>
                </a:solidFill>
                <a:ea typeface="Times New Roman"/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90545" y="5231438"/>
            <a:ext cx="2441352" cy="57374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1 млн рублей до 5 млн рублей – </a:t>
            </a:r>
          </a:p>
          <a:p>
            <a:pPr defTabSz="913473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60 месяцев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913473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094023" y="6038632"/>
            <a:ext cx="2289845" cy="41549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12,0%-12,5%</a:t>
            </a:r>
          </a:p>
          <a:p>
            <a:r>
              <a:rPr lang="ru-RU" sz="9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зависимости от рейтинга Заемщика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самозанятых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4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бъект 5"/>
          <p:cNvSpPr txBox="1">
            <a:spLocks/>
          </p:cNvSpPr>
          <p:nvPr/>
        </p:nvSpPr>
        <p:spPr>
          <a:xfrm>
            <a:off x="323528" y="908731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рефинансирования кредита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528" y="1485578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рефинансирование кредитов физических лиц, в том числе индивидуальных предпринимателей, применяющих специальный налоговый режим «Налог на профессиональный доход»,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(займа/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по данным БКИ. Максимальный размер кредита составляет не более суммы рефинансируемых кредитов по данным Бюро кредитных историй,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но не более 1 млн рублей.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1399" y="5550343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СРОК КРЕДИТА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006" y="554953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СТАВКА ПО КРЕДИТУ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3" y="5903953"/>
            <a:ext cx="603089" cy="5883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46409" y="5971346"/>
            <a:ext cx="1356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36 месяцев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3104594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algn="just"/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Заявляемый доход от текущей деятельности покрывает расходы на обслуживание и погашение кредита.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Требования, предусмотренные ч.2 ст.4 Федерального закона №422-ФЗ.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Отсутствие у Заемщика отрицательной кредитной истории.</a:t>
            </a:r>
          </a:p>
          <a:p>
            <a:pPr algn="just">
              <a:buClr>
                <a:srgbClr val="ED1B34"/>
              </a:buClr>
            </a:pP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4008" y="5302002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Расчетный счет для оформления кредита </a:t>
            </a:r>
          </a:p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банке.</a:t>
            </a:r>
          </a:p>
          <a:p>
            <a:endParaRPr lang="ru-RU" sz="1200" b="1" dirty="0">
              <a:solidFill>
                <a:srgbClr val="39414E"/>
              </a:solidFill>
              <a:latin typeface="Open Sans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3998"/>
          <a:stretch/>
        </p:blipFill>
        <p:spPr bwMode="auto">
          <a:xfrm>
            <a:off x="4714874" y="1557586"/>
            <a:ext cx="3529533" cy="363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5536" y="4509914"/>
            <a:ext cx="2762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СУММА РЕФИНАНСИРУЕМОГО КРЕДИТА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4858326"/>
            <a:ext cx="639863" cy="6251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43608" y="4941962"/>
            <a:ext cx="3348880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До 1 млн рублей </a:t>
            </a:r>
            <a:r>
              <a:rPr lang="en-US" sz="800" i="1" dirty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рок регистрации Заемщика на дату подачи заявки - от 0 месяцев</a:t>
            </a:r>
            <a:r>
              <a:rPr lang="en-US" sz="800" i="1" dirty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ru-RU" sz="800" dirty="0">
              <a:solidFill>
                <a:srgbClr val="4D4D4D"/>
              </a:solidFill>
              <a:latin typeface="Times New Roman"/>
              <a:ea typeface="Calibri"/>
            </a:endParaRPr>
          </a:p>
        </p:txBody>
      </p:sp>
      <p:sp>
        <p:nvSpPr>
          <p:cNvPr id="31" name="Rounded Rectangular Callout 1"/>
          <p:cNvSpPr/>
          <p:nvPr/>
        </p:nvSpPr>
        <p:spPr>
          <a:xfrm rot="9006540">
            <a:off x="6791073" y="366952"/>
            <a:ext cx="1527063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2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обеспечения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95736" y="5950074"/>
            <a:ext cx="2329805" cy="41549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12,0%-12,5%</a:t>
            </a:r>
          </a:p>
          <a:p>
            <a:r>
              <a:rPr lang="ru-RU" sz="9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зависимости от рейтинга Заемщика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самозанятых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1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23528" y="1594098"/>
            <a:ext cx="8496944" cy="4572000"/>
            <a:chOff x="323528" y="1512332"/>
            <a:chExt cx="8496944" cy="4572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504"/>
            <a:stretch/>
          </p:blipFill>
          <p:spPr>
            <a:xfrm>
              <a:off x="1734220" y="1512332"/>
              <a:ext cx="7086252" cy="4572000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323528" y="1512332"/>
              <a:ext cx="5256584" cy="457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самозанятых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23528" y="908731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Поддержкой уже воспользовались: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735696"/>
            <a:ext cx="25461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сумму</a:t>
            </a:r>
          </a:p>
          <a:p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</a:t>
            </a:r>
            <a:r>
              <a:rPr lang="en-US" sz="2300" dirty="0">
                <a:solidFill>
                  <a:srgbClr val="ED1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</a:t>
            </a:r>
            <a:r>
              <a:rPr lang="ru-RU" sz="2300" dirty="0">
                <a:solidFill>
                  <a:srgbClr val="ED1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</a:p>
          <a:p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6822" y="1711360"/>
            <a:ext cx="245233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201768"/>
            <a:ext cx="264687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ED1B34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5</a:t>
            </a:r>
            <a:r>
              <a:rPr lang="ru-RU" sz="11500" dirty="0">
                <a:solidFill>
                  <a:srgbClr val="ED1B34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2887" y="3799592"/>
            <a:ext cx="24002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</a:p>
        </p:txBody>
      </p:sp>
    </p:spTree>
    <p:extLst>
      <p:ext uri="{BB962C8B-B14F-4D97-AF65-F5344CB8AC3E}">
        <p14:creationId xmlns:p14="http://schemas.microsoft.com/office/powerpoint/2010/main" val="154921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8325" y="992517"/>
            <a:ext cx="1521387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4891" y="992517"/>
            <a:ext cx="1813133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12640" y="992517"/>
            <a:ext cx="1909313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254" y="1845618"/>
            <a:ext cx="1811520" cy="27691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000 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3344" y="1845618"/>
            <a:ext cx="3152752" cy="101557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до 10 млн руб. –  до 24 часов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до 100 млн руб. –  до 2 рабочих дней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от 1000 млн руб. –  до 5 рабочих дней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64568" y="1845618"/>
            <a:ext cx="3155904" cy="1569572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 –  4 % годовых, но не менее 999 рублей;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5 млн рублей включительно для самозанятых – 2% годовых;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руб. до 50 млн рублей – 3 % годовых;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50 млн руб. до 1 000 млн рублей – от 2 % до </a:t>
            </a:r>
            <a:r>
              <a:rPr lang="en-US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3%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годовых.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57" y="5168321"/>
            <a:ext cx="567347" cy="56747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47" y="3675059"/>
            <a:ext cx="567347" cy="56747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64" y="3645818"/>
            <a:ext cx="543262" cy="54338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86" y="3671122"/>
            <a:ext cx="567347" cy="56747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46" y="5144819"/>
            <a:ext cx="567347" cy="567478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52" y="5160365"/>
            <a:ext cx="567347" cy="567478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3211877" y="3952429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68" name="Прямая соединительная линия 67"/>
          <p:cNvCxnSpPr/>
          <p:nvPr/>
        </p:nvCxnSpPr>
        <p:spPr>
          <a:xfrm>
            <a:off x="4740051" y="3952428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69" name="Прямая соединительная линия 68"/>
          <p:cNvCxnSpPr/>
          <p:nvPr/>
        </p:nvCxnSpPr>
        <p:spPr>
          <a:xfrm>
            <a:off x="6100234" y="3952429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0" name="Прямая соединительная линия 69"/>
          <p:cNvCxnSpPr/>
          <p:nvPr/>
        </p:nvCxnSpPr>
        <p:spPr>
          <a:xfrm>
            <a:off x="7628408" y="3952428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1" name="Прямая соединительная линия 70"/>
          <p:cNvCxnSpPr/>
          <p:nvPr/>
        </p:nvCxnSpPr>
        <p:spPr>
          <a:xfrm>
            <a:off x="366433" y="3958799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2" name="Прямая соединительная линия 71"/>
          <p:cNvCxnSpPr/>
          <p:nvPr/>
        </p:nvCxnSpPr>
        <p:spPr>
          <a:xfrm>
            <a:off x="1894607" y="3958798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3" name="Прямая соединительная линия 72"/>
          <p:cNvCxnSpPr/>
          <p:nvPr/>
        </p:nvCxnSpPr>
        <p:spPr>
          <a:xfrm>
            <a:off x="3195973" y="5432497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4" name="Прямая соединительная линия 73"/>
          <p:cNvCxnSpPr/>
          <p:nvPr/>
        </p:nvCxnSpPr>
        <p:spPr>
          <a:xfrm>
            <a:off x="4724147" y="5432496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5" name="Прямая соединительная линия 74"/>
          <p:cNvCxnSpPr/>
          <p:nvPr/>
        </p:nvCxnSpPr>
        <p:spPr>
          <a:xfrm>
            <a:off x="6084330" y="5432497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6" name="Прямая соединительная линия 75"/>
          <p:cNvCxnSpPr/>
          <p:nvPr/>
        </p:nvCxnSpPr>
        <p:spPr>
          <a:xfrm>
            <a:off x="7612504" y="5432496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7" name="Прямая соединительная линия 76"/>
          <p:cNvCxnSpPr/>
          <p:nvPr/>
        </p:nvCxnSpPr>
        <p:spPr>
          <a:xfrm>
            <a:off x="323528" y="5432498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8" name="Прямая соединительная линия 77"/>
          <p:cNvCxnSpPr/>
          <p:nvPr/>
        </p:nvCxnSpPr>
        <p:spPr>
          <a:xfrm>
            <a:off x="1851702" y="5432497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3193234" y="4284677"/>
            <a:ext cx="2489000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Автоматизированная система </a:t>
            </a:r>
          </a:p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выдачи электронных </a:t>
            </a:r>
          </a:p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банковских гарантий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04095" y="4284677"/>
            <a:ext cx="2489000" cy="27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через интернет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6254" y="4254273"/>
            <a:ext cx="2489000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Сокращенные сроки </a:t>
            </a:r>
          </a:p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 заявок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167151" y="5727971"/>
            <a:ext cx="2489000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расчетного </a:t>
            </a:r>
          </a:p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счета не требуется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078012" y="5727971"/>
            <a:ext cx="2489000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Предварительное решение </a:t>
            </a:r>
          </a:p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2 документам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3409" y="5694314"/>
            <a:ext cx="2489000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млн рублей – 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обеспечения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89" y="1305610"/>
            <a:ext cx="479012" cy="46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310" y="1305610"/>
            <a:ext cx="479700" cy="468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229" y="1305610"/>
            <a:ext cx="490828" cy="468000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Гарантийная поддержка (гарантии в рамках №44-ФЗ и №223-ФЗ)</a:t>
            </a:r>
          </a:p>
        </p:txBody>
      </p:sp>
    </p:spTree>
    <p:extLst>
      <p:ext uri="{BB962C8B-B14F-4D97-AF65-F5344CB8AC3E}">
        <p14:creationId xmlns:p14="http://schemas.microsoft.com/office/powerpoint/2010/main" val="59330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/>
          <p:cNvSpPr txBox="1">
            <a:spLocks/>
          </p:cNvSpPr>
          <p:nvPr/>
        </p:nvSpPr>
        <p:spPr>
          <a:xfrm>
            <a:off x="323528" y="764891"/>
            <a:ext cx="3703091" cy="43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Как подать заявку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749" y="3626370"/>
            <a:ext cx="1975090" cy="1139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0476BF"/>
                </a:solidFill>
                <a:latin typeface="Arial"/>
              </a:rPr>
              <a:t>Заявка</a:t>
            </a:r>
            <a:endParaRPr lang="en-US" sz="1400" b="1" kern="0" dirty="0">
              <a:solidFill>
                <a:srgbClr val="0476BF"/>
              </a:solidFill>
              <a:latin typeface="Arial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4D4D4D"/>
                </a:solidFill>
              </a:rPr>
              <a:t>Заполнение полей с параметрами кредита (цель, сумма, срок, продукт, источник погашения, валюта)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10-15 минут</a:t>
            </a:r>
            <a:endParaRPr lang="en-US" sz="1000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9526" y="3626370"/>
            <a:ext cx="2016246" cy="1139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0E5A8B"/>
                </a:solidFill>
              </a:rPr>
              <a:t>Анкета</a:t>
            </a:r>
            <a:endParaRPr lang="en-US" sz="1400" b="1" kern="0" dirty="0">
              <a:solidFill>
                <a:srgbClr val="0E5A8B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4D4D4D"/>
                </a:solidFill>
              </a:rPr>
              <a:t>Заполнение карточки, часть информации заполнена автоматически из внешних источников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30-45 минут</a:t>
            </a:r>
            <a:endParaRPr lang="en-US" sz="1000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4459" y="3626370"/>
            <a:ext cx="1999792" cy="1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32ACFA"/>
                </a:solidFill>
              </a:rPr>
              <a:t>Документы</a:t>
            </a:r>
            <a:endParaRPr lang="en-US" sz="1400" b="1" kern="0" dirty="0">
              <a:solidFill>
                <a:srgbClr val="32ACFA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4D4D4D"/>
                </a:solidFill>
              </a:rPr>
              <a:t>Добавление документов к заявке, система автоматически формирует пакет документов, которые необходимо приложить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30 минут </a:t>
            </a:r>
          </a:p>
          <a:p>
            <a:pPr algn="ctr">
              <a:spcBef>
                <a:spcPct val="20000"/>
              </a:spcBef>
              <a:defRPr/>
            </a:pPr>
            <a:endParaRPr lang="ru-RU" sz="1000" kern="0" dirty="0">
              <a:solidFill>
                <a:sysClr val="window" lastClr="FFFFFF">
                  <a:lumMod val="50000"/>
                </a:sys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ru-RU" sz="1000" kern="0" dirty="0">
              <a:solidFill>
                <a:sysClr val="window" lastClr="FFFFFF">
                  <a:lumMod val="50000"/>
                </a:sys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1000" kern="0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2949" y="3626360"/>
            <a:ext cx="1917483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4D4D4D"/>
                </a:solidFill>
              </a:rPr>
              <a:t>Отправка на рассмотрение</a:t>
            </a:r>
            <a:endParaRPr lang="en-US" sz="1000" kern="0" dirty="0">
              <a:solidFill>
                <a:srgbClr val="4D4D4D"/>
              </a:solidFill>
            </a:endParaRPr>
          </a:p>
        </p:txBody>
      </p:sp>
      <p:sp>
        <p:nvSpPr>
          <p:cNvPr id="14" name="Freeform 52"/>
          <p:cNvSpPr>
            <a:spLocks noEditPoints="1"/>
          </p:cNvSpPr>
          <p:nvPr/>
        </p:nvSpPr>
        <p:spPr bwMode="auto">
          <a:xfrm>
            <a:off x="7172412" y="2061642"/>
            <a:ext cx="463193" cy="49844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572" y="4796438"/>
            <a:ext cx="7845860" cy="7388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/>
              <a:t> </a:t>
            </a:r>
            <a:r>
              <a:rPr lang="ru-RU" dirty="0"/>
              <a:t>УКЭП  клиента на этапе заведения заявки не потребуется, при регистрации в системе необходимо выбрать систему налогообложения НПД</a:t>
            </a:r>
          </a:p>
          <a:p>
            <a:pPr algn="ctr"/>
            <a:r>
              <a:rPr lang="ru-RU" dirty="0"/>
              <a:t> (УКЭП будет необходим на этапе заключения кредитного договора)</a:t>
            </a:r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901940" y="2305303"/>
            <a:ext cx="1209747" cy="1210027"/>
            <a:chOff x="6804258" y="2337810"/>
            <a:chExt cx="1209747" cy="1210027"/>
          </a:xfrm>
        </p:grpSpPr>
        <p:sp>
          <p:nvSpPr>
            <p:cNvPr id="16" name="Sev04"/>
            <p:cNvSpPr/>
            <p:nvPr/>
          </p:nvSpPr>
          <p:spPr>
            <a:xfrm>
              <a:off x="6804258" y="2337810"/>
              <a:ext cx="1209747" cy="1210027"/>
            </a:xfrm>
            <a:prstGeom prst="ellipse">
              <a:avLst/>
            </a:prstGeom>
            <a:solidFill>
              <a:srgbClr val="A1A1A1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4000" kern="0" dirty="0">
                <a:solidFill>
                  <a:srgbClr val="A1A1A1">
                    <a:lumMod val="50000"/>
                  </a:srgbClr>
                </a:solidFill>
                <a:latin typeface="FontAwesome" pitchFamily="2" charset="0"/>
              </a:endParaRPr>
            </a:p>
          </p:txBody>
        </p:sp>
        <p:sp>
          <p:nvSpPr>
            <p:cNvPr id="17" name="Freeform 52"/>
            <p:cNvSpPr>
              <a:spLocks noEditPoints="1"/>
            </p:cNvSpPr>
            <p:nvPr/>
          </p:nvSpPr>
          <p:spPr bwMode="auto">
            <a:xfrm>
              <a:off x="7177535" y="2693591"/>
              <a:ext cx="463193" cy="498446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48423" y="2305303"/>
            <a:ext cx="1209747" cy="1210027"/>
            <a:chOff x="750741" y="2383318"/>
            <a:chExt cx="1209747" cy="1210027"/>
          </a:xfrm>
        </p:grpSpPr>
        <p:sp>
          <p:nvSpPr>
            <p:cNvPr id="8" name="Sev01"/>
            <p:cNvSpPr/>
            <p:nvPr/>
          </p:nvSpPr>
          <p:spPr>
            <a:xfrm>
              <a:off x="750741" y="2383318"/>
              <a:ext cx="1209747" cy="1210027"/>
            </a:xfrm>
            <a:prstGeom prst="ellipse">
              <a:avLst/>
            </a:prstGeom>
            <a:solidFill>
              <a:srgbClr val="0476BF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4000" kern="0" dirty="0">
                <a:solidFill>
                  <a:srgbClr val="0476BF">
                    <a:lumMod val="50000"/>
                  </a:srgbClr>
                </a:solidFill>
                <a:latin typeface="FontAwesome" pitchFamily="2" charset="0"/>
              </a:endParaRPr>
            </a:p>
          </p:txBody>
        </p:sp>
        <p:sp>
          <p:nvSpPr>
            <p:cNvPr id="19" name="Freeform 42"/>
            <p:cNvSpPr>
              <a:spLocks noEditPoints="1"/>
            </p:cNvSpPr>
            <p:nvPr/>
          </p:nvSpPr>
          <p:spPr bwMode="auto">
            <a:xfrm>
              <a:off x="1103252" y="2777629"/>
              <a:ext cx="504720" cy="434544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909496" y="2305303"/>
            <a:ext cx="1209747" cy="1210027"/>
            <a:chOff x="4811814" y="2383318"/>
            <a:chExt cx="1209747" cy="1210027"/>
          </a:xfrm>
        </p:grpSpPr>
        <p:sp>
          <p:nvSpPr>
            <p:cNvPr id="12" name="Sev03"/>
            <p:cNvSpPr/>
            <p:nvPr/>
          </p:nvSpPr>
          <p:spPr>
            <a:xfrm>
              <a:off x="4811814" y="2383318"/>
              <a:ext cx="1209747" cy="1210027"/>
            </a:xfrm>
            <a:prstGeom prst="ellipse">
              <a:avLst/>
            </a:prstGeom>
            <a:solidFill>
              <a:srgbClr val="32ACFA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4000" kern="0" dirty="0">
                <a:solidFill>
                  <a:srgbClr val="32ACFA">
                    <a:lumMod val="50000"/>
                  </a:srgbClr>
                </a:solidFill>
                <a:latin typeface="FontAwesome" pitchFamily="2" charset="0"/>
              </a:endParaRPr>
            </a:p>
          </p:txBody>
        </p:sp>
        <p:sp>
          <p:nvSpPr>
            <p:cNvPr id="20" name="Freeform 178"/>
            <p:cNvSpPr>
              <a:spLocks noEditPoints="1"/>
            </p:cNvSpPr>
            <p:nvPr/>
          </p:nvSpPr>
          <p:spPr bwMode="auto">
            <a:xfrm>
              <a:off x="5164313" y="2804787"/>
              <a:ext cx="504720" cy="380226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72778" y="2305303"/>
            <a:ext cx="1209747" cy="1210027"/>
            <a:chOff x="2775096" y="2383318"/>
            <a:chExt cx="1209747" cy="1210027"/>
          </a:xfrm>
        </p:grpSpPr>
        <p:sp>
          <p:nvSpPr>
            <p:cNvPr id="10" name="Sev02"/>
            <p:cNvSpPr/>
            <p:nvPr/>
          </p:nvSpPr>
          <p:spPr>
            <a:xfrm>
              <a:off x="2775096" y="2383318"/>
              <a:ext cx="1209747" cy="1210027"/>
            </a:xfrm>
            <a:prstGeom prst="ellipse">
              <a:avLst/>
            </a:prstGeom>
            <a:solidFill>
              <a:srgbClr val="0E5A8B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6000" kern="0" dirty="0">
                <a:solidFill>
                  <a:srgbClr val="0E5A8B">
                    <a:lumMod val="50000"/>
                  </a:srgbClr>
                </a:solidFill>
                <a:latin typeface="FontAwesome" pitchFamily="2" charset="0"/>
              </a:endParaRPr>
            </a:p>
          </p:txBody>
        </p:sp>
        <p:sp>
          <p:nvSpPr>
            <p:cNvPr id="21" name="Freeform 86"/>
            <p:cNvSpPr>
              <a:spLocks noEditPoints="1"/>
            </p:cNvSpPr>
            <p:nvPr/>
          </p:nvSpPr>
          <p:spPr bwMode="auto">
            <a:xfrm>
              <a:off x="3207146" y="2704057"/>
              <a:ext cx="345642" cy="58168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7436" y="5767149"/>
            <a:ext cx="817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6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6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8 800 30 20 100, </a:t>
            </a:r>
          </a:p>
          <a:p>
            <a:r>
              <a:rPr lang="ru-RU" sz="16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6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6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176" y="1341078"/>
            <a:ext cx="8434288" cy="73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получения кредита в МСП Банке требуется минимальный пакет документов. </a:t>
            </a:r>
          </a:p>
          <a:p>
            <a:pPr algn="just"/>
            <a:r>
              <a:rPr lang="ru-RU" sz="14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онлайн-формате заполняется заявка и анкета через систему дистанционного кредитования банка (smbfin.ru), прикладывается справка о регистрации и доходе из сервиса «Мой налог». 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smbfin.ru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78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6511</TotalTime>
  <Words>1285</Words>
  <Application>Microsoft Office PowerPoint</Application>
  <PresentationFormat>Произвольный</PresentationFormat>
  <Paragraphs>173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Тема Office</vt:lpstr>
      <vt:lpstr>1_Специальное оформление</vt:lpstr>
      <vt:lpstr>Специальное оформление</vt:lpstr>
      <vt:lpstr>3_Специальное оформление</vt:lpstr>
      <vt:lpstr>2_Специальное оформление</vt:lpstr>
      <vt:lpstr>4_Специальное оформление</vt:lpstr>
      <vt:lpstr>Кредиты на развитие бизнеса для самозанятых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Базилюк Тарас Александрович</dc:creator>
  <cp:keywords>МСП;продукты</cp:keywords>
  <cp:lastModifiedBy>Леушина Надежда Владимировна</cp:lastModifiedBy>
  <cp:revision>136</cp:revision>
  <cp:lastPrinted>2019-12-19T14:20:38Z</cp:lastPrinted>
  <dcterms:created xsi:type="dcterms:W3CDTF">2019-11-28T08:47:10Z</dcterms:created>
  <dcterms:modified xsi:type="dcterms:W3CDTF">2021-11-01T09:39:14Z</dcterms:modified>
</cp:coreProperties>
</file>