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70" r:id="rId3"/>
    <p:sldId id="369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356" r:id="rId16"/>
    <p:sldId id="299" r:id="rId17"/>
    <p:sldId id="339" r:id="rId18"/>
    <p:sldId id="361" r:id="rId19"/>
    <p:sldId id="285" r:id="rId20"/>
    <p:sldId id="291" r:id="rId21"/>
    <p:sldId id="360" r:id="rId22"/>
    <p:sldId id="399" r:id="rId23"/>
    <p:sldId id="395" r:id="rId24"/>
    <p:sldId id="359" r:id="rId25"/>
    <p:sldId id="322" r:id="rId26"/>
    <p:sldId id="400" r:id="rId27"/>
    <p:sldId id="402" r:id="rId28"/>
    <p:sldId id="404" r:id="rId29"/>
    <p:sldId id="382" r:id="rId30"/>
    <p:sldId id="383" r:id="rId31"/>
    <p:sldId id="355" r:id="rId32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181BA8"/>
    <a:srgbClr val="669900"/>
    <a:srgbClr val="993366"/>
    <a:srgbClr val="990033"/>
    <a:srgbClr val="24FC39"/>
    <a:srgbClr val="E13FB7"/>
    <a:srgbClr val="8AE88E"/>
    <a:srgbClr val="F4A8E9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6897" autoAdjust="0"/>
  </p:normalViewPr>
  <p:slideViewPr>
    <p:cSldViewPr>
      <p:cViewPr>
        <p:scale>
          <a:sx n="75" d="100"/>
          <a:sy n="75" d="100"/>
        </p:scale>
        <p:origin x="-152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9306698002350207E-2"/>
          <c:y val="9.2063492063495247E-2"/>
          <c:w val="0.87061386094443582"/>
          <c:h val="0.6380952380952639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spPr>
            <a:ln w="49442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107,5</a:t>
                    </a:r>
                    <a:endParaRPr lang="en-US" dirty="0"/>
                  </a:p>
                </c:rich>
              </c:tx>
              <c:dLblPos val="t"/>
              <c:showVal val="1"/>
            </c:dLbl>
            <c:dLblPos val="t"/>
            <c:showVal val="1"/>
          </c:dLbls>
          <c:cat>
            <c:strRef>
              <c:f>Лист1!$B$1:$J$1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2021,0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Лист1!$B$2:$J$2</c:f>
              <c:numCache>
                <c:formatCode>0.0</c:formatCode>
                <c:ptCount val="9"/>
                <c:pt idx="0">
                  <c:v>107.5</c:v>
                </c:pt>
                <c:pt idx="1">
                  <c:v>102.8</c:v>
                </c:pt>
                <c:pt idx="2" formatCode="General">
                  <c:v>102.1</c:v>
                </c:pt>
                <c:pt idx="3" formatCode="General">
                  <c:v>104.1</c:v>
                </c:pt>
                <c:pt idx="4" formatCode="General">
                  <c:v>103.2</c:v>
                </c:pt>
                <c:pt idx="5">
                  <c:v>104.2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Базовый сценарий </c:v>
                </c:pt>
              </c:strCache>
            </c:strRef>
          </c:tx>
          <c:spPr>
            <a:ln w="49442">
              <a:solidFill>
                <a:srgbClr val="00B0F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dLbls>
            <c:dLblPos val="t"/>
            <c:showVal val="1"/>
          </c:dLbls>
          <c:cat>
            <c:strRef>
              <c:f>Лист1!$B$1:$J$1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2021,0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5" formatCode="0.0">
                  <c:v>104.2</c:v>
                </c:pt>
                <c:pt idx="6" formatCode="0.0">
                  <c:v>104</c:v>
                </c:pt>
                <c:pt idx="7" formatCode="0.0">
                  <c:v>104</c:v>
                </c:pt>
                <c:pt idx="8" formatCode="0.0">
                  <c:v>104</c:v>
                </c:pt>
              </c:numCache>
            </c:numRef>
          </c:val>
          <c:smooth val="1"/>
        </c:ser>
        <c:dLbls>
          <c:showVal val="1"/>
        </c:dLbls>
        <c:marker val="1"/>
        <c:axId val="83875712"/>
        <c:axId val="83877248"/>
      </c:lineChart>
      <c:catAx>
        <c:axId val="838757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83877248"/>
        <c:crossesAt val="100"/>
        <c:auto val="1"/>
        <c:lblAlgn val="ctr"/>
        <c:lblOffset val="100"/>
      </c:catAx>
      <c:valAx>
        <c:axId val="83877248"/>
        <c:scaling>
          <c:orientation val="minMax"/>
          <c:max val="135"/>
          <c:min val="90"/>
        </c:scaling>
        <c:axPos val="l"/>
        <c:majorGridlines>
          <c:spPr>
            <a:ln w="4120">
              <a:solidFill>
                <a:srgbClr val="FFFFFF"/>
              </a:solidFill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15" b="1" i="0" u="none" strike="noStrike" baseline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0404213422262573E-2"/>
              <c:y val="0"/>
            </c:manualLayout>
          </c:layout>
          <c:spPr>
            <a:noFill/>
            <a:ln w="32961">
              <a:noFill/>
            </a:ln>
          </c:spPr>
        </c:title>
        <c:numFmt formatCode="0.0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83875712"/>
        <c:crosses val="autoZero"/>
        <c:crossBetween val="between"/>
      </c:valAx>
      <c:spPr>
        <a:noFill/>
        <a:ln w="24722">
          <a:noFill/>
        </a:ln>
      </c:spPr>
    </c:plotArea>
    <c:legend>
      <c:legendPos val="r"/>
      <c:layout>
        <c:manualLayout>
          <c:xMode val="edge"/>
          <c:yMode val="edge"/>
          <c:x val="0.15871104815864626"/>
          <c:y val="0.73866645721655888"/>
          <c:w val="0.66848441926348812"/>
          <c:h val="0.13114562674678135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531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1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3.7350828949837878E-2"/>
          <c:y val="0.30908789005369275"/>
          <c:w val="0.8882212547943672"/>
          <c:h val="0.5476912220000977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76200">
              <a:solidFill>
                <a:srgbClr val="CC0000"/>
              </a:solidFill>
            </a:ln>
          </c:spPr>
          <c:marker>
            <c:symbol val="square"/>
            <c:size val="15"/>
            <c:spPr>
              <a:solidFill>
                <a:srgbClr val="C00000"/>
              </a:solidFill>
              <a:ln w="47625"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01,9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100.9</c:v>
                </c:pt>
                <c:pt idx="2">
                  <c:v>71.8</c:v>
                </c:pt>
                <c:pt idx="3" formatCode="0.0">
                  <c:v>102</c:v>
                </c:pt>
              </c:numCache>
            </c:numRef>
          </c:val>
        </c:ser>
        <c:marker val="1"/>
        <c:axId val="112930176"/>
        <c:axId val="112956544"/>
      </c:lineChart>
      <c:catAx>
        <c:axId val="112930176"/>
        <c:scaling>
          <c:orientation val="minMax"/>
        </c:scaling>
        <c:delete val="1"/>
        <c:axPos val="b"/>
        <c:majorTickMark val="none"/>
        <c:tickLblPos val="none"/>
        <c:crossAx val="112956544"/>
        <c:crosses val="autoZero"/>
        <c:auto val="1"/>
        <c:lblAlgn val="ctr"/>
        <c:lblOffset val="100"/>
      </c:catAx>
      <c:valAx>
        <c:axId val="112956544"/>
        <c:scaling>
          <c:orientation val="minMax"/>
          <c:max val="150"/>
          <c:min val="70"/>
        </c:scaling>
        <c:axPos val="l"/>
        <c:numFmt formatCode="0.0" sourceLinked="1"/>
        <c:majorTickMark val="none"/>
        <c:tickLblPos val="none"/>
        <c:crossAx val="1129301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991667961897996"/>
          <c:y val="0.18048232448132107"/>
          <c:w val="0.27044232048162076"/>
          <c:h val="0.1827489882446668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82513123359581"/>
          <c:y val="0.12730540675226398"/>
          <c:w val="0.64488801399825946"/>
          <c:h val="0.7083416989359000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1.1882764654418598E-2"/>
                  <c:y val="6.185009005523924E-2"/>
                </c:manualLayout>
              </c:layout>
              <c:showVal val="1"/>
            </c:dLbl>
            <c:dLbl>
              <c:idx val="1"/>
              <c:layout>
                <c:manualLayout>
                  <c:x val="-3.086176727909097E-4"/>
                  <c:y val="8.0255420918099771E-2"/>
                </c:manualLayout>
              </c:layout>
              <c:showVal val="1"/>
            </c:dLbl>
            <c:dLbl>
              <c:idx val="2"/>
              <c:layout>
                <c:manualLayout>
                  <c:x val="1.54319772528434E-3"/>
                  <c:y val="6.6562401111034994E-2"/>
                </c:manualLayout>
              </c:layout>
              <c:showVal val="1"/>
            </c:dLbl>
            <c:dLbl>
              <c:idx val="3"/>
              <c:layout>
                <c:manualLayout>
                  <c:x val="6.1727909011373584E-3"/>
                  <c:y val="6.66750231819064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136098.29999999999</c:v>
                </c:pt>
                <c:pt idx="1">
                  <c:v>147012.70000000001</c:v>
                </c:pt>
                <c:pt idx="2">
                  <c:v>134891.20000000001</c:v>
                </c:pt>
                <c:pt idx="3">
                  <c:v>145212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62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533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23 </a:t>
                    </a:r>
                    <a:r>
                      <a:rPr lang="en-US" smtClean="0"/>
                      <a:t>460,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155038.70000000001</c:v>
                </c:pt>
                <c:pt idx="1">
                  <c:v>157887</c:v>
                </c:pt>
                <c:pt idx="2">
                  <c:v>23460.7</c:v>
                </c:pt>
                <c:pt idx="3">
                  <c:v>24311.599999999951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145 </a:t>
                    </a:r>
                    <a:r>
                      <a:rPr lang="ru-RU" smtClean="0"/>
                      <a:t>926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531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267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147419.4</c:v>
                </c:pt>
                <c:pt idx="1">
                  <c:v>145607.79999999999</c:v>
                </c:pt>
                <c:pt idx="2">
                  <c:v>145401.29999999999</c:v>
                </c:pt>
                <c:pt idx="3">
                  <c:v>142163.9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5432098765432501E-3"/>
                  <c:y val="-5.6120653217889761E-2"/>
                </c:manualLayout>
              </c:layout>
              <c:showVal val="1"/>
            </c:dLbl>
            <c:dLbl>
              <c:idx val="1"/>
              <c:layout>
                <c:manualLayout>
                  <c:x val="6.1728395061728504E-3"/>
                  <c:y val="-5.8926906826239134E-2"/>
                </c:manualLayout>
              </c:layout>
              <c:showVal val="1"/>
            </c:dLbl>
            <c:dLbl>
              <c:idx val="2"/>
              <c:layout>
                <c:manualLayout>
                  <c:x val="1.3888767376300201E-2"/>
                  <c:y val="-5.3314620556997566E-2"/>
                </c:manualLayout>
              </c:layout>
              <c:showVal val="1"/>
            </c:dLbl>
            <c:dLbl>
              <c:idx val="3"/>
              <c:layout>
                <c:manualLayout>
                  <c:x val="9.2592592592596473E-3"/>
                  <c:y val="-5.33146205569975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r>
                      <a:rPr lang="en-US" dirty="0" smtClean="0"/>
                      <a:t> 5</a:t>
                    </a:r>
                    <a:r>
                      <a:rPr lang="ru-RU" dirty="0" smtClean="0"/>
                      <a:t>95</a:t>
                    </a:r>
                    <a:r>
                      <a:rPr lang="en-US" dirty="0" smtClean="0"/>
                      <a:t>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34816</c:v>
                </c:pt>
                <c:pt idx="1">
                  <c:v>25159.5</c:v>
                </c:pt>
                <c:pt idx="2">
                  <c:v>15657.1</c:v>
                </c:pt>
                <c:pt idx="3">
                  <c:v>14517.4</c:v>
                </c:pt>
              </c:numCache>
            </c:numRef>
          </c:val>
        </c:ser>
        <c:shape val="box"/>
        <c:axId val="139994624"/>
        <c:axId val="139996160"/>
        <c:axId val="0"/>
      </c:bar3DChart>
      <c:catAx>
        <c:axId val="139994624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96160"/>
        <c:crosses val="autoZero"/>
        <c:auto val="1"/>
        <c:lblAlgn val="ctr"/>
        <c:lblOffset val="100"/>
      </c:catAx>
      <c:valAx>
        <c:axId val="13999616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9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82425634296577"/>
          <c:y val="0.21194031496851248"/>
          <c:w val="0.265786854768154"/>
          <c:h val="0.4619284427020883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16270489795347021"/>
          <c:y val="0.14024362577243632"/>
          <c:w val="0.83729510204653912"/>
          <c:h val="0.305209919187224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01600" cap="sq">
              <a:solidFill>
                <a:srgbClr val="C00000"/>
              </a:solidFill>
            </a:ln>
          </c:spPr>
          <c:marker>
            <c:symbol val="square"/>
            <c:size val="10"/>
            <c:spPr>
              <a:ln cap="sq"/>
              <a:scene3d>
                <a:camera prst="orthographicFront"/>
                <a:lightRig rig="threePt" dir="t"/>
              </a:scene3d>
              <a:sp3d>
                <a:bevelT w="6350"/>
              </a:sp3d>
            </c:spPr>
          </c:marker>
          <c:dLbls>
            <c:dLbl>
              <c:idx val="1"/>
              <c:layout>
                <c:manualLayout>
                  <c:x val="-4.2221926705674845E-2"/>
                  <c:y val="-8.5823154102279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102,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numFmt formatCode="0.0" sourceLinked="0"/>
            <c:spPr>
              <a:scene3d>
                <a:camera prst="orthographicFront"/>
                <a:lightRig rig="threePt" dir="t"/>
              </a:scene3d>
              <a:sp3d>
                <a:bevelB w="6350"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100.48473464021154</c:v>
                </c:pt>
                <c:pt idx="2">
                  <c:v>67.149980974084627</c:v>
                </c:pt>
                <c:pt idx="3">
                  <c:v>102.12723259080875</c:v>
                </c:pt>
              </c:numCache>
            </c:numRef>
          </c:val>
        </c:ser>
        <c:dLbls>
          <c:showVal val="1"/>
        </c:dLbls>
        <c:hiLowLines>
          <c:spPr>
            <a:ln w="38100" cap="sq"/>
          </c:spPr>
        </c:hiLowLines>
        <c:marker val="1"/>
        <c:axId val="140094464"/>
        <c:axId val="140108544"/>
      </c:lineChart>
      <c:catAx>
        <c:axId val="140094464"/>
        <c:scaling>
          <c:orientation val="minMax"/>
        </c:scaling>
        <c:delete val="1"/>
        <c:axPos val="b"/>
        <c:majorTickMark val="none"/>
        <c:tickLblPos val="none"/>
        <c:crossAx val="140108544"/>
        <c:crosses val="autoZero"/>
        <c:auto val="1"/>
        <c:lblAlgn val="ctr"/>
        <c:lblOffset val="100"/>
      </c:catAx>
      <c:valAx>
        <c:axId val="140108544"/>
        <c:scaling>
          <c:orientation val="minMax"/>
          <c:max val="150"/>
          <c:min val="50"/>
        </c:scaling>
        <c:axPos val="l"/>
        <c:numFmt formatCode="General" sourceLinked="0"/>
        <c:tickLblPos val="nextTo"/>
        <c:crossAx val="140094464"/>
        <c:crosses val="autoZero"/>
        <c:crossBetween val="between"/>
      </c:valAx>
      <c:spPr>
        <a:noFill/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</c:chart>
  <c:txPr>
    <a:bodyPr/>
    <a:lstStyle/>
    <a:p>
      <a:pPr>
        <a:defRPr sz="1700" baseline="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DA-49B1-B961-C3BEB2EA14F4}"/>
              </c:ext>
            </c:extLst>
          </c:dPt>
          <c:dLbls>
            <c:dLbl>
              <c:idx val="0"/>
              <c:layout>
                <c:manualLayout>
                  <c:x val="-0.14724522878887494"/>
                  <c:y val="-7.88263622664858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67,3%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DA-49B1-B961-C3BEB2EA14F4}"/>
                </c:ext>
              </c:extLst>
            </c:dLbl>
            <c:dLbl>
              <c:idx val="1"/>
              <c:layout>
                <c:manualLayout>
                  <c:x val="0.24115564785629795"/>
                  <c:y val="-2.936211709321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DA-49B1-B961-C3BEB2EA14F4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0.55900000000000005</c:v>
                </c:pt>
                <c:pt idx="1">
                  <c:v>0.44100000000000006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A-49B1-B961-C3BEB2EA14F4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9503984180226745E-2"/>
          <c:y val="0.25658612459401331"/>
          <c:w val="0.80073889399794806"/>
          <c:h val="0.6422781504996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52-4584-BDDB-9CE705C654CF}"/>
              </c:ext>
            </c:extLst>
          </c:dPt>
          <c:dLbls>
            <c:dLbl>
              <c:idx val="0"/>
              <c:layout>
                <c:manualLayout>
                  <c:x val="-0.14884086815691844"/>
                  <c:y val="-0.17212623766996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67,9%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52-4584-BDDB-9CE705C654CF}"/>
                </c:ext>
              </c:extLst>
            </c:dLbl>
            <c:dLbl>
              <c:idx val="1"/>
              <c:layout>
                <c:manualLayout>
                  <c:x val="0.16504118426064729"/>
                  <c:y val="4.14593190365538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52-4584-BDDB-9CE705C654C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0.67300000000000704</c:v>
                </c:pt>
                <c:pt idx="1">
                  <c:v>0.32700000000000307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52-4584-BDDB-9CE705C654CF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2260B-74D0-4A02-B2A6-FC8F62B442CB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Применяется с 1 января 2022 года: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9E6C3F4-7589-40B4-B9ED-3FDABD32D4FB}" type="parTrans" cxnId="{2E4F3527-AAB8-4268-A9D6-9FBDFFC0EDBF}">
      <dgm:prSet/>
      <dgm:spPr/>
      <dgm:t>
        <a:bodyPr/>
        <a:lstStyle/>
        <a:p>
          <a:endParaRPr lang="ru-RU"/>
        </a:p>
      </dgm:t>
    </dgm:pt>
    <dgm:pt modelId="{795458BB-74FC-4CAE-928C-715F6E4FB099}" type="sibTrans" cxnId="{2E4F3527-AAB8-4268-A9D6-9FBDFFC0EDBF}">
      <dgm:prSet/>
      <dgm:spPr/>
      <dgm:t>
        <a:bodyPr/>
        <a:lstStyle/>
        <a:p>
          <a:endParaRPr lang="ru-RU"/>
        </a:p>
      </dgm:t>
    </dgm:pt>
    <dgm:pt modelId="{C13405EF-03B7-47AC-8EB7-FD23F9CD5F5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 smtClean="0"/>
            <a:t>Применены индексы прогнозируемого роста ФОТ на 2022 год – 101,3 %, на 2023 год – 102,7 %, на 2024 год – 102,8 %;</a:t>
          </a:r>
          <a:endParaRPr lang="ru-RU" sz="1600" dirty="0"/>
        </a:p>
      </dgm:t>
    </dgm:pt>
    <dgm:pt modelId="{AC11B864-5E67-430A-A5C6-C94D63381772}" type="parTrans" cxnId="{A1253218-7216-44E7-8B64-6A0BCF68A7B6}">
      <dgm:prSet/>
      <dgm:spPr/>
      <dgm:t>
        <a:bodyPr/>
        <a:lstStyle/>
        <a:p>
          <a:endParaRPr lang="ru-RU"/>
        </a:p>
      </dgm:t>
    </dgm:pt>
    <dgm:pt modelId="{C3171872-1D90-4956-81F2-0D6EBB2A7C74}" type="sibTrans" cxnId="{A1253218-7216-44E7-8B64-6A0BCF68A7B6}">
      <dgm:prSet/>
      <dgm:spPr/>
      <dgm:t>
        <a:bodyPr/>
        <a:lstStyle/>
        <a:p>
          <a:endParaRPr lang="ru-RU"/>
        </a:p>
      </dgm:t>
    </dgm:pt>
    <dgm:pt modelId="{37549985-9A16-4B63-9A9D-1A2267A3C3BB}">
      <dgm:prSet custT="1"/>
      <dgm:spPr/>
      <dgm:t>
        <a:bodyPr/>
        <a:lstStyle/>
        <a:p>
          <a:pPr algn="just"/>
          <a:r>
            <a:rPr lang="ru-RU" sz="1600" dirty="0" smtClean="0"/>
            <a:t>Безвозмездные поступления из краевого бюджета отражены в бюджете округа в соответствии с проектом закона Пермского края «О бюджете Пермского края на 2022-2024 годы».</a:t>
          </a:r>
          <a:endParaRPr lang="ru-RU" sz="1600" dirty="0"/>
        </a:p>
      </dgm:t>
    </dgm:pt>
    <dgm:pt modelId="{64BE6AB9-2000-4630-A9A7-FF901C830CF9}" type="parTrans" cxnId="{BBAAD4CD-0385-4EEF-8B11-B6B978E322F7}">
      <dgm:prSet/>
      <dgm:spPr/>
      <dgm:t>
        <a:bodyPr/>
        <a:lstStyle/>
        <a:p>
          <a:endParaRPr lang="ru-RU"/>
        </a:p>
      </dgm:t>
    </dgm:pt>
    <dgm:pt modelId="{904F74F6-24A6-45CA-ADDA-3715793E8FF6}" type="sibTrans" cxnId="{BBAAD4CD-0385-4EEF-8B11-B6B978E322F7}">
      <dgm:prSet/>
      <dgm:spPr/>
      <dgm:t>
        <a:bodyPr/>
        <a:lstStyle/>
        <a:p>
          <a:endParaRPr lang="ru-RU"/>
        </a:p>
      </dgm:t>
    </dgm:pt>
    <dgm:pt modelId="{7880D4BE-A315-4F43-8E65-4DF7BAC2E6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 smtClean="0"/>
            <a:t>На 2022 – 2024 годы применены ставки акцизов на нефтепродукты, установленные статьей 193 Налогового кодекса Российской Федерации;</a:t>
          </a:r>
          <a:endParaRPr lang="ru-RU" sz="1600" dirty="0"/>
        </a:p>
      </dgm:t>
    </dgm:pt>
    <dgm:pt modelId="{6CB7B162-B253-4F0A-AEF8-1633BD6D1927}" type="parTrans" cxnId="{381517E8-DD35-4066-8889-9A442F86714D}">
      <dgm:prSet/>
      <dgm:spPr/>
    </dgm:pt>
    <dgm:pt modelId="{B748B831-0DC1-4244-9500-FCC2C652C983}" type="sibTrans" cxnId="{381517E8-DD35-4066-8889-9A442F86714D}">
      <dgm:prSet/>
      <dgm:spPr/>
    </dgm:pt>
    <dgm:pt modelId="{09960761-7150-4E56-92B2-478CADEA260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2B866F1C-DCE4-42CD-A597-CA41253A4364}" type="parTrans" cxnId="{D18D22B4-75CC-4931-BE16-BFEB55BF6C36}">
      <dgm:prSet/>
      <dgm:spPr/>
    </dgm:pt>
    <dgm:pt modelId="{C7161E64-028E-48E0-BD33-5A4D323A7B37}" type="sibTrans" cxnId="{D18D22B4-75CC-4931-BE16-BFEB55BF6C36}">
      <dgm:prSet/>
      <dgm:spPr/>
    </dgm:pt>
    <dgm:pt modelId="{EE9C1A38-148A-41AD-A14A-95C643766020}">
      <dgm:prSet custT="1"/>
      <dgm:spPr/>
      <dgm:t>
        <a:bodyPr/>
        <a:lstStyle/>
        <a:p>
          <a:pPr algn="just"/>
          <a:endParaRPr lang="ru-RU" sz="1600" dirty="0"/>
        </a:p>
      </dgm:t>
    </dgm:pt>
    <dgm:pt modelId="{E27AA839-ABE4-4E16-B5BE-D4C658E6BDE1}" type="parTrans" cxnId="{6638D404-61E5-4FAB-8D14-00ADE13F1413}">
      <dgm:prSet/>
      <dgm:spPr/>
    </dgm:pt>
    <dgm:pt modelId="{4C7D7406-1B05-44D9-9C67-FDF4C5D16DAD}" type="sibTrans" cxnId="{6638D404-61E5-4FAB-8D14-00ADE13F1413}">
      <dgm:prSet/>
      <dgm:spPr/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A1EDA-82A2-41A9-A7C3-182361DFE1C7}" type="pres">
      <dgm:prSet presAssocID="{5732260B-74D0-4A02-B2A6-FC8F62B442CB}" presName="linNode" presStyleCnt="0"/>
      <dgm:spPr/>
      <dgm:t>
        <a:bodyPr/>
        <a:lstStyle/>
        <a:p>
          <a:endParaRPr lang="ru-RU"/>
        </a:p>
      </dgm:t>
    </dgm:pt>
    <dgm:pt modelId="{251649D1-9A81-4B07-91F3-37DC32C95925}" type="pres">
      <dgm:prSet presAssocID="{5732260B-74D0-4A02-B2A6-FC8F62B442CB}" presName="parentText" presStyleLbl="node1" presStyleIdx="0" presStyleCnt="1" custScaleX="84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9EA2-8DCF-4BDD-A716-94AE9EB8CDA2}" type="pres">
      <dgm:prSet presAssocID="{5732260B-74D0-4A02-B2A6-FC8F62B442CB}" presName="descendantText" presStyleLbl="alignAccFollowNode1" presStyleIdx="0" presStyleCnt="1" custScaleX="132627" custScaleY="290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968FE-5568-495E-861A-CA867A097DAE}" type="presOf" srcId="{19DA8476-DA1A-4234-B5E5-C1E8D00B89FF}" destId="{90C76793-CD6A-499D-B5E1-B227B3EACBE5}" srcOrd="0" destOrd="0" presId="urn:microsoft.com/office/officeart/2005/8/layout/vList5"/>
    <dgm:cxn modelId="{381517E8-DD35-4066-8889-9A442F86714D}" srcId="{5732260B-74D0-4A02-B2A6-FC8F62B442CB}" destId="{7880D4BE-A315-4F43-8E65-4DF7BAC2E68D}" srcOrd="2" destOrd="0" parTransId="{6CB7B162-B253-4F0A-AEF8-1633BD6D1927}" sibTransId="{B748B831-0DC1-4244-9500-FCC2C652C983}"/>
    <dgm:cxn modelId="{A1253218-7216-44E7-8B64-6A0BCF68A7B6}" srcId="{5732260B-74D0-4A02-B2A6-FC8F62B442CB}" destId="{C13405EF-03B7-47AC-8EB7-FD23F9CD5F56}" srcOrd="0" destOrd="0" parTransId="{AC11B864-5E67-430A-A5C6-C94D63381772}" sibTransId="{C3171872-1D90-4956-81F2-0D6EBB2A7C74}"/>
    <dgm:cxn modelId="{3D9E9BC2-63CC-44E3-8D49-D670616F96B5}" type="presOf" srcId="{7880D4BE-A315-4F43-8E65-4DF7BAC2E68D}" destId="{110C9EA2-8DCF-4BDD-A716-94AE9EB8CDA2}" srcOrd="0" destOrd="2" presId="urn:microsoft.com/office/officeart/2005/8/layout/vList5"/>
    <dgm:cxn modelId="{106FFA63-61FA-4C4A-8D28-035C341BBC3C}" type="presOf" srcId="{EE9C1A38-148A-41AD-A14A-95C643766020}" destId="{110C9EA2-8DCF-4BDD-A716-94AE9EB8CDA2}" srcOrd="0" destOrd="3" presId="urn:microsoft.com/office/officeart/2005/8/layout/vList5"/>
    <dgm:cxn modelId="{72D72D4E-88C0-4C81-8722-142037A973B8}" type="presOf" srcId="{09960761-7150-4E56-92B2-478CADEA260E}" destId="{110C9EA2-8DCF-4BDD-A716-94AE9EB8CDA2}" srcOrd="0" destOrd="1" presId="urn:microsoft.com/office/officeart/2005/8/layout/vList5"/>
    <dgm:cxn modelId="{49263D9F-1D8C-4277-A04A-4AB4647CAD16}" type="presOf" srcId="{37549985-9A16-4B63-9A9D-1A2267A3C3BB}" destId="{110C9EA2-8DCF-4BDD-A716-94AE9EB8CDA2}" srcOrd="0" destOrd="4" presId="urn:microsoft.com/office/officeart/2005/8/layout/vList5"/>
    <dgm:cxn modelId="{6638D404-61E5-4FAB-8D14-00ADE13F1413}" srcId="{5732260B-74D0-4A02-B2A6-FC8F62B442CB}" destId="{EE9C1A38-148A-41AD-A14A-95C643766020}" srcOrd="3" destOrd="0" parTransId="{E27AA839-ABE4-4E16-B5BE-D4C658E6BDE1}" sibTransId="{4C7D7406-1B05-44D9-9C67-FDF4C5D16DAD}"/>
    <dgm:cxn modelId="{2E4F3527-AAB8-4268-A9D6-9FBDFFC0EDBF}" srcId="{19DA8476-DA1A-4234-B5E5-C1E8D00B89FF}" destId="{5732260B-74D0-4A02-B2A6-FC8F62B442CB}" srcOrd="0" destOrd="0" parTransId="{09E6C3F4-7589-40B4-B9ED-3FDABD32D4FB}" sibTransId="{795458BB-74FC-4CAE-928C-715F6E4FB099}"/>
    <dgm:cxn modelId="{BBAAD4CD-0385-4EEF-8B11-B6B978E322F7}" srcId="{5732260B-74D0-4A02-B2A6-FC8F62B442CB}" destId="{37549985-9A16-4B63-9A9D-1A2267A3C3BB}" srcOrd="4" destOrd="0" parTransId="{64BE6AB9-2000-4630-A9A7-FF901C830CF9}" sibTransId="{904F74F6-24A6-45CA-ADDA-3715793E8FF6}"/>
    <dgm:cxn modelId="{D18D22B4-75CC-4931-BE16-BFEB55BF6C36}" srcId="{5732260B-74D0-4A02-B2A6-FC8F62B442CB}" destId="{09960761-7150-4E56-92B2-478CADEA260E}" srcOrd="1" destOrd="0" parTransId="{2B866F1C-DCE4-42CD-A597-CA41253A4364}" sibTransId="{C7161E64-028E-48E0-BD33-5A4D323A7B37}"/>
    <dgm:cxn modelId="{D1608329-0FB1-4A0B-BED1-B74C9EECC0B1}" type="presOf" srcId="{C13405EF-03B7-47AC-8EB7-FD23F9CD5F56}" destId="{110C9EA2-8DCF-4BDD-A716-94AE9EB8CDA2}" srcOrd="0" destOrd="0" presId="urn:microsoft.com/office/officeart/2005/8/layout/vList5"/>
    <dgm:cxn modelId="{F96171A0-A03B-4601-8698-C822580D766D}" type="presOf" srcId="{5732260B-74D0-4A02-B2A6-FC8F62B442CB}" destId="{251649D1-9A81-4B07-91F3-37DC32C95925}" srcOrd="0" destOrd="0" presId="urn:microsoft.com/office/officeart/2005/8/layout/vList5"/>
    <dgm:cxn modelId="{5ABB253B-37D6-409D-A6FF-7E98D2DC9301}" type="presParOf" srcId="{90C76793-CD6A-499D-B5E1-B227B3EACBE5}" destId="{A91A1EDA-82A2-41A9-A7C3-182361DFE1C7}" srcOrd="0" destOrd="0" presId="urn:microsoft.com/office/officeart/2005/8/layout/vList5"/>
    <dgm:cxn modelId="{F0003528-7D48-406C-8749-4D98CDADA214}" type="presParOf" srcId="{A91A1EDA-82A2-41A9-A7C3-182361DFE1C7}" destId="{251649D1-9A81-4B07-91F3-37DC32C95925}" srcOrd="0" destOrd="0" presId="urn:microsoft.com/office/officeart/2005/8/layout/vList5"/>
    <dgm:cxn modelId="{417C4744-0BB8-44CB-8F2C-DC711B1DA149}" type="presParOf" srcId="{A91A1EDA-82A2-41A9-A7C3-182361DFE1C7}" destId="{110C9EA2-8DCF-4BDD-A716-94AE9EB8CD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063E6-475D-4722-B289-3842C594351B}" type="doc">
      <dgm:prSet loTypeId="urn:microsoft.com/office/officeart/2005/8/layout/vList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765CF6-4CEB-4C5B-8D8F-56DEFF1E2F6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действующие расходные обязательства</a:t>
          </a:r>
        </a:p>
      </dgm:t>
    </dgm:pt>
    <dgm:pt modelId="{ED8015B8-99B8-4DE3-9FAA-85E77644E260}" type="parTrans" cxnId="{B06B7FE5-E63A-4298-8C8E-A879D8E37643}">
      <dgm:prSet/>
      <dgm:spPr/>
      <dgm:t>
        <a:bodyPr/>
        <a:lstStyle/>
        <a:p>
          <a:endParaRPr lang="ru-RU"/>
        </a:p>
      </dgm:t>
    </dgm:pt>
    <dgm:pt modelId="{5955A443-B484-4B19-AE10-1E071C8FE01C}" type="sibTrans" cxnId="{B06B7FE5-E63A-4298-8C8E-A879D8E37643}">
      <dgm:prSet/>
      <dgm:spPr/>
      <dgm:t>
        <a:bodyPr/>
        <a:lstStyle/>
        <a:p>
          <a:endParaRPr lang="ru-RU"/>
        </a:p>
      </dgm:t>
    </dgm:pt>
    <dgm:pt modelId="{D5BDB68A-BD89-4208-9254-23828AFB04B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Предусмотрены средства на выполнение Федерального закона от 19.06.2000 № 82-ФЗ «О минимальном размере оплаты труда»  - 15 659,55 руб. (с уральским коэффициентом)</a:t>
          </a:r>
          <a:endParaRPr lang="ru-RU" b="1" baseline="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93D01E7-0EF7-4EBC-8836-C670E4959401}" type="parTrans" cxnId="{094F8315-920F-4BFB-8B75-673978367D3F}">
      <dgm:prSet/>
      <dgm:spPr/>
    </dgm:pt>
    <dgm:pt modelId="{EF76B450-F85C-4BFB-999B-C77EDFFA81C1}" type="sibTrans" cxnId="{094F8315-920F-4BFB-8B75-673978367D3F}">
      <dgm:prSet/>
      <dgm:spPr/>
    </dgm:pt>
    <dgm:pt modelId="{A3D9CFAC-1AAB-4E7C-9824-BDC4E990D5A0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Предусмотрено </a:t>
          </a:r>
          <a:r>
            <a:rPr lang="ru-RU" b="1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расходов за счет средств бюджета округа на реализацию проектов и мероприятий с  участием  краевого и  федерального бюджетов</a:t>
          </a:r>
        </a:p>
      </dgm:t>
    </dgm:pt>
    <dgm:pt modelId="{A253CCC1-369C-4F6E-8700-C80D6EBB34D4}" type="parTrans" cxnId="{1A8894E8-5F6A-4F99-9250-D25BC32EE0D3}">
      <dgm:prSet/>
      <dgm:spPr/>
    </dgm:pt>
    <dgm:pt modelId="{C538910B-7EE4-47AC-95A2-D5799FA2101B}" type="sibTrans" cxnId="{1A8894E8-5F6A-4F99-9250-D25BC32EE0D3}">
      <dgm:prSet/>
      <dgm:spPr/>
    </dgm:pt>
    <dgm:pt modelId="{DD8C34A1-093E-43FC-BF8A-6D79DAC374BB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исходя из необходимости безусловного исполнения действующих расходных обязательств  </a:t>
          </a:r>
        </a:p>
        <a:p>
          <a:pPr algn="l"/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Планирование расходов бюджета на 2022–2024 годы на основе фактических расходов 2021 года </a:t>
          </a:r>
        </a:p>
      </dgm:t>
    </dgm:pt>
    <dgm:pt modelId="{5ECF887F-E371-4C9D-A6DA-3181FC10FEA9}" type="parTrans" cxnId="{8CA79B34-8564-488A-B6B6-003FFD5EF2CF}">
      <dgm:prSet/>
      <dgm:spPr/>
    </dgm:pt>
    <dgm:pt modelId="{40033556-3C86-4480-92AA-39333F8640A3}" type="sibTrans" cxnId="{8CA79B34-8564-488A-B6B6-003FFD5EF2CF}">
      <dgm:prSet/>
      <dgm:spPr/>
    </dgm:pt>
    <dgm:pt modelId="{37189D95-BF78-4B5C-8CBA-60FCB59E92E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Доведение средней заработной платы до уровня, установленного 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«дорожными картами»</a:t>
          </a:r>
        </a:p>
      </dgm:t>
    </dgm:pt>
    <dgm:pt modelId="{7874EE8A-F70D-479B-993E-B734A2869345}" type="parTrans" cxnId="{E2353AAA-A527-4205-9442-AF16BFC5BA0C}">
      <dgm:prSet/>
      <dgm:spPr/>
      <dgm:t>
        <a:bodyPr/>
        <a:lstStyle/>
        <a:p>
          <a:endParaRPr lang="ru-RU"/>
        </a:p>
      </dgm:t>
    </dgm:pt>
    <dgm:pt modelId="{9D6B151D-316A-4E8D-B9DF-8DCECBD0DD77}" type="sibTrans" cxnId="{E2353AAA-A527-4205-9442-AF16BFC5BA0C}">
      <dgm:prSet/>
      <dgm:spPr/>
      <dgm:t>
        <a:bodyPr/>
        <a:lstStyle/>
        <a:p>
          <a:endParaRPr lang="ru-RU"/>
        </a:p>
      </dgm:t>
    </dgm:pt>
    <dgm:pt modelId="{D3DBFD2D-7FD4-411D-BC4A-74814D0A46A7}" type="pres">
      <dgm:prSet presAssocID="{790063E6-475D-4722-B289-3842C59435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31D9C-7013-4746-B6D1-F54851A6340E}" type="pres">
      <dgm:prSet presAssocID="{17765CF6-4CEB-4C5B-8D8F-56DEFF1E2F6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22F0-1A05-41CF-9D2C-9ACCA5579341}" type="pres">
      <dgm:prSet presAssocID="{5955A443-B484-4B19-AE10-1E071C8FE01C}" presName="spacer" presStyleCnt="0"/>
      <dgm:spPr/>
    </dgm:pt>
    <dgm:pt modelId="{27B675AC-1730-46A6-9180-6BB8BB4E86A1}" type="pres">
      <dgm:prSet presAssocID="{DD8C34A1-093E-43FC-BF8A-6D79DAC374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8C2C-E042-4955-81AE-3B40D5BAB083}" type="pres">
      <dgm:prSet presAssocID="{40033556-3C86-4480-92AA-39333F8640A3}" presName="spacer" presStyleCnt="0"/>
      <dgm:spPr/>
    </dgm:pt>
    <dgm:pt modelId="{AEA78F42-E458-4A14-945A-E6E741ECF0EE}" type="pres">
      <dgm:prSet presAssocID="{A3D9CFAC-1AAB-4E7C-9824-BDC4E990D5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72AD3-73DE-4703-9F92-34F7C5F4ED2F}" type="pres">
      <dgm:prSet presAssocID="{C538910B-7EE4-47AC-95A2-D5799FA2101B}" presName="spacer" presStyleCnt="0"/>
      <dgm:spPr/>
    </dgm:pt>
    <dgm:pt modelId="{D8B5EC63-2B29-4B7F-A27D-3E3DCE0683C0}" type="pres">
      <dgm:prSet presAssocID="{37189D95-BF78-4B5C-8CBA-60FCB59E92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F784-E4EA-4B53-868B-AD6FE2706610}" type="pres">
      <dgm:prSet presAssocID="{9D6B151D-316A-4E8D-B9DF-8DCECBD0DD77}" presName="spacer" presStyleCnt="0"/>
      <dgm:spPr/>
    </dgm:pt>
    <dgm:pt modelId="{318E25E3-BBC7-46B1-BC81-36F540FABFA4}" type="pres">
      <dgm:prSet presAssocID="{D5BDB68A-BD89-4208-9254-23828AFB04B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B7FE5-E63A-4298-8C8E-A879D8E37643}" srcId="{790063E6-475D-4722-B289-3842C594351B}" destId="{17765CF6-4CEB-4C5B-8D8F-56DEFF1E2F69}" srcOrd="0" destOrd="0" parTransId="{ED8015B8-99B8-4DE3-9FAA-85E77644E260}" sibTransId="{5955A443-B484-4B19-AE10-1E071C8FE01C}"/>
    <dgm:cxn modelId="{E2353AAA-A527-4205-9442-AF16BFC5BA0C}" srcId="{790063E6-475D-4722-B289-3842C594351B}" destId="{37189D95-BF78-4B5C-8CBA-60FCB59E92E6}" srcOrd="3" destOrd="0" parTransId="{7874EE8A-F70D-479B-993E-B734A2869345}" sibTransId="{9D6B151D-316A-4E8D-B9DF-8DCECBD0DD77}"/>
    <dgm:cxn modelId="{AE446B61-1BC4-4FE7-A53E-6C1C59781CB4}" type="presOf" srcId="{DD8C34A1-093E-43FC-BF8A-6D79DAC374BB}" destId="{27B675AC-1730-46A6-9180-6BB8BB4E86A1}" srcOrd="0" destOrd="0" presId="urn:microsoft.com/office/officeart/2005/8/layout/vList2"/>
    <dgm:cxn modelId="{093FDC1C-BB31-4D7C-8E8C-A82FE61A3534}" type="presOf" srcId="{790063E6-475D-4722-B289-3842C594351B}" destId="{D3DBFD2D-7FD4-411D-BC4A-74814D0A46A7}" srcOrd="0" destOrd="0" presId="urn:microsoft.com/office/officeart/2005/8/layout/vList2"/>
    <dgm:cxn modelId="{1A8894E8-5F6A-4F99-9250-D25BC32EE0D3}" srcId="{790063E6-475D-4722-B289-3842C594351B}" destId="{A3D9CFAC-1AAB-4E7C-9824-BDC4E990D5A0}" srcOrd="2" destOrd="0" parTransId="{A253CCC1-369C-4F6E-8700-C80D6EBB34D4}" sibTransId="{C538910B-7EE4-47AC-95A2-D5799FA2101B}"/>
    <dgm:cxn modelId="{8CA79B34-8564-488A-B6B6-003FFD5EF2CF}" srcId="{790063E6-475D-4722-B289-3842C594351B}" destId="{DD8C34A1-093E-43FC-BF8A-6D79DAC374BB}" srcOrd="1" destOrd="0" parTransId="{5ECF887F-E371-4C9D-A6DA-3181FC10FEA9}" sibTransId="{40033556-3C86-4480-92AA-39333F8640A3}"/>
    <dgm:cxn modelId="{18339CB4-75E5-4387-AB64-FA2751907193}" type="presOf" srcId="{17765CF6-4CEB-4C5B-8D8F-56DEFF1E2F69}" destId="{3F431D9C-7013-4746-B6D1-F54851A6340E}" srcOrd="0" destOrd="0" presId="urn:microsoft.com/office/officeart/2005/8/layout/vList2"/>
    <dgm:cxn modelId="{AA1F0689-3132-4B30-B4E0-126A3A103AC5}" type="presOf" srcId="{37189D95-BF78-4B5C-8CBA-60FCB59E92E6}" destId="{D8B5EC63-2B29-4B7F-A27D-3E3DCE0683C0}" srcOrd="0" destOrd="0" presId="urn:microsoft.com/office/officeart/2005/8/layout/vList2"/>
    <dgm:cxn modelId="{094F8315-920F-4BFB-8B75-673978367D3F}" srcId="{790063E6-475D-4722-B289-3842C594351B}" destId="{D5BDB68A-BD89-4208-9254-23828AFB04B2}" srcOrd="4" destOrd="0" parTransId="{C93D01E7-0EF7-4EBC-8836-C670E4959401}" sibTransId="{EF76B450-F85C-4BFB-999B-C77EDFFA81C1}"/>
    <dgm:cxn modelId="{604F00CF-AB22-4349-8CED-0631E60AE53B}" type="presOf" srcId="{A3D9CFAC-1AAB-4E7C-9824-BDC4E990D5A0}" destId="{AEA78F42-E458-4A14-945A-E6E741ECF0EE}" srcOrd="0" destOrd="0" presId="urn:microsoft.com/office/officeart/2005/8/layout/vList2"/>
    <dgm:cxn modelId="{E52AB390-6E51-4E26-95F1-C0DDAF362CAF}" type="presOf" srcId="{D5BDB68A-BD89-4208-9254-23828AFB04B2}" destId="{318E25E3-BBC7-46B1-BC81-36F540FABFA4}" srcOrd="0" destOrd="0" presId="urn:microsoft.com/office/officeart/2005/8/layout/vList2"/>
    <dgm:cxn modelId="{55E0CF55-A265-49F6-A82C-75BBC24E8DE2}" type="presParOf" srcId="{D3DBFD2D-7FD4-411D-BC4A-74814D0A46A7}" destId="{3F431D9C-7013-4746-B6D1-F54851A6340E}" srcOrd="0" destOrd="0" presId="urn:microsoft.com/office/officeart/2005/8/layout/vList2"/>
    <dgm:cxn modelId="{A0A957A4-FE5E-4237-B45A-1907521EA3FF}" type="presParOf" srcId="{D3DBFD2D-7FD4-411D-BC4A-74814D0A46A7}" destId="{CD1322F0-1A05-41CF-9D2C-9ACCA5579341}" srcOrd="1" destOrd="0" presId="urn:microsoft.com/office/officeart/2005/8/layout/vList2"/>
    <dgm:cxn modelId="{43AD0284-0C17-4F8A-BD4B-D5C8AE01D632}" type="presParOf" srcId="{D3DBFD2D-7FD4-411D-BC4A-74814D0A46A7}" destId="{27B675AC-1730-46A6-9180-6BB8BB4E86A1}" srcOrd="2" destOrd="0" presId="urn:microsoft.com/office/officeart/2005/8/layout/vList2"/>
    <dgm:cxn modelId="{8EFCF86C-3D48-452B-9B20-3658A63883C8}" type="presParOf" srcId="{D3DBFD2D-7FD4-411D-BC4A-74814D0A46A7}" destId="{BBD68C2C-E042-4955-81AE-3B40D5BAB083}" srcOrd="3" destOrd="0" presId="urn:microsoft.com/office/officeart/2005/8/layout/vList2"/>
    <dgm:cxn modelId="{F8ACB0F0-F050-4887-A8AA-8BE022344860}" type="presParOf" srcId="{D3DBFD2D-7FD4-411D-BC4A-74814D0A46A7}" destId="{AEA78F42-E458-4A14-945A-E6E741ECF0EE}" srcOrd="4" destOrd="0" presId="urn:microsoft.com/office/officeart/2005/8/layout/vList2"/>
    <dgm:cxn modelId="{9F313ED2-D164-456A-B4E1-590C84A63938}" type="presParOf" srcId="{D3DBFD2D-7FD4-411D-BC4A-74814D0A46A7}" destId="{24572AD3-73DE-4703-9F92-34F7C5F4ED2F}" srcOrd="5" destOrd="0" presId="urn:microsoft.com/office/officeart/2005/8/layout/vList2"/>
    <dgm:cxn modelId="{894D30F4-0D55-46E9-9785-5DC269526D38}" type="presParOf" srcId="{D3DBFD2D-7FD4-411D-BC4A-74814D0A46A7}" destId="{D8B5EC63-2B29-4B7F-A27D-3E3DCE0683C0}" srcOrd="6" destOrd="0" presId="urn:microsoft.com/office/officeart/2005/8/layout/vList2"/>
    <dgm:cxn modelId="{E5490899-5E09-47DA-9A85-2FCF3C1B9E1F}" type="presParOf" srcId="{D3DBFD2D-7FD4-411D-BC4A-74814D0A46A7}" destId="{DE2CF784-E4EA-4B53-868B-AD6FE2706610}" srcOrd="7" destOrd="0" presId="urn:microsoft.com/office/officeart/2005/8/layout/vList2"/>
    <dgm:cxn modelId="{4D019014-8E45-48E0-81F5-05EFA700A95F}" type="presParOf" srcId="{D3DBFD2D-7FD4-411D-BC4A-74814D0A46A7}" destId="{318E25E3-BBC7-46B1-BC81-36F540FABF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C79C7F7-BEA1-4B9F-9921-188D5ED4B5CB}">
      <dgm:prSet phldrT="[Текст]" custT="1"/>
      <dgm:spPr/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 культуры и досуга»,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28 062,72 рублей </a:t>
          </a:r>
          <a:r>
            <a: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на уровне 75,6 % к среднемесячному доходу от трудовой деятельности в регионе (37 120,0 рублей</a:t>
          </a:r>
          <a:r>
            <a:rPr lang="ru-RU" sz="22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  <a:p>
          <a:pPr algn="just"/>
          <a:endParaRPr lang="ru-RU" sz="2200" dirty="0">
            <a:solidFill>
              <a:schemeClr val="tx1"/>
            </a:solidFill>
          </a:endParaRPr>
        </a:p>
      </dgm:t>
    </dgm:pt>
    <dgm:pt modelId="{618D15F3-7274-4F4C-B45A-B8F5E80B6ADB}" type="sibTrans" cxnId="{09400D75-865F-47CA-8276-2B1F4E0B51C7}">
      <dgm:prSet/>
      <dgm:spPr/>
      <dgm:t>
        <a:bodyPr/>
        <a:lstStyle/>
        <a:p>
          <a:endParaRPr lang="ru-RU"/>
        </a:p>
      </dgm:t>
    </dgm:pt>
    <dgm:pt modelId="{CDC62837-431D-4A07-8838-B87327D8F689}" type="parTrans" cxnId="{09400D75-865F-47CA-8276-2B1F4E0B51C7}">
      <dgm:prSet/>
      <dgm:spPr/>
      <dgm:t>
        <a:bodyPr/>
        <a:lstStyle/>
        <a:p>
          <a:endParaRPr lang="ru-RU"/>
        </a:p>
      </dgm:t>
    </dgm:pt>
    <dgm:pt modelId="{DA48F3B0-876B-45A9-A760-D628D9BAA65E}">
      <dgm:prSet phldrT="[Текст]" custT="1"/>
      <dgm:spPr/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29 416,8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округе в 2022 году);</a:t>
          </a:r>
          <a:endParaRPr lang="ru-RU" sz="2200" dirty="0">
            <a:solidFill>
              <a:schemeClr val="tx1"/>
            </a:solidFill>
          </a:endParaRPr>
        </a:p>
      </dgm:t>
    </dgm:pt>
    <dgm:pt modelId="{5E5CF934-9BA7-45D4-9351-BA103E88E5AF}" type="parTrans" cxnId="{A9794663-E1EA-448B-B692-C15950891658}">
      <dgm:prSet/>
      <dgm:spPr/>
      <dgm:t>
        <a:bodyPr/>
        <a:lstStyle/>
        <a:p>
          <a:endParaRPr lang="ru-RU"/>
        </a:p>
      </dgm:t>
    </dgm:pt>
    <dgm:pt modelId="{C12F68AD-90CF-466C-8162-34E08DA60C81}" type="sibTrans" cxnId="{A9794663-E1EA-448B-B692-C15950891658}">
      <dgm:prSet/>
      <dgm:spPr/>
      <dgm:t>
        <a:bodyPr/>
        <a:lstStyle/>
        <a:p>
          <a:endParaRPr lang="ru-RU"/>
        </a:p>
      </dgm:t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7BCCF-B9D7-4FCC-A793-0E097AFB78ED}" type="pres">
      <dgm:prSet presAssocID="{BC79C7F7-BEA1-4B9F-9921-188D5ED4B5CB}" presName="linNode" presStyleCnt="0"/>
      <dgm:spPr/>
      <dgm:t>
        <a:bodyPr/>
        <a:lstStyle/>
        <a:p>
          <a:endParaRPr lang="ru-RU"/>
        </a:p>
      </dgm:t>
    </dgm:pt>
    <dgm:pt modelId="{C6F55752-454D-4430-BDA8-991110EBF81F}" type="pres">
      <dgm:prSet presAssocID="{BC79C7F7-BEA1-4B9F-9921-188D5ED4B5CB}" presName="parentText" presStyleLbl="node1" presStyleIdx="0" presStyleCnt="2" custScaleX="277778" custScaleY="71582" custLinFactY="5131" custLinFactNeighborX="353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6DFB-1DFA-4A18-86A4-615229DCE21D}" type="pres">
      <dgm:prSet presAssocID="{618D15F3-7274-4F4C-B45A-B8F5E80B6ADB}" presName="sp" presStyleCnt="0"/>
      <dgm:spPr/>
      <dgm:t>
        <a:bodyPr/>
        <a:lstStyle/>
        <a:p>
          <a:endParaRPr lang="ru-RU"/>
        </a:p>
      </dgm:t>
    </dgm:pt>
    <dgm:pt modelId="{F5009710-3979-4BEE-87B0-317E52EA7CAC}" type="pres">
      <dgm:prSet presAssocID="{DA48F3B0-876B-45A9-A760-D628D9BAA65E}" presName="linNode" presStyleCnt="0"/>
      <dgm:spPr/>
      <dgm:t>
        <a:bodyPr/>
        <a:lstStyle/>
        <a:p>
          <a:endParaRPr lang="ru-RU"/>
        </a:p>
      </dgm:t>
    </dgm:pt>
    <dgm:pt modelId="{D81E71B4-9AFE-4DD6-8ACF-3C015C744141}" type="pres">
      <dgm:prSet presAssocID="{DA48F3B0-876B-45A9-A760-D628D9BAA65E}" presName="parentText" presStyleLbl="node1" presStyleIdx="1" presStyleCnt="2" custScaleX="277778" custScaleY="70859" custLinFactNeighborX="3538" custLinFactNeighborY="-76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64775-5F6F-411C-84E3-BA957EB2E9D7}" type="presOf" srcId="{19DA8476-DA1A-4234-B5E5-C1E8D00B89FF}" destId="{90C76793-CD6A-499D-B5E1-B227B3EACBE5}" srcOrd="0" destOrd="0" presId="urn:microsoft.com/office/officeart/2005/8/layout/vList5"/>
    <dgm:cxn modelId="{A9794663-E1EA-448B-B692-C15950891658}" srcId="{19DA8476-DA1A-4234-B5E5-C1E8D00B89FF}" destId="{DA48F3B0-876B-45A9-A760-D628D9BAA65E}" srcOrd="1" destOrd="0" parTransId="{5E5CF934-9BA7-45D4-9351-BA103E88E5AF}" sibTransId="{C12F68AD-90CF-466C-8162-34E08DA60C81}"/>
    <dgm:cxn modelId="{A217B39A-3D03-403D-B873-FCE674B069DC}" type="presOf" srcId="{BC79C7F7-BEA1-4B9F-9921-188D5ED4B5CB}" destId="{C6F55752-454D-4430-BDA8-991110EBF81F}" srcOrd="0" destOrd="0" presId="urn:microsoft.com/office/officeart/2005/8/layout/vList5"/>
    <dgm:cxn modelId="{09400D75-865F-47CA-8276-2B1F4E0B51C7}" srcId="{19DA8476-DA1A-4234-B5E5-C1E8D00B89FF}" destId="{BC79C7F7-BEA1-4B9F-9921-188D5ED4B5CB}" srcOrd="0" destOrd="0" parTransId="{CDC62837-431D-4A07-8838-B87327D8F689}" sibTransId="{618D15F3-7274-4F4C-B45A-B8F5E80B6ADB}"/>
    <dgm:cxn modelId="{9FF28E52-DBAA-4595-B4C2-ED4F5DF2680A}" type="presOf" srcId="{DA48F3B0-876B-45A9-A760-D628D9BAA65E}" destId="{D81E71B4-9AFE-4DD6-8ACF-3C015C744141}" srcOrd="0" destOrd="0" presId="urn:microsoft.com/office/officeart/2005/8/layout/vList5"/>
    <dgm:cxn modelId="{991C15EB-20BE-4EE3-8B90-44930612CCC7}" type="presParOf" srcId="{90C76793-CD6A-499D-B5E1-B227B3EACBE5}" destId="{2C57BCCF-B9D7-4FCC-A793-0E097AFB78ED}" srcOrd="0" destOrd="0" presId="urn:microsoft.com/office/officeart/2005/8/layout/vList5"/>
    <dgm:cxn modelId="{04859D36-91A6-4863-B358-68C4A2E3A4F5}" type="presParOf" srcId="{2C57BCCF-B9D7-4FCC-A793-0E097AFB78ED}" destId="{C6F55752-454D-4430-BDA8-991110EBF81F}" srcOrd="0" destOrd="0" presId="urn:microsoft.com/office/officeart/2005/8/layout/vList5"/>
    <dgm:cxn modelId="{3837C8D5-8FFA-4E53-A09B-FB3334EB0A50}" type="presParOf" srcId="{90C76793-CD6A-499D-B5E1-B227B3EACBE5}" destId="{94AF6DFB-1DFA-4A18-86A4-615229DCE21D}" srcOrd="1" destOrd="0" presId="urn:microsoft.com/office/officeart/2005/8/layout/vList5"/>
    <dgm:cxn modelId="{504742D4-2580-46CE-9C77-1FCC05BB09D6}" type="presParOf" srcId="{90C76793-CD6A-499D-B5E1-B227B3EACBE5}" destId="{F5009710-3979-4BEE-87B0-317E52EA7CAC}" srcOrd="2" destOrd="0" presId="urn:microsoft.com/office/officeart/2005/8/layout/vList5"/>
    <dgm:cxn modelId="{464766EF-DFA7-485C-9DF0-B51D8D1EDF77}" type="presParOf" srcId="{F5009710-3979-4BEE-87B0-317E52EA7CAC}" destId="{D81E71B4-9AFE-4DD6-8ACF-3C015C7441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C9EA2-8DCF-4BDD-A716-94AE9EB8CDA2}">
      <dsp:nvSpPr>
        <dsp:cNvPr id="0" name=""/>
        <dsp:cNvSpPr/>
      </dsp:nvSpPr>
      <dsp:spPr>
        <a:xfrm rot="5400000">
          <a:off x="2568546" y="-297001"/>
          <a:ext cx="5738693" cy="6335262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Применены индексы прогнозируемого роста ФОТ на 2022 год – 101,3 %, на 2023 год – 102,7 %, на 2024 год – 102,8 %;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 2022 – 2024 годы применены ставки акцизов на нефтепродукты, установленные статьей 193 Налогового кодекса Российской Федерации;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Безвозмездные поступления из краевого бюджета отражены в бюджете округа в соответствии с проектом закона Пермского края «О бюджете Пермского края на 2022-2024 годы».</a:t>
          </a:r>
          <a:endParaRPr lang="ru-RU" sz="1600" kern="1200" dirty="0"/>
        </a:p>
      </dsp:txBody>
      <dsp:txXfrm rot="5400000">
        <a:off x="2568546" y="-297001"/>
        <a:ext cx="5738693" cy="6335262"/>
      </dsp:txXfrm>
    </dsp:sp>
    <dsp:sp modelId="{251649D1-9A81-4B07-91F3-37DC32C95925}">
      <dsp:nvSpPr>
        <dsp:cNvPr id="0" name=""/>
        <dsp:cNvSpPr/>
      </dsp:nvSpPr>
      <dsp:spPr>
        <a:xfrm>
          <a:off x="1235" y="1635754"/>
          <a:ext cx="2269025" cy="246975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Применяется с 1 января 2022 года: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5" y="1635754"/>
        <a:ext cx="2269025" cy="24697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31D9C-7013-4746-B6D1-F54851A6340E}">
      <dsp:nvSpPr>
        <dsp:cNvPr id="0" name=""/>
        <dsp:cNvSpPr/>
      </dsp:nvSpPr>
      <dsp:spPr>
        <a:xfrm>
          <a:off x="0" y="50719"/>
          <a:ext cx="81439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действующие расходные обязательства</a:t>
          </a:r>
        </a:p>
      </dsp:txBody>
      <dsp:txXfrm>
        <a:off x="0" y="50719"/>
        <a:ext cx="8143932" cy="818999"/>
      </dsp:txXfrm>
    </dsp:sp>
    <dsp:sp modelId="{27B675AC-1730-46A6-9180-6BB8BB4E86A1}">
      <dsp:nvSpPr>
        <dsp:cNvPr id="0" name=""/>
        <dsp:cNvSpPr/>
      </dsp:nvSpPr>
      <dsp:spPr>
        <a:xfrm>
          <a:off x="0" y="910039"/>
          <a:ext cx="8143932" cy="818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исходя из необходимости безусловного исполнения действующих расходных обязательств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Планирование расходов бюджета на 2022–2024 годы на основе фактических расходов 2021 года </a:t>
          </a:r>
        </a:p>
      </dsp:txBody>
      <dsp:txXfrm>
        <a:off x="0" y="910039"/>
        <a:ext cx="8143932" cy="818999"/>
      </dsp:txXfrm>
    </dsp:sp>
    <dsp:sp modelId="{AEA78F42-E458-4A14-945A-E6E741ECF0EE}">
      <dsp:nvSpPr>
        <dsp:cNvPr id="0" name=""/>
        <dsp:cNvSpPr/>
      </dsp:nvSpPr>
      <dsp:spPr>
        <a:xfrm>
          <a:off x="0" y="1769358"/>
          <a:ext cx="8143932" cy="818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Предусмотрено </a:t>
          </a:r>
          <a:r>
            <a:rPr lang="ru-RU" sz="1400" b="1" kern="1200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расходов за счет средств бюджета округа на реализацию проектов и мероприятий с  участием  краевого и  федерального бюджетов</a:t>
          </a:r>
        </a:p>
      </dsp:txBody>
      <dsp:txXfrm>
        <a:off x="0" y="1769358"/>
        <a:ext cx="8143932" cy="818999"/>
      </dsp:txXfrm>
    </dsp:sp>
    <dsp:sp modelId="{D8B5EC63-2B29-4B7F-A27D-3E3DCE0683C0}">
      <dsp:nvSpPr>
        <dsp:cNvPr id="0" name=""/>
        <dsp:cNvSpPr/>
      </dsp:nvSpPr>
      <dsp:spPr>
        <a:xfrm>
          <a:off x="0" y="2628678"/>
          <a:ext cx="8143932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Доведение средней заработной платы до уровня, установленного 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«дорожными картами»</a:t>
          </a:r>
        </a:p>
      </dsp:txBody>
      <dsp:txXfrm>
        <a:off x="0" y="2628678"/>
        <a:ext cx="8143932" cy="818999"/>
      </dsp:txXfrm>
    </dsp:sp>
    <dsp:sp modelId="{318E25E3-BBC7-46B1-BC81-36F540FABFA4}">
      <dsp:nvSpPr>
        <dsp:cNvPr id="0" name=""/>
        <dsp:cNvSpPr/>
      </dsp:nvSpPr>
      <dsp:spPr>
        <a:xfrm>
          <a:off x="0" y="3487999"/>
          <a:ext cx="8143932" cy="8189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Предусмотрены средства на выполнение Федерального закона от 19.06.2000 № 82-ФЗ «О минимальном размере оплаты труда»  - 15 659,55 руб. (с уральским коэффициентом)</a:t>
          </a:r>
          <a:endParaRPr lang="ru-RU" sz="1400" b="1" kern="1200" baseline="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487999"/>
        <a:ext cx="8143932" cy="818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55752-454D-4430-BDA8-991110EBF81F}">
      <dsp:nvSpPr>
        <dsp:cNvPr id="0" name=""/>
        <dsp:cNvSpPr/>
      </dsp:nvSpPr>
      <dsp:spPr>
        <a:xfrm>
          <a:off x="8572" y="2427537"/>
          <a:ext cx="8776403" cy="228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 культуры и досуга», МКУК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28 062,72 рублей </a:t>
          </a:r>
          <a:r>
            <a:rPr lang="ru-RU" sz="22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на уровне 75,6 % к среднемесячному доходу от трудовой деятельности в регионе (37 120,0 рублей</a:t>
          </a:r>
          <a:r>
            <a:rPr lang="ru-RU" sz="22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/>
            </a:solidFill>
          </a:endParaRPr>
        </a:p>
      </dsp:txBody>
      <dsp:txXfrm>
        <a:off x="8572" y="2427537"/>
        <a:ext cx="8776403" cy="2287370"/>
      </dsp:txXfrm>
    </dsp:sp>
    <dsp:sp modelId="{D81E71B4-9AFE-4DD6-8ACF-3C015C744141}">
      <dsp:nvSpPr>
        <dsp:cNvPr id="0" name=""/>
        <dsp:cNvSpPr/>
      </dsp:nvSpPr>
      <dsp:spPr>
        <a:xfrm>
          <a:off x="8572" y="0"/>
          <a:ext cx="8776403" cy="2264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29 416,8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округе в 2022 году);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8572" y="0"/>
        <a:ext cx="8776403" cy="2264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0.3034</cdr:x>
      <cdr:y>0.39075</cdr:y>
    </cdr:from>
    <cdr:to>
      <cdr:x>0.68802</cdr:x>
      <cdr:y>0.61803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00156" y="1328734"/>
          <a:ext cx="1774961" cy="77283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554 148,3 тыс.руб.</a:t>
          </a:r>
          <a:endParaRPr lang="ru-RU" sz="1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0.30402</cdr:x>
      <cdr:y>0.39394</cdr:y>
    </cdr:from>
    <cdr:to>
      <cdr:x>0.68864</cdr:x>
      <cdr:y>0.62121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85842" y="1114420"/>
          <a:ext cx="1500198" cy="6429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565 021,7 тыс.руб.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874" cy="490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825" y="1"/>
            <a:ext cx="2950874" cy="490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59F5E0-349B-487F-9488-E46BEFEF8C21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8188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3" y="4666254"/>
            <a:ext cx="5447683" cy="44207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30215"/>
            <a:ext cx="2950874" cy="490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825" y="9330215"/>
            <a:ext cx="2950874" cy="490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E7BBC-86F4-4E75-9537-76C9D205F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2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BD7E4-B1C7-42BA-9E89-4A9F72B84F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7214" y="9360744"/>
            <a:ext cx="2927187" cy="4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11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1525"/>
            <a:ext cx="4840287" cy="36322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869" y="4625479"/>
            <a:ext cx="5018264" cy="451568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400" i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just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i="1" u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EFFC6-4946-40EF-8D99-276BEA1A462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33A18-6079-408C-8FF3-07A374ADDF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1AD5C-35FC-4B94-B2FC-C93A4EFCDE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B33C6-C75A-41B9-AD67-43471097E64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90CB9-F6BE-4DA5-9AA2-990C61F9523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E7BBC-86F4-4E75-9537-76C9D205F72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9DF46-4BA8-4B41-8F77-CA640663D09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12076-E9B8-459B-BC9A-59DA3DA7DE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1EBAF-2EF4-4737-974A-63E73BF52B6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                          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CB4E-AE4C-4824-B358-ACF7934440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i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9325" y="735013"/>
            <a:ext cx="4914900" cy="36861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ru-RU" dirty="0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55445" y="9330158"/>
            <a:ext cx="2951750" cy="49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559D675E-33FE-417B-96AD-ED9463D1908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E8CE2-8267-4E71-938D-A951A4E882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7214" y="9360744"/>
            <a:ext cx="2927187" cy="4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9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1525"/>
            <a:ext cx="4840287" cy="36322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869" y="4625479"/>
            <a:ext cx="5018264" cy="451568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 smtClean="0">
              <a:latin typeface="+mn-lt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222C-5968-4B01-B516-7FCA1A911CF0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89E5-6F67-4894-BF6E-7777FBF64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1E48-C83A-4EF6-8CD1-E30C247BA5C0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7CF9-9B23-4596-A0A3-C01E726B6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FC7C-1AE2-4A82-B593-3BEDBBA86F67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DCBF-F78E-4F5D-91F7-AC0255CC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ADCE-29FA-4DB4-A685-AB92A606A10B}" type="datetime1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A398-0F11-434A-8DA1-F315A09B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8FA1-F9A2-4844-806D-01FEAF609A03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993F-17D9-4963-B6A2-6A0F405AA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6A2D-5193-4DC1-B9C3-8A482E1099AF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AF12-6BA9-4F62-B8BA-DCB692B0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1DD-6C8A-49BC-8D50-2012A9960471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382E-8B11-4ECC-A687-FB153CAB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E5D9-50C3-4CFB-BC5A-1DFC09AD99F4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AC9F-550C-43DF-A997-D5996800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4FDF-8364-4B3F-A579-34287B260ACA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F2F9-7413-473D-BA70-942D6716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A610-D4A9-451B-9164-0F74293AAB18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51FA-5013-4DC2-AF77-4D8C4834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5FB-93BA-413B-9C08-BF4050233FE1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7A44-E001-4D8C-B638-57DDACDF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1465-DFEA-4608-89E6-8451E980035F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B001-7E48-4763-BC5F-E2D5492E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6E6F6-D60C-4835-9EC0-C55D9DC308E5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271F0-8ABF-4486-B060-FB394CFE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Office_Excel_97-20036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_____Microsoft_Office_Excel_97-20031.xls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20688" y="4184886"/>
            <a:ext cx="83010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Публичный бюджет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Уинского муниципального округа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на 2022 год и на плановый период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2023 и 2024 годов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6643702" y="5357826"/>
            <a:ext cx="1997061" cy="4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anchor="ctr"/>
          <a:lstStyle/>
          <a:p>
            <a:pPr algn="r"/>
            <a:endParaRPr lang="en-US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0850" y="5172075"/>
            <a:ext cx="81899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f17.ifotki.info/org/c8b82ce083458f58601aa50191720204058de8186025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643063"/>
            <a:ext cx="8794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86742" cy="114300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налоговых доходов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320188"/>
          <a:ext cx="8215370" cy="5307795"/>
        </p:xfrm>
        <a:graphic>
          <a:graphicData uri="http://schemas.openxmlformats.org/drawingml/2006/table">
            <a:tbl>
              <a:tblPr firstRow="1" bandRow="1">
                <a:effectLst/>
                <a:tableStyleId>{9DCAF9ED-07DC-4A11-8D7F-57B35C25682E}</a:tableStyleId>
              </a:tblPr>
              <a:tblGrid>
                <a:gridCol w="1928827"/>
                <a:gridCol w="1571636"/>
                <a:gridCol w="1214446"/>
                <a:gridCol w="1357322"/>
                <a:gridCol w="1357322"/>
                <a:gridCol w="785817"/>
              </a:tblGrid>
              <a:tr h="979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48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43 682,0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46 535,9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853,9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8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404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779,1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+ 375,1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15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9 227,4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+ 1 301,4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116,4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393,0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+112,0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128,5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0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579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+671,0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142,5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90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10 661,0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+89,0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+274,0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113,7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+31,4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 cstate="print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на 2021-2024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/>
        </p:nvGraphicFramePr>
        <p:xfrm>
          <a:off x="495300" y="1574800"/>
          <a:ext cx="8462963" cy="4308475"/>
        </p:xfrm>
        <a:graphic>
          <a:graphicData uri="http://schemas.openxmlformats.org/presentationml/2006/ole">
            <p:oleObj spid="_x0000_s192515" name="Worksheet" r:id="rId5" imgW="6347476" imgH="3230928" progId="Excel.Sheet.8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00990" cy="8509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неналоговых доходов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01121" cy="5386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90"/>
                <a:gridCol w="1571636"/>
                <a:gridCol w="1071570"/>
                <a:gridCol w="1357322"/>
                <a:gridCol w="1357322"/>
                <a:gridCol w="714381"/>
              </a:tblGrid>
              <a:tr h="8345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8254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33 393,9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34 153,7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+ 759,8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87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329,1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349,7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+ 2 020,6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109,9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2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+ 63,7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203,9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35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9 097,1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9 206,0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+ 108,9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74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 участков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215,3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01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+ 194,3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142,8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2 242,4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-1 412,4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43782" cy="1143000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безвозмездных перечислений на 2021- 2024 годы,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00034" y="1071546"/>
          <a:ext cx="657229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72330" y="17144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%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пред.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00024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473 372,4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00024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480 632,1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00024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320 539,6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2000240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328 386,8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86" cy="796925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8143931" cy="4581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4"/>
                <a:gridCol w="1643074"/>
                <a:gridCol w="1285884"/>
                <a:gridCol w="1357322"/>
                <a:gridCol w="1428760"/>
                <a:gridCol w="785817"/>
              </a:tblGrid>
              <a:tr h="1020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119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всего,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372,4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480 632,1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+ 7 259,7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1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136 098,3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147 012,7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+ 10 914,4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155 038,7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162 533,6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+ 7 494,9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147 419,4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145 926,3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- 1 493,1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34 816,0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25 159,5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- 9 656,5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DAF33-18CF-4278-9A09-1D8B0CDCCBD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401080" cy="1285884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РАСХОДЫ БЮДЖЕТА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УИНСКОГО МУНИЦИПАЛЬНОГО  ОКРУГА</a:t>
            </a:r>
          </a:p>
        </p:txBody>
      </p:sp>
      <p:pic>
        <p:nvPicPr>
          <p:cNvPr id="5" name="Рисунок 4" descr="935a39afd1fe471875588c77962.jpg"/>
          <p:cNvPicPr>
            <a:picLocks noChangeAspect="1"/>
          </p:cNvPicPr>
          <p:nvPr/>
        </p:nvPicPr>
        <p:blipFill>
          <a:blip r:embed="rId3" cstate="print"/>
          <a:srcRect l="3418" t="7812" r="1659" b="13437"/>
          <a:stretch>
            <a:fillRect/>
          </a:stretch>
        </p:blipFill>
        <p:spPr>
          <a:xfrm>
            <a:off x="1142976" y="1000108"/>
            <a:ext cx="7072362" cy="3524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543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подходы к формированию расходов бюджета на 2022-2024 годы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11269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57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44875" y="467836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71472" y="1714488"/>
          <a:ext cx="814393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1203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2022 году средняя заработная плата за счет средств бюджета округа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категориям работников составит:</a:t>
            </a:r>
            <a:endParaRPr lang="ru-RU" sz="2800" b="1" dirty="0" smtClean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251520" y="1643050"/>
          <a:ext cx="878497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E16CE7-E0E8-4909-B96C-C836A783B73D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pic>
        <p:nvPicPr>
          <p:cNvPr id="12293" name="Picture 10" descr="http://uinsk.ru/uploads/ger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214313"/>
            <a:ext cx="857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</a:t>
            </a:r>
          </a:p>
        </p:txBody>
      </p:sp>
      <p:pic>
        <p:nvPicPr>
          <p:cNvPr id="1029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14866" cy="340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14810" y="1571612"/>
          <a:ext cx="47149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643188" y="5500688"/>
            <a:ext cx="5429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расходы социальной направленности</a:t>
            </a:r>
          </a:p>
          <a:p>
            <a:pPr eaLnBrk="0" hangingPunct="0">
              <a:defRPr/>
            </a:pP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другие расходы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25" y="5572125"/>
            <a:ext cx="214313" cy="214313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25" y="6143625"/>
            <a:ext cx="214313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285875" y="285750"/>
            <a:ext cx="7286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Расходы бюджета, тыс. руб.</a:t>
            </a:r>
          </a:p>
        </p:txBody>
      </p:sp>
      <p:pic>
        <p:nvPicPr>
          <p:cNvPr id="2053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Диаграмма 20"/>
          <p:cNvGraphicFramePr>
            <a:graphicFrameLocks/>
          </p:cNvGraphicFramePr>
          <p:nvPr/>
        </p:nvGraphicFramePr>
        <p:xfrm>
          <a:off x="355600" y="1219200"/>
          <a:ext cx="8462963" cy="4176713"/>
        </p:xfrm>
        <a:graphic>
          <a:graphicData uri="http://schemas.openxmlformats.org/presentationml/2006/ole">
            <p:oleObj spid="_x0000_s2052" name="Worksheet" r:id="rId5" imgW="6347476" imgH="3131784" progId="Excel.Sheet.8">
              <p:embed/>
            </p:oleObj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7437438" y="1214422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% к пред. году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642911" y="2060575"/>
            <a:ext cx="3286147" cy="3297251"/>
          </a:xfrm>
          <a:prstGeom prst="foldedCorner">
            <a:avLst>
              <a:gd name="adj" fmla="val 12491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</a:rPr>
              <a:t>несен 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</a:rPr>
              <a:t>администрацией</a:t>
            </a:r>
          </a:p>
          <a:p>
            <a:pPr algn="ctr"/>
            <a:r>
              <a:rPr lang="ru-RU" sz="3200" b="1" dirty="0" err="1">
                <a:latin typeface="Times New Roman" pitchFamily="18" charset="0"/>
              </a:rPr>
              <a:t>Уинского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округа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28 октября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2021 </a:t>
            </a:r>
            <a:r>
              <a:rPr lang="ru-RU" sz="3200" b="1" dirty="0">
                <a:latin typeface="Times New Roman" pitchFamily="18" charset="0"/>
              </a:rPr>
              <a:t>года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286248" y="2060574"/>
            <a:ext cx="4429156" cy="3297252"/>
          </a:xfrm>
          <a:prstGeom prst="foldedCorner">
            <a:avLst>
              <a:gd name="adj" fmla="val 12500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Утвержден Думой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Уинского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муниципального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округа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 (решение от 09.12.2021 г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№291)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5445125"/>
            <a:ext cx="6264275" cy="1008063"/>
          </a:xfrm>
          <a:prstGeom prst="curvedUpArrow">
            <a:avLst>
              <a:gd name="adj1" fmla="val 124283"/>
              <a:gd name="adj2" fmla="val 248567"/>
              <a:gd name="adj3" fmla="val 33333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1071563" y="571480"/>
            <a:ext cx="7858125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Бюджет Уинского муниципального округа </a:t>
            </a:r>
          </a:p>
          <a:p>
            <a:pPr algn="ctr" eaLnBrk="0" hangingPunct="0"/>
            <a:r>
              <a:rPr lang="ru-RU" sz="25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2022-2024 </a:t>
            </a:r>
            <a:r>
              <a:rPr lang="ru-RU" sz="25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годы</a:t>
            </a:r>
            <a:endParaRPr lang="ru-RU" sz="2500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00925" cy="12858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DC5E9-6701-43F3-B71E-092629C07C1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1500174"/>
            <a:ext cx="4572000" cy="12144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565 021,7 тыс.руб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09600" y="2286000"/>
            <a:ext cx="1981200" cy="2357438"/>
          </a:xfrm>
          <a:prstGeom prst="curvedRightArrow">
            <a:avLst>
              <a:gd name="adj1" fmla="val 25000"/>
              <a:gd name="adj2" fmla="val 50000"/>
              <a:gd name="adj3" fmla="val 23926"/>
            </a:avLst>
          </a:prstGeom>
          <a:solidFill>
            <a:srgbClr val="9933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929438" y="2286000"/>
            <a:ext cx="1828800" cy="2357438"/>
          </a:xfrm>
          <a:prstGeom prst="curvedLeftArrow">
            <a:avLst>
              <a:gd name="adj1" fmla="val 25000"/>
              <a:gd name="adj2" fmla="val 50000"/>
              <a:gd name="adj3" fmla="val 23571"/>
            </a:avLst>
          </a:prstGeom>
          <a:solidFill>
            <a:srgbClr val="9933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4643438"/>
            <a:ext cx="3214688" cy="14763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562 486,1 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99,5%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4643438"/>
            <a:ext cx="3143250" cy="14811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2 535,6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13321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214414" y="1428736"/>
            <a:ext cx="1296144" cy="507209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428992" y="1500173"/>
            <a:ext cx="5429288" cy="48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5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(39,8%)</a:t>
            </a:r>
            <a:endParaRPr lang="ru-RU" sz="155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(24,0%)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Безопасные и качественные дороги (9,5%)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 и молодежной политики (6,6%)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(5,6 %)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(4,0 %)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(3,8%)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жителей  (2,7%)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Благоустройство (2,6%)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(0,7%)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(0,5%)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межнациональных и межконфессиональных отношений  (0,2%)</a:t>
            </a:r>
          </a:p>
          <a:p>
            <a:pPr>
              <a:spcAft>
                <a:spcPts val="600"/>
              </a:spcAft>
            </a:pPr>
            <a:endParaRPr lang="ru-RU" sz="1500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357422" y="1500174"/>
            <a:ext cx="107157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224 197,3</a:t>
            </a:r>
            <a:endParaRPr lang="ru-RU" sz="155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134 563,5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53 305,6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37 071,4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31 696,1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22 701,0</a:t>
            </a:r>
          </a:p>
          <a:p>
            <a:pPr algn="r">
              <a:spcAft>
                <a:spcPts val="400"/>
              </a:spcAft>
            </a:pPr>
            <a:endParaRPr lang="ru-RU" sz="90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21 340,6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15 381,3</a:t>
            </a:r>
          </a:p>
          <a:p>
            <a:pPr algn="r">
              <a:spcAft>
                <a:spcPts val="700"/>
              </a:spcAft>
            </a:pPr>
            <a:endParaRPr lang="ru-RU" sz="90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500"/>
              </a:spcAft>
            </a:pPr>
            <a:r>
              <a:rPr lang="ru-RU" sz="14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14 582,2</a:t>
            </a: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4 081,1</a:t>
            </a: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2 670,0</a:t>
            </a:r>
            <a:endParaRPr lang="ru-RU" sz="155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896,0</a:t>
            </a:r>
          </a:p>
          <a:p>
            <a:pPr algn="r">
              <a:spcAft>
                <a:spcPts val="300"/>
              </a:spcAft>
            </a:pPr>
            <a:endParaRPr lang="ru-RU" sz="155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0"/>
            <a:ext cx="789305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28" y="1571612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48"/>
            <a:ext cx="1214414" cy="11430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562 486,1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6643688" cy="1368425"/>
          </a:xfrm>
        </p:spPr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на 2022 год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1"/>
          <p:cNvGraphicFramePr>
            <a:graphicFrameLocks/>
          </p:cNvGraphicFramePr>
          <p:nvPr/>
        </p:nvGraphicFramePr>
        <p:xfrm>
          <a:off x="571472" y="2285993"/>
          <a:ext cx="7929618" cy="2500330"/>
        </p:xfrm>
        <a:graphic>
          <a:graphicData uri="http://schemas.openxmlformats.org/presentationml/2006/ole">
            <p:oleObj spid="_x0000_s179203" name="Worksheet" r:id="rId5" imgW="6926641" imgH="1135296" progId="Excel.Sheet.8">
              <p:embed/>
            </p:oleObj>
          </a:graphicData>
        </a:graphic>
      </p:graphicFrame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785786" y="1928802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Контрольно-счетной палаты</a:t>
            </a:r>
            <a:endParaRPr lang="ru-RU" sz="1600" dirty="0"/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4071934" y="4357694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 rot="10800000" flipV="1">
            <a:off x="5214942" y="5018001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1 082,4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 rot="10800000" flipV="1">
            <a:off x="928662" y="2524166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1 453,2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в разрезе муниципальных программ, тыс.руб.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001647"/>
          <a:ext cx="8643998" cy="548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258"/>
                <a:gridCol w="1052329"/>
                <a:gridCol w="1054192"/>
                <a:gridCol w="1162219"/>
              </a:tblGrid>
              <a:tr h="530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(первонач.)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снижение)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9408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жизнедеятельности жителей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12 099,4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15 381,3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3 281,9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13 324,4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1 257,8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30 986,7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31 696,1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долгом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21 318,7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22 701,0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1 382,3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20 896,0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10 893,8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-10 893,8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6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209 864,0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224 197,3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14 333,3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3 470,6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2 670,0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-800,6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Гармонизация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межнац-ных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межконфес-ных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молодежной политики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32 729,8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37 071,4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4 341,6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2 961,5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4 081,1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143 627,3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134 563,5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-9 063,8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 и качественные дороги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48 634,3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53 305,6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4 671,3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9877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551 744,1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562 486,1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10 742,0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158037" cy="785796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средств дорожного фонда на 2022-2024 г. 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4570343"/>
              </p:ext>
            </p:extLst>
          </p:nvPr>
        </p:nvGraphicFramePr>
        <p:xfrm>
          <a:off x="977900" y="977900"/>
          <a:ext cx="7974013" cy="5613400"/>
        </p:xfrm>
        <a:graphic>
          <a:graphicData uri="http://schemas.openxmlformats.org/presentationml/2006/ole">
            <p:oleObj spid="_x0000_s109571" name="Worksheet" r:id="rId4" imgW="7078996" imgH="4983552" progId="Excel.Sheet.8">
              <p:embed/>
            </p:oleObj>
          </a:graphicData>
        </a:graphic>
      </p:graphicFrame>
      <p:pic>
        <p:nvPicPr>
          <p:cNvPr id="5125" name="Picture 10" descr="http://uinsk.ru/uploads/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14313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500298" y="1285860"/>
            <a:ext cx="1000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51 365,5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643438" y="1285860"/>
            <a:ext cx="1000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30 451,3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715140" y="1285860"/>
            <a:ext cx="1000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35 033,6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7858148" y="128586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Финансирование инвестиционных  проектов и мероприятий с участием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2022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142844" y="1249060"/>
          <a:ext cx="9001157" cy="7071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5178"/>
                <a:gridCol w="1307861"/>
                <a:gridCol w="1172251"/>
                <a:gridCol w="1058806"/>
                <a:gridCol w="1077061"/>
              </a:tblGrid>
              <a:tr h="821453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442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материального стимулирования народным дружинникам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249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сельских территорий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470,4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201,6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ПСД по строительству объектов питьевого водоснабжения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4 259,0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4 263,3</a:t>
                      </a:r>
                    </a:p>
                  </a:txBody>
                  <a:tcPr anchor="ctr"/>
                </a:tc>
              </a:tr>
              <a:tr h="3077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современная городская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3 567,5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1 252,1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535,5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5 355,1</a:t>
                      </a:r>
                    </a:p>
                  </a:txBody>
                  <a:tcPr anchor="ctr"/>
                </a:tc>
              </a:tr>
              <a:tr h="3267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Строительство школы в с. Нижний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Сып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108 183,2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7 838,2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116 021,4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129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 на развитие муниципального образования (ремонты водопроводных сетей в с. Суда, д. Красногорка, с. Верхний Сып; ремонт скважины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с.Барсаи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 приобретение бортового автомобиля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крановой манипуляторной установкой)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3 334,0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13 334,0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673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работников путёвками на санаторно-курортное лечение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54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27 668,9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074,3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743,2</a:t>
                      </a:r>
                      <a:endParaRPr lang="ru-RU" sz="17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54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программ,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проектов в рамках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регион. проектов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(приобретение пожарно-технического вооружения, ремонты зданий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Уинской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Судинской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Аспинской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Чайкинской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школ)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6 953,9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2 318,0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9 271,9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54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4 037,9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158 495,2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379,7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179 912,8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215187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428735"/>
          <a:ext cx="8501121" cy="47604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43536"/>
                <a:gridCol w="1287746"/>
                <a:gridCol w="998270"/>
                <a:gridCol w="1071569"/>
              </a:tblGrid>
              <a:tr h="746658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краевой бюджет</a:t>
                      </a:r>
                    </a:p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предполаг</a:t>
                      </a:r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местный бюджет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788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Открытая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универс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спорт. площадка с. Воскресенское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940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несанкционированных свалок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613,0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204,3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817,3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319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 по предотвращению распространения и уничтожению борщевика Сосновского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181,5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9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проекта «Мы выбираем спорт!»</a:t>
                      </a:r>
                      <a:endParaRPr lang="ru-RU" sz="16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1 750,0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anchor="ctr"/>
                </a:tc>
              </a:tr>
              <a:tr h="3469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Молодая семья (35%)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3 568,4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1 557,3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5125,7</a:t>
                      </a:r>
                    </a:p>
                  </a:txBody>
                  <a:tcPr anchor="ctr"/>
                </a:tc>
              </a:tr>
              <a:tr h="3469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Инициативное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бюджетирование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в т.ч.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830,0 т.р. ср.насел.)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5644,2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1549,3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7193,5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84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 укрепление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мат.-техн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 базы домов культуры в населенных пунктах с числом жителей до 50 тыс. человек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625,0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9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Снос здания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Н.Сып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3 970,9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4 011,0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9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в сфере молодежной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83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21 008,0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5 706,5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26 714,5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50004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 проектов и мероприятий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предполагаемым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софинансированием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год, тыс.руб. </a:t>
            </a:r>
            <a:endParaRPr lang="ru-RU" sz="24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 bwMode="auto">
          <a:xfrm>
            <a:off x="581025" y="7953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 bwMode="auto">
          <a:xfrm>
            <a:off x="733425" y="9477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215187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500034" y="1428735"/>
          <a:ext cx="8429684" cy="5036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9486"/>
                <a:gridCol w="1184829"/>
                <a:gridCol w="1202228"/>
                <a:gridCol w="1000134"/>
                <a:gridCol w="1143007"/>
              </a:tblGrid>
              <a:tr h="920548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7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/>
                        </a:rPr>
                        <a:t>Газификация жилого фонда с. Воскресенское (ПИР)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2 563,0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2 563,0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40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9 999,0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1 111,0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11 110,0</a:t>
                      </a:r>
                    </a:p>
                  </a:txBody>
                  <a:tcPr anchor="ctr"/>
                </a:tc>
              </a:tr>
              <a:tr h="406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ФСР (Приспособление для современного использования объекта культурного наследия регионального значения «Церковь Петра и Павла»)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7 840,1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2 613,4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10 453,5</a:t>
                      </a:r>
                    </a:p>
                  </a:txBody>
                  <a:tcPr anchor="ctr"/>
                </a:tc>
              </a:tr>
              <a:tr h="4941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Комфортная городская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3 567,5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1 395,5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555,4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5 518,4</a:t>
                      </a:r>
                    </a:p>
                  </a:txBody>
                  <a:tcPr anchor="ctr"/>
                </a:tc>
              </a:tr>
              <a:tr h="6714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Открытая универсальная спортивная площадка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д.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Иштеряки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anchor="ctr"/>
                </a:tc>
              </a:tr>
              <a:tr h="406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сельских территорий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480,1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205,8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685,9</a:t>
                      </a:r>
                    </a:p>
                  </a:txBody>
                  <a:tcPr anchor="ctr"/>
                </a:tc>
              </a:tr>
              <a:tr h="406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4 047,6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19 234,6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8 048,6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31 330,8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596" y="214290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Финансирование инвестиционных  и приоритетных муниципальных проектов в 2023 году, тыс.руб. </a:t>
            </a:r>
            <a:endParaRPr lang="ru-RU" sz="24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8"/>
          <p:cNvSpPr txBox="1">
            <a:spLocks/>
          </p:cNvSpPr>
          <p:nvPr/>
        </p:nvSpPr>
        <p:spPr bwMode="auto">
          <a:xfrm>
            <a:off x="581025" y="7953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 bwMode="auto">
          <a:xfrm>
            <a:off x="733425" y="9477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215187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500034" y="1428732"/>
          <a:ext cx="8429684" cy="4334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9486"/>
                <a:gridCol w="1184829"/>
                <a:gridCol w="1202228"/>
                <a:gridCol w="1000134"/>
                <a:gridCol w="1143007"/>
              </a:tblGrid>
              <a:tr h="1056618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6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10 966,2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1 218,5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12 184,7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1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ФСР (Приспособление для современного использования объекта культурного наследия регионального значения «Церковь Петра и Павла»)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7 402,7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2 467,6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9 870,3</a:t>
                      </a:r>
                    </a:p>
                  </a:txBody>
                  <a:tcPr anchor="ctr"/>
                </a:tc>
              </a:tr>
              <a:tr h="81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Комфортная городская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3 963,9</a:t>
                      </a:r>
                    </a:p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1 375,7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593,3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7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932,9</a:t>
                      </a:r>
                      <a:endParaRPr lang="ru-RU" sz="17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6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сельских территорий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519,0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222,4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741,4</a:t>
                      </a:r>
                    </a:p>
                  </a:txBody>
                  <a:tcPr anchor="ctr"/>
                </a:tc>
              </a:tr>
              <a:tr h="466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4 482,9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19 744,6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4 501,8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729,3</a:t>
                      </a:r>
                      <a:endParaRPr lang="ru-RU" sz="1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50004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Финансирование инвестиционных  и приоритетных муниципальных проектов в  2024 году, тыс.руб. </a:t>
            </a:r>
            <a:endParaRPr lang="ru-RU" sz="24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8"/>
          <p:cNvSpPr txBox="1">
            <a:spLocks/>
          </p:cNvSpPr>
          <p:nvPr/>
        </p:nvSpPr>
        <p:spPr bwMode="auto">
          <a:xfrm>
            <a:off x="581025" y="7953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 bwMode="auto">
          <a:xfrm>
            <a:off x="733425" y="9477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муниципального округа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2022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год, тыс. руб.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857364"/>
          <a:ext cx="8001029" cy="3939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171"/>
                <a:gridCol w="2428892"/>
                <a:gridCol w="1714512"/>
                <a:gridCol w="1540703"/>
                <a:gridCol w="164771"/>
                <a:gridCol w="651980"/>
              </a:tblGrid>
              <a:tr h="4882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      (первоначальный)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847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0006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550 448,3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561 321,7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5 795,1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554 148,3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565 021,7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5 795,1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- 3 700,0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- 3 700,0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55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flipH="1">
            <a:off x="6572250" y="2786063"/>
            <a:ext cx="1658938" cy="1514475"/>
          </a:xfrm>
          <a:prstGeom prst="curvedRigh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00125" y="2786063"/>
            <a:ext cx="1657350" cy="1514475"/>
          </a:xfrm>
          <a:prstGeom prst="curvedRigh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03" y="5513973"/>
            <a:ext cx="3670093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857628"/>
            <a:ext cx="3670093" cy="101738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785926"/>
            <a:ext cx="3718240" cy="1149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85926"/>
            <a:ext cx="3744417" cy="1149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3813" cy="129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сформирован по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«программному» принципу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1B573870-06E3-4385-B255-754FB99A92A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357158" y="1714488"/>
            <a:ext cx="3744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4929191" y="1928802"/>
            <a:ext cx="3723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TextBox 6"/>
          <p:cNvSpPr txBox="1">
            <a:spLocks noChangeArrowheads="1"/>
          </p:cNvSpPr>
          <p:nvPr/>
        </p:nvSpPr>
        <p:spPr bwMode="auto">
          <a:xfrm>
            <a:off x="3143240" y="3857628"/>
            <a:ext cx="30003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2022 – 2024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TextBox 7"/>
          <p:cNvSpPr txBox="1">
            <a:spLocks noChangeArrowheads="1"/>
          </p:cNvSpPr>
          <p:nvPr/>
        </p:nvSpPr>
        <p:spPr bwMode="auto">
          <a:xfrm>
            <a:off x="2857488" y="5643578"/>
            <a:ext cx="3599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значимый результат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(измеряется показателями)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71938" y="5000625"/>
            <a:ext cx="1260475" cy="3540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3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270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муниципального округа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2023-2024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годы, тыс. руб.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85926"/>
          <a:ext cx="8501121" cy="4443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197"/>
                <a:gridCol w="1428760"/>
                <a:gridCol w="1285884"/>
                <a:gridCol w="714380"/>
                <a:gridCol w="1357322"/>
                <a:gridCol w="1500198"/>
                <a:gridCol w="714380"/>
              </a:tblGrid>
              <a:tr h="4048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2022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2023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30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400 130,0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-161 191,7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409 121,3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8 991,3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  <a:p>
                      <a:pPr algn="ctr" fontAlgn="ctr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400 130,0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-164 891,7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409 121,3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8 991,3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28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491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813" y="2492375"/>
            <a:ext cx="7581900" cy="35290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34820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F2072-6A6F-4988-9EE2-2FCA271D8500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 lIns="91440" rIns="91440" bIns="4572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инфляции в регионе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(темп роста к предыдущему году)</a:t>
            </a: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ph idx="4294967295"/>
          </p:nvPr>
        </p:nvGraphicFramePr>
        <p:xfrm>
          <a:off x="177800" y="1643050"/>
          <a:ext cx="8966200" cy="43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Доходы бюджета </a:t>
            </a:r>
            <a:b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МУНИЦИПАЛЬНОГО </a:t>
            </a:r>
            <a:r>
              <a:rPr lang="ru-RU" sz="2800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ОКРУГа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://shuya.interactive-budget.ru/content_images/19/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66"/>
            <a:ext cx="7143800" cy="4357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9"/>
            <a:ext cx="7126308" cy="6223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доходов бюджета на 2022-2024 годы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0" y="1000108"/>
          <a:ext cx="8606760" cy="574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4" y="66351"/>
            <a:ext cx="642910" cy="9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/>
        </p:nvGraphicFramePr>
        <p:xfrm>
          <a:off x="1142976" y="642918"/>
          <a:ext cx="7715304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241300" y="1854200"/>
          <a:ext cx="9042400" cy="2692400"/>
        </p:xfrm>
        <a:graphic>
          <a:graphicData uri="http://schemas.openxmlformats.org/presentationml/2006/ole">
            <p:oleObj spid="_x0000_s190467" name="Worksheet" r:id="rId5" imgW="6781850" imgH="2019384" progId="Excel.Shee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4663" y="6170613"/>
            <a:ext cx="215900" cy="714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4684713" y="6065838"/>
            <a:ext cx="3382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Arial" pitchFamily="34" charset="0"/>
              </a:rPr>
              <a:t>Безвозмездные поступления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69875" y="265113"/>
            <a:ext cx="8731281" cy="622623"/>
            <a:chOff x="270302" y="166037"/>
            <a:chExt cx="12115409" cy="623008"/>
          </a:xfrm>
        </p:grpSpPr>
        <p:sp>
          <p:nvSpPr>
            <p:cNvPr id="1033" name="TextBox 11"/>
            <p:cNvSpPr txBox="1">
              <a:spLocks noChangeArrowheads="1"/>
            </p:cNvSpPr>
            <p:nvPr/>
          </p:nvSpPr>
          <p:spPr bwMode="auto">
            <a:xfrm>
              <a:off x="1680058" y="265502"/>
              <a:ext cx="10705653" cy="523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Доходы </a:t>
              </a:r>
              <a:r>
                <a:rPr lang="ru-RU" sz="2800" b="1" dirty="0" smtClean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бюджета округа, тыс. </a:t>
              </a:r>
              <a:r>
                <a:rPr lang="ru-RU" sz="2800" b="1" dirty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рублей</a:t>
              </a:r>
            </a:p>
          </p:txBody>
        </p:sp>
        <p:pic>
          <p:nvPicPr>
            <p:cNvPr id="1034" name="Picture 3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302" y="166037"/>
              <a:ext cx="471923" cy="59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4284663" y="6462713"/>
            <a:ext cx="215900" cy="730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4684713" y="6357938"/>
            <a:ext cx="4064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Arial" pitchFamily="34" charset="0"/>
              </a:rPr>
              <a:t>Налоговые и неналоговые доходы</a:t>
            </a:r>
          </a:p>
        </p:txBody>
      </p:sp>
      <p:pic>
        <p:nvPicPr>
          <p:cNvPr id="11" name="Picture 10" descr="http://uinsk.ru/uploads/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8794" y="20716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550 448,3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380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400 130,0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0892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409 121,3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20716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561 321,7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06437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 округа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2021-2022 годах,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15368" cy="410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857388"/>
                <a:gridCol w="1428760"/>
                <a:gridCol w="1571636"/>
                <a:gridCol w="1500196"/>
              </a:tblGrid>
              <a:tr h="10112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77 075,9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80 689,6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+3 613,7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136 098,3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147 012,7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914,4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ДОХОДОВ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213 174,2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227 702,3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+ 14 528,1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 cstate="print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2021-2024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/>
        </p:nvGraphicFramePr>
        <p:xfrm>
          <a:off x="431800" y="1643050"/>
          <a:ext cx="8204200" cy="3454400"/>
        </p:xfrm>
        <a:graphic>
          <a:graphicData uri="http://schemas.openxmlformats.org/presentationml/2006/ole">
            <p:oleObj spid="_x0000_s191491" name="Worksheet" r:id="rId5" imgW="6153088" imgH="2438370" progId="Excel.Sheet.8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7676</TotalTime>
  <Words>1936</Words>
  <Application>Microsoft Office PowerPoint</Application>
  <PresentationFormat>Экран (4:3)</PresentationFormat>
  <Paragraphs>671</Paragraphs>
  <Slides>31</Slides>
  <Notes>31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Worksheet</vt:lpstr>
      <vt:lpstr>Слайд 1</vt:lpstr>
      <vt:lpstr>Слайд 2</vt:lpstr>
      <vt:lpstr> Бюджет сформирован по  «программному» принципу  </vt:lpstr>
      <vt:lpstr>Динамика инфляции в регионе  (темп роста к предыдущему году)</vt:lpstr>
      <vt:lpstr>Доходы бюджета  Уинского МУНИЦИПАЛЬНОГО ОКРУГа </vt:lpstr>
      <vt:lpstr>Основные подходы к формированию доходов бюджета на 2022-2024 годы</vt:lpstr>
      <vt:lpstr>Слайд 7</vt:lpstr>
      <vt:lpstr>Собственные доходы бюджета округа  в 2021-2022 годах, тыс. руб.</vt:lpstr>
      <vt:lpstr>Слайд 9</vt:lpstr>
      <vt:lpstr>Основные виды налоговых доходов  бюджета Уинского муниципального округа, тыс. руб.</vt:lpstr>
      <vt:lpstr>Слайд 11</vt:lpstr>
      <vt:lpstr>Основные виды неналоговых доходов  Уинского муниципального округа, тыс. руб.</vt:lpstr>
      <vt:lpstr>Динамика поступления безвозмездных перечислений на 2021- 2024 годы,  тыс. руб.</vt:lpstr>
      <vt:lpstr>Безвозмездные поступления, тыс. руб.</vt:lpstr>
      <vt:lpstr>Слайд 15</vt:lpstr>
      <vt:lpstr>Основные подходы к формированию расходов бюджета на 2022-2024 годы</vt:lpstr>
      <vt:lpstr>В 2022 году средняя заработная плата за счет средств бюджета округа по категориям работников составит:</vt:lpstr>
      <vt:lpstr>Структура расходов бюджета Уинского муниципального округа </vt:lpstr>
      <vt:lpstr>Слайд 19</vt:lpstr>
      <vt:lpstr>Расходы бюджета Уинского  муниципального округа на 2022 год</vt:lpstr>
      <vt:lpstr>Слайд 21</vt:lpstr>
      <vt:lpstr> Расходы бюджета Уинского  муниципального округа на 2022 год непрограммные мероприятия </vt:lpstr>
      <vt:lpstr> Расходы бюджета Уинского муниципального округа в разрезе муниципальных программ, тыс.руб. </vt:lpstr>
      <vt:lpstr>Распределение средств дорожного фонда на 2022-2024 г. </vt:lpstr>
      <vt:lpstr>Финансирование инвестиционных  проектов и мероприятий с участием софинансирования на 2022 год, тыс.руб.  </vt:lpstr>
      <vt:lpstr> </vt:lpstr>
      <vt:lpstr> </vt:lpstr>
      <vt:lpstr> 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Абражеева Анастасия Сергеевна</dc:creator>
  <cp:lastModifiedBy>Admin</cp:lastModifiedBy>
  <cp:revision>1047</cp:revision>
  <cp:lastPrinted>2017-10-18T07:13:49Z</cp:lastPrinted>
  <dcterms:created xsi:type="dcterms:W3CDTF">2017-10-10T05:47:37Z</dcterms:created>
  <dcterms:modified xsi:type="dcterms:W3CDTF">2022-01-21T11:19:55Z</dcterms:modified>
</cp:coreProperties>
</file>