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76" r:id="rId3"/>
    <p:sldId id="382" r:id="rId4"/>
    <p:sldId id="384" r:id="rId5"/>
    <p:sldId id="385" r:id="rId6"/>
    <p:sldId id="257" r:id="rId7"/>
    <p:sldId id="277" r:id="rId8"/>
    <p:sldId id="355" r:id="rId9"/>
    <p:sldId id="379" r:id="rId10"/>
    <p:sldId id="380" r:id="rId11"/>
    <p:sldId id="381" r:id="rId12"/>
    <p:sldId id="383" r:id="rId13"/>
  </p:sldIdLst>
  <p:sldSz cx="9144000" cy="5143500" type="screen16x9"/>
  <p:notesSz cx="6797675" cy="9929813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SimSun" pitchFamily="2" charset="-122"/>
      <p:regular r:id="rId19"/>
    </p:embeddedFont>
    <p:embeddedFont>
      <p:font typeface="Oswald" charset="-52"/>
      <p:regular r:id="rId20"/>
      <p:bold r:id="rId21"/>
    </p:embeddedFont>
    <p:embeddedFont>
      <p:font typeface="Oswald Medium" charset="-52"/>
      <p:regular r:id="rId22"/>
    </p:embeddedFont>
  </p:embeddedFontLst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defRPr sz="1800" b="0" i="0" u="none" strike="noStrike" spc="0">
        <a:solidFill>
          <a:schemeClr val="tx1"/>
        </a:solidFill>
        <a:latin typeface="Calibri"/>
        <a:ea typeface="SimSun"/>
        <a:cs typeface="Times New Roman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defRPr sz="1800" b="0" i="0" u="none" strike="noStrike" spc="0">
        <a:solidFill>
          <a:schemeClr val="tx1"/>
        </a:solidFill>
        <a:latin typeface="Calibri"/>
        <a:ea typeface="SimSun"/>
        <a:cs typeface="Times New Roman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defRPr sz="1800" b="0" i="0" u="none" strike="noStrike" spc="0">
        <a:solidFill>
          <a:schemeClr val="tx1"/>
        </a:solidFill>
        <a:latin typeface="Calibri"/>
        <a:ea typeface="SimSun"/>
        <a:cs typeface="Times New Roman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defRPr sz="1800" b="0" i="0" u="none" strike="noStrike" spc="0">
        <a:solidFill>
          <a:schemeClr val="tx1"/>
        </a:solidFill>
        <a:latin typeface="Calibri"/>
        <a:ea typeface="SimSun"/>
        <a:cs typeface="Times New Roman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defRPr sz="1800" b="0" i="0" u="none" strike="noStrike" spc="0">
        <a:solidFill>
          <a:schemeClr val="tx1"/>
        </a:solidFill>
        <a:latin typeface="Calibri"/>
        <a:ea typeface="SimSun"/>
        <a:cs typeface="Times New Roman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defRPr sz="1800" b="0" i="0" u="none" strike="noStrike" spc="0">
        <a:solidFill>
          <a:schemeClr val="tx1"/>
        </a:solidFill>
        <a:latin typeface="Calibri"/>
        <a:ea typeface="SimSun"/>
        <a:cs typeface="Times New Roman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defRPr sz="1800" b="0" i="0" u="none" strike="noStrike" spc="0">
        <a:solidFill>
          <a:schemeClr val="tx1"/>
        </a:solidFill>
        <a:latin typeface="Calibri"/>
        <a:ea typeface="SimSun"/>
        <a:cs typeface="Times New Roman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defRPr sz="1800" b="0" i="0" u="none" strike="noStrike" spc="0">
        <a:solidFill>
          <a:schemeClr val="tx1"/>
        </a:solidFill>
        <a:latin typeface="Calibri"/>
        <a:ea typeface="SimSun"/>
        <a:cs typeface="Times New Roman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defRPr sz="1800" b="0" i="0" u="none" strike="noStrike" spc="0">
        <a:solidFill>
          <a:schemeClr val="tx1"/>
        </a:solidFill>
        <a:latin typeface="Calibri"/>
        <a:ea typeface="SimSun"/>
        <a:cs typeface="Times New Roman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96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3FADFF"/>
    <a:srgbClr val="FFCC00"/>
    <a:srgbClr val="CC6600"/>
    <a:srgbClr val="CC3300"/>
    <a:srgbClr val="9AD8F4"/>
    <a:srgbClr val="D7EEF9"/>
    <a:srgbClr val="A6CBDE"/>
    <a:srgbClr val="8FCFFF"/>
    <a:srgbClr val="89CC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2196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107049" tIns="53524" rIns="107049" bIns="53524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9" y="0"/>
            <a:ext cx="2945659" cy="498215"/>
          </a:xfrm>
          <a:prstGeom prst="rect">
            <a:avLst/>
          </a:prstGeom>
        </p:spPr>
        <p:txBody>
          <a:bodyPr vert="horz" lIns="107049" tIns="53524" rIns="107049" bIns="53524" rtlCol="0"/>
          <a:lstStyle>
            <a:lvl1pPr algn="r">
              <a:defRPr sz="1400"/>
            </a:lvl1pPr>
          </a:lstStyle>
          <a:p>
            <a:fld id="{4E0281B7-29F6-4B6D-86C5-6EF5BDF8921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49" tIns="53524" rIns="107049" bIns="53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107049" tIns="53524" rIns="107049" bIns="535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107049" tIns="53524" rIns="107049" bIns="53524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9" y="9431600"/>
            <a:ext cx="2945659" cy="498214"/>
          </a:xfrm>
          <a:prstGeom prst="rect">
            <a:avLst/>
          </a:prstGeom>
        </p:spPr>
        <p:txBody>
          <a:bodyPr vert="horz" lIns="107049" tIns="53524" rIns="107049" bIns="53524" rtlCol="0" anchor="b"/>
          <a:lstStyle>
            <a:lvl1pPr algn="r">
              <a:defRPr sz="1400"/>
            </a:lvl1pPr>
          </a:lstStyle>
          <a:p>
            <a:fld id="{71523DF5-3FD5-411D-BE26-0530FC4CD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93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3DF5-3FD5-411D-BE26-0530FC4CD81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39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685165" y="1596390"/>
            <a:ext cx="7771765" cy="1103630"/>
          </a:xfrm>
        </p:spPr>
        <p:txBody>
          <a:bodyPr/>
          <a:lstStyle/>
          <a:p>
            <a:pPr>
              <a:defRPr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ПодзаголовокСлайда1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1370965" y="2914015"/>
            <a:ext cx="6400165" cy="131445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t>Щелкните для редактирования стиля образца подзаголовка</a:t>
            </a:r>
          </a:p>
        </p:txBody>
      </p:sp>
      <p:sp>
        <p:nvSpPr>
          <p:cNvPr id="6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381C17F6-C641-4E31-95D5-10EBECB7B376}" type="datetime1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7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F0BD-F3D2-AF06-9C42-0553BE0C6A5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5939-ED55-44E0-BBBF-8A5E2070202E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7521-B82F-4FE7-BA75-1D41FE9A5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содержимо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ТекстСлайда1"/>
          <p:cNvSpPr>
            <a:spLocks noGrp="1" noChangeArrowheads="1"/>
          </p:cNvSpPr>
          <p:nvPr>
            <p:ph idx="1" hasCustomPrompt="1"/>
          </p:nvPr>
        </p:nvSpPr>
        <p:spPr bwMode="auto"/>
        <p:txBody>
          <a:bodyPr/>
          <a:lstStyle/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9B8CD065-AB71-460C-80F2-9E38070A8EA9}" type="datetime1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7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883C-72D2-AF7E-9C42-842BC60C6A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1360" y="3304540"/>
            <a:ext cx="7772400" cy="1021080"/>
          </a:xfrm>
        </p:spPr>
        <p:txBody>
          <a:bodyPr vert="horz" wrap="square" numCol="1" anchor="t"/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ТекстСлайда1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1360" y="2178685"/>
            <a:ext cx="7772400" cy="1125855"/>
          </a:xfrm>
        </p:spPr>
        <p:txBody>
          <a:bodyPr vert="horz" wrap="square"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B8787587-7318-456B-95EE-6ED3484D6F4B}" type="datetime1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7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DA7D-33D2-AF2C-9C42-C579940C6A9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ColTx" userDrawn="1">
  <p:cSld name="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ТекстСлайда2"/>
          <p:cNvSpPr>
            <a:spLocks noGrp="1" noChangeArrowheads="1"/>
          </p:cNvSpPr>
          <p:nvPr>
            <p:ph sz="half" idx="1" hasCustomPrompt="1"/>
          </p:nvPr>
        </p:nvSpPr>
        <p:spPr bwMode="auto">
          <a:xfrm>
            <a:off x="456565" y="1199515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ТекстСлайда1"/>
          <p:cNvSpPr>
            <a:spLocks noGrp="1" noChangeArrowheads="1"/>
          </p:cNvSpPr>
          <p:nvPr>
            <p:ph sz="half" idx="2" hasCustomPrompt="1"/>
          </p:nvPr>
        </p:nvSpPr>
        <p:spPr bwMode="auto">
          <a:xfrm>
            <a:off x="4646930" y="1199515"/>
            <a:ext cx="4039235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7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D7BEF8AE-5272-4F57-A578-B53ACAA9C94E}" type="datetime1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F8B1-FFD2-AF0E-9C42-095BB60C6A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ТекстСлайда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56565" y="1150620"/>
            <a:ext cx="4039235" cy="480060"/>
          </a:xfrm>
        </p:spPr>
        <p:txBody>
          <a:bodyPr vert="horz" wrap="square"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ТекстСлайда1"/>
          <p:cNvSpPr>
            <a:spLocks noGrp="1" noChangeArrowheads="1"/>
          </p:cNvSpPr>
          <p:nvPr>
            <p:ph sz="half" idx="2" hasCustomPrompt="1"/>
          </p:nvPr>
        </p:nvSpPr>
        <p:spPr bwMode="auto">
          <a:xfrm>
            <a:off x="456565" y="1630680"/>
            <a:ext cx="4039235" cy="29635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7" name="ТекстСлайда2"/>
          <p:cNvSpPr>
            <a:spLocks noGrp="1" noChangeArrowheads="1"/>
          </p:cNvSpPr>
          <p:nvPr>
            <p:ph idx="3" hasCustomPrompt="1"/>
          </p:nvPr>
        </p:nvSpPr>
        <p:spPr bwMode="auto">
          <a:xfrm>
            <a:off x="4646295" y="1150620"/>
            <a:ext cx="4039870" cy="480060"/>
          </a:xfrm>
        </p:spPr>
        <p:txBody>
          <a:bodyPr vert="horz" wrap="square"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t>Щелкните для редактирования основных стилей текста</a:t>
            </a:r>
          </a:p>
        </p:txBody>
      </p:sp>
      <p:sp>
        <p:nvSpPr>
          <p:cNvPr id="8" name="ТекстСлайда4"/>
          <p:cNvSpPr>
            <a:spLocks noGrp="1" noChangeArrowheads="1"/>
          </p:cNvSpPr>
          <p:nvPr>
            <p:ph sz="half" idx="4" hasCustomPrompt="1"/>
          </p:nvPr>
        </p:nvSpPr>
        <p:spPr bwMode="auto">
          <a:xfrm>
            <a:off x="4646295" y="1630680"/>
            <a:ext cx="4039870" cy="29635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9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F449FA4A-0E17-472C-85DF-58A99B22529E}" type="datetime1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10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EA6B-25D2-AF1C-9C42-D349A40C6A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6565" y="203835"/>
            <a:ext cx="3008630" cy="871220"/>
          </a:xfrm>
        </p:spPr>
        <p:txBody>
          <a:bodyPr vert="horz" wrap="square" numCol="1"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ТекстСлайда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574415" y="203835"/>
            <a:ext cx="5111750" cy="43903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ТекстСлайда1"/>
          <p:cNvSpPr>
            <a:spLocks noGrp="1" noChangeArrowheads="1"/>
          </p:cNvSpPr>
          <p:nvPr>
            <p:ph sz="half" idx="2" hasCustomPrompt="1"/>
          </p:nvPr>
        </p:nvSpPr>
        <p:spPr bwMode="auto">
          <a:xfrm>
            <a:off x="456565" y="1075055"/>
            <a:ext cx="3008630" cy="35191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defRPr/>
            </a:pPr>
            <a:r>
              <a:t>Щелкните для редактирования основных стилей текста</a:t>
            </a:r>
          </a:p>
        </p:txBody>
      </p:sp>
      <p:sp>
        <p:nvSpPr>
          <p:cNvPr id="7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430205F0-2734-4CCB-BC26-A7D2246B8000}" type="datetime1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DE39-77D2-AF28-9C42-817D900C6AD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790700" y="3599815"/>
            <a:ext cx="5486400" cy="424815"/>
          </a:xfrm>
        </p:spPr>
        <p:txBody>
          <a:bodyPr vert="horz" wrap="square" numCol="1"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ТекстСлайда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790700" y="459104"/>
            <a:ext cx="5486400" cy="3086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ТекстСлайда1"/>
          <p:cNvSpPr>
            <a:spLocks noGrp="1" noChangeArrowheads="1"/>
          </p:cNvSpPr>
          <p:nvPr>
            <p:ph sz="half" idx="2" hasCustomPrompt="1"/>
          </p:nvPr>
        </p:nvSpPr>
        <p:spPr bwMode="auto">
          <a:xfrm>
            <a:off x="1790700" y="4024630"/>
            <a:ext cx="5486400" cy="6038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defRPr/>
            </a:pPr>
            <a:r>
              <a:t>Щелкните для редактирования основных стилей текста</a:t>
            </a:r>
          </a:p>
        </p:txBody>
      </p:sp>
      <p:sp>
        <p:nvSpPr>
          <p:cNvPr id="7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758AD75C-B175-4C81-9C61-B24371A54ACC}" type="datetime1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B619-57D2-AF40-9C42-A115F80C6AF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ТекстСлайда1"/>
          <p:cNvSpPr>
            <a:spLocks noGrp="1" noChangeArrowheads="1"/>
          </p:cNvSpPr>
          <p:nvPr>
            <p:ph idx="1" hasCustomPrompt="1"/>
          </p:nvPr>
        </p:nvSpPr>
        <p:spPr bwMode="auto"/>
        <p:txBody>
          <a:bodyPr vert="vert" wrap="square" numCol="1" anchor="t"/>
          <a:lstStyle/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30A28DF5-DAEA-4E12-9E54-EE16A462D3A5}" type="datetime1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7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DF0A-44D2-AF29-9C42-B27C910C6AE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628765" y="205105"/>
            <a:ext cx="2057400" cy="4389120"/>
          </a:xfrm>
        </p:spPr>
        <p:txBody>
          <a:bodyPr vert="vert" wrap="square" numCol="1" anchor="b"/>
          <a:lstStyle/>
          <a:p>
            <a:pPr>
              <a:defRPr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ТекстСлайда1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56565" y="205105"/>
            <a:ext cx="6019800" cy="4389120"/>
          </a:xfrm>
        </p:spPr>
        <p:txBody>
          <a:bodyPr vert="vert" wrap="square" numCol="1" anchor="t"/>
          <a:lstStyle/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478E216A-B783-4D78-A037-F805DBC42FCD}" type="datetime1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7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A48D-C3D2-AF52-9C42-3507EA0C6A6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/>
          </p:nvPr>
        </p:nvSpPr>
        <p:spPr bwMode="auto">
          <a:xfrm>
            <a:off x="456565" y="20510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numCol="1" anchor="ctr"/>
          <a:lstStyle/>
          <a:p>
            <a:pPr>
              <a:defRPr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ТекстСлайда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65" y="119951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vert="horz" wrap="square" numCol="1" anchor="t"/>
          <a:lstStyle/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ОбластьДатыВремени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6565" y="4766945"/>
            <a:ext cx="2132965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numCol="1" anchor="ctr"/>
          <a:lstStyle>
            <a:lvl1pPr algn="l">
              <a:defRPr sz="1200"/>
            </a:lvl1pPr>
          </a:lstStyle>
          <a:p>
            <a:pPr>
              <a:defRPr/>
            </a:pPr>
            <a:fld id="{4D3B318C-E2E3-4DB6-ACB5-B7AA2CC6FA14}" type="datetime1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7" name="ОбластьНижнегоКолонтитула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5" y="4766945"/>
            <a:ext cx="2894965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numCol="1" anchor="ctr"/>
          <a:lstStyle>
            <a:lvl1pPr algn="ct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ОбластьНомераСлайда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5" y="4766945"/>
            <a:ext cx="213360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numCol="1" anchor="ctr"/>
          <a:lstStyle>
            <a:lvl1pPr algn="r">
              <a:defRPr sz="1200"/>
            </a:lvl1pPr>
          </a:lstStyle>
          <a:p>
            <a:pPr>
              <a:defRPr/>
            </a:pPr>
            <a:fld id="{3FFAF4F7-B9D2-AF02-9C42-4F57BA0C6A1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strike="noStrike" spc="0">
          <a:solidFill>
            <a:schemeClr val="tx2"/>
          </a:solidFill>
          <a:latin typeface="Calibri"/>
          <a:ea typeface="SimSun"/>
          <a:cs typeface="Times New Roman"/>
        </a:defRPr>
      </a:lvl1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defRPr sz="32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defRPr sz="28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defRPr sz="24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defRPr sz="20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defRPr sz="20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defRPr sz="20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defRPr sz="20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defRPr sz="20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defRPr sz="20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spc="0">
          <a:solidFill>
            <a:schemeClr val="tx1"/>
          </a:solidFill>
          <a:latin typeface="Calibri"/>
          <a:ea typeface="SimSun"/>
          <a:cs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1965" y="403560"/>
            <a:ext cx="8251826" cy="3407447"/>
          </a:xfrm>
          <a:prstGeom prst="rect">
            <a:avLst/>
          </a:prstGeom>
        </p:spPr>
      </p:pic>
      <p:sp>
        <p:nvSpPr>
          <p:cNvPr id="5" name="TextBox 2"/>
          <p:cNvSpPr/>
          <p:nvPr/>
        </p:nvSpPr>
        <p:spPr bwMode="auto">
          <a:xfrm>
            <a:off x="338420" y="1371690"/>
            <a:ext cx="8554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108AC9"/>
                </a:solidFill>
              </a:rPr>
              <a:t>Плата за услугу по обращению с ТКО на территории Пермского края</a:t>
            </a:r>
          </a:p>
        </p:txBody>
      </p:sp>
      <p:sp>
        <p:nvSpPr>
          <p:cNvPr id="6" name="TextBox 3"/>
          <p:cNvSpPr/>
          <p:nvPr/>
        </p:nvSpPr>
        <p:spPr bwMode="auto">
          <a:xfrm>
            <a:off x="383539" y="4078605"/>
            <a:ext cx="609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Микаберидзе Степан Александрович</a:t>
            </a:r>
          </a:p>
        </p:txBody>
      </p:sp>
      <p:sp>
        <p:nvSpPr>
          <p:cNvPr id="7" name="TextBox 4"/>
          <p:cNvSpPr/>
          <p:nvPr/>
        </p:nvSpPr>
        <p:spPr bwMode="auto">
          <a:xfrm>
            <a:off x="410207" y="4478330"/>
            <a:ext cx="6099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6D6E70"/>
                </a:solidFill>
              </a:rPr>
              <a:t>Генеральный директор АО «ПРО ТКО»</a:t>
            </a:r>
            <a:endParaRPr sz="1100" dirty="0">
              <a:solidFill>
                <a:srgbClr val="6D6E70"/>
              </a:solidFill>
            </a:endParaRPr>
          </a:p>
        </p:txBody>
      </p:sp>
      <p:sp>
        <p:nvSpPr>
          <p:cNvPr id="8" name="TextBox 6"/>
          <p:cNvSpPr/>
          <p:nvPr/>
        </p:nvSpPr>
        <p:spPr bwMode="auto">
          <a:xfrm>
            <a:off x="7729186" y="4478330"/>
            <a:ext cx="1004605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100" dirty="0">
                <a:latin typeface="Ubuntu Condensed" panose="020B0506030602030204"/>
                <a:ea typeface="Ubuntu Condensed" panose="020B0506030602030204"/>
                <a:cs typeface="Ubuntu Condensed" panose="020B0506030602030204"/>
              </a:rPr>
              <a:t>Пермь </a:t>
            </a:r>
            <a:r>
              <a:rPr lang="en-US" sz="1100" dirty="0">
                <a:latin typeface="Ubuntu Condensed" panose="020B0506030602030204"/>
                <a:ea typeface="Ubuntu Condensed" panose="020B0506030602030204"/>
                <a:cs typeface="Ubuntu Condensed" panose="020B0506030602030204"/>
              </a:rPr>
              <a:t>202</a:t>
            </a:r>
            <a:r>
              <a:rPr lang="ru-RU" sz="1100" dirty="0">
                <a:latin typeface="Ubuntu Condensed" panose="020B0506030602030204"/>
                <a:ea typeface="Ubuntu Condensed" panose="020B0506030602030204"/>
                <a:cs typeface="Ubuntu Condensed" panose="020B0506030602030204"/>
              </a:rPr>
              <a:t>2</a:t>
            </a:r>
            <a:endParaRPr lang="ru-RU" sz="1100" dirty="0">
              <a:latin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38933367-2E71-4A90-8AF8-2FE39D5E9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8296253"/>
              </p:ext>
            </p:extLst>
          </p:nvPr>
        </p:nvGraphicFramePr>
        <p:xfrm>
          <a:off x="759453" y="1687200"/>
          <a:ext cx="3929670" cy="227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4835">
                  <a:extLst>
                    <a:ext uri="{9D8B030D-6E8A-4147-A177-3AD203B41FA5}">
                      <a16:colId xmlns="" xmlns:a16="http://schemas.microsoft.com/office/drawing/2014/main" val="4179407427"/>
                    </a:ext>
                  </a:extLst>
                </a:gridCol>
                <a:gridCol w="1964835">
                  <a:extLst>
                    <a:ext uri="{9D8B030D-6E8A-4147-A177-3AD203B41FA5}">
                      <a16:colId xmlns="" xmlns:a16="http://schemas.microsoft.com/office/drawing/2014/main" val="2091763040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автомастерские, шиномонтажная мастерская, станция технического обслуживания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  148,48 кг с </a:t>
                      </a:r>
                      <a:r>
                        <a:rPr lang="ru-RU" sz="1100" dirty="0" err="1">
                          <a:solidFill>
                            <a:srgbClr val="0070C0"/>
                          </a:solidFill>
                          <a:effectLst/>
                        </a:rPr>
                        <a:t>машино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-места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184099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автозаправочные станции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  318,25 кг с 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</a:rPr>
                        <a:t>машино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-места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77445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автостоянки и парковки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      4,32 кг с 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</a:rPr>
                        <a:t>машино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-места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391236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гаражи, парковки закрытого типа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  191,51 кг с 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</a:rPr>
                        <a:t>машино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-места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108027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автомойка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1258,83 кг с 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</a:rPr>
                        <a:t>машино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-места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6218403"/>
                  </a:ext>
                </a:extLst>
              </a:tr>
            </a:tbl>
          </a:graphicData>
        </a:graphic>
      </p:graphicFrame>
      <p:sp>
        <p:nvSpPr>
          <p:cNvPr id="5" name="TextBox 2"/>
          <p:cNvSpPr/>
          <p:nvPr/>
        </p:nvSpPr>
        <p:spPr bwMode="auto">
          <a:xfrm>
            <a:off x="179512" y="75867"/>
            <a:ext cx="785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70C0"/>
                </a:solidFill>
              </a:rPr>
              <a:t>Изменения в категориях объектов:</a:t>
            </a:r>
          </a:p>
          <a:p>
            <a:pPr>
              <a:defRPr/>
            </a:pPr>
            <a:r>
              <a:rPr lang="ru-RU" sz="2000" dirty="0">
                <a:solidFill>
                  <a:srgbClr val="0070C0"/>
                </a:solidFill>
              </a:rPr>
              <a:t>Предприятия транспортной инфраструктуры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4FE39F-E131-456D-B9CD-449CF29C10EF}"/>
              </a:ext>
            </a:extLst>
          </p:cNvPr>
          <p:cNvSpPr txBox="1"/>
          <p:nvPr/>
        </p:nvSpPr>
        <p:spPr>
          <a:xfrm>
            <a:off x="2123728" y="91139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Было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5D226A-177C-4B2B-A25A-3ABACAE19249}"/>
              </a:ext>
            </a:extLst>
          </p:cNvPr>
          <p:cNvSpPr txBox="1"/>
          <p:nvPr/>
        </p:nvSpPr>
        <p:spPr>
          <a:xfrm>
            <a:off x="6888596" y="91017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Стало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="" xmlns:a16="http://schemas.microsoft.com/office/drawing/2014/main" id="{A002B4E1-D05C-41FD-A10C-B7A4463AEC0E}"/>
              </a:ext>
            </a:extLst>
          </p:cNvPr>
          <p:cNvSpPr/>
          <p:nvPr/>
        </p:nvSpPr>
        <p:spPr>
          <a:xfrm>
            <a:off x="4946146" y="1562916"/>
            <a:ext cx="504056" cy="2520280"/>
          </a:xfrm>
          <a:prstGeom prst="rightBrace">
            <a:avLst/>
          </a:prstGeom>
          <a:ln w="222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2FE06BA-0C90-4B95-9A4A-C6FE1F7116C4}"/>
              </a:ext>
            </a:extLst>
          </p:cNvPr>
          <p:cNvCxnSpPr>
            <a:cxnSpLocks/>
          </p:cNvCxnSpPr>
          <p:nvPr/>
        </p:nvCxnSpPr>
        <p:spPr>
          <a:xfrm>
            <a:off x="755576" y="2413439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DB9B6B8F-5EBE-4041-BC93-C7E51EA6F9D2}"/>
              </a:ext>
            </a:extLst>
          </p:cNvPr>
          <p:cNvCxnSpPr>
            <a:cxnSpLocks/>
          </p:cNvCxnSpPr>
          <p:nvPr/>
        </p:nvCxnSpPr>
        <p:spPr>
          <a:xfrm>
            <a:off x="755576" y="2721989"/>
            <a:ext cx="3528392" cy="8072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2A3A1E89-BDF6-4E44-8CA1-722657AE8B4E}"/>
              </a:ext>
            </a:extLst>
          </p:cNvPr>
          <p:cNvCxnSpPr>
            <a:cxnSpLocks/>
          </p:cNvCxnSpPr>
          <p:nvPr/>
        </p:nvCxnSpPr>
        <p:spPr>
          <a:xfrm>
            <a:off x="764322" y="3128219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92A69618-2AE9-4E21-BC3F-990436FAEE9B}"/>
              </a:ext>
            </a:extLst>
          </p:cNvPr>
          <p:cNvCxnSpPr>
            <a:cxnSpLocks/>
          </p:cNvCxnSpPr>
          <p:nvPr/>
        </p:nvCxnSpPr>
        <p:spPr>
          <a:xfrm>
            <a:off x="755576" y="1693359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C3DF4DC5-28CF-4DD7-B90B-D0E35649041E}"/>
              </a:ext>
            </a:extLst>
          </p:cNvPr>
          <p:cNvCxnSpPr>
            <a:cxnSpLocks/>
          </p:cNvCxnSpPr>
          <p:nvPr/>
        </p:nvCxnSpPr>
        <p:spPr>
          <a:xfrm>
            <a:off x="755576" y="3958913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B4DC34-607B-417B-A9DB-1950E45978BD}"/>
              </a:ext>
            </a:extLst>
          </p:cNvPr>
          <p:cNvSpPr txBox="1"/>
          <p:nvPr/>
        </p:nvSpPr>
        <p:spPr>
          <a:xfrm>
            <a:off x="755576" y="1342708"/>
            <a:ext cx="951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</a:rPr>
              <a:t>КАТЕГОРИЯ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9AFF2ED-6E29-41B8-848D-787854A41CCC}"/>
              </a:ext>
            </a:extLst>
          </p:cNvPr>
          <p:cNvSpPr txBox="1"/>
          <p:nvPr/>
        </p:nvSpPr>
        <p:spPr>
          <a:xfrm>
            <a:off x="2936659" y="1341391"/>
            <a:ext cx="1491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</a:rPr>
              <a:t>НОРМА НАКОПЛЕНИЯ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4AB9E20-3FFF-4425-A3DC-BE62FB8AF881}"/>
              </a:ext>
            </a:extLst>
          </p:cNvPr>
          <p:cNvSpPr txBox="1"/>
          <p:nvPr/>
        </p:nvSpPr>
        <p:spPr>
          <a:xfrm>
            <a:off x="6156176" y="180310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Административные здания, учреждения и иные виды деятельности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9DBB15F-1A3A-4D5B-9767-BB301824857E}"/>
              </a:ext>
            </a:extLst>
          </p:cNvPr>
          <p:cNvSpPr txBox="1"/>
          <p:nvPr/>
        </p:nvSpPr>
        <p:spPr>
          <a:xfrm>
            <a:off x="6605127" y="3371549"/>
            <a:ext cx="162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11,32 кг с м2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2C44D02D-14F7-4185-9855-342CB12A67CC}"/>
              </a:ext>
            </a:extLst>
          </p:cNvPr>
          <p:cNvCxnSpPr>
            <a:cxnSpLocks/>
          </p:cNvCxnSpPr>
          <p:nvPr/>
        </p:nvCxnSpPr>
        <p:spPr>
          <a:xfrm>
            <a:off x="5946322" y="1684348"/>
            <a:ext cx="2676636" cy="9011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1B4177ED-F261-47BA-AAE3-0D4ACD4CDE6D}"/>
              </a:ext>
            </a:extLst>
          </p:cNvPr>
          <p:cNvCxnSpPr>
            <a:cxnSpLocks/>
          </p:cNvCxnSpPr>
          <p:nvPr/>
        </p:nvCxnSpPr>
        <p:spPr>
          <a:xfrm>
            <a:off x="5933982" y="3798861"/>
            <a:ext cx="2676636" cy="9011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F0276A56-F2D6-4650-946C-0C728CCAEB8E}"/>
              </a:ext>
            </a:extLst>
          </p:cNvPr>
          <p:cNvCxnSpPr>
            <a:cxnSpLocks/>
          </p:cNvCxnSpPr>
          <p:nvPr/>
        </p:nvCxnSpPr>
        <p:spPr>
          <a:xfrm>
            <a:off x="764322" y="3570875"/>
            <a:ext cx="3519646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1BA5F281-DC61-4FD3-8D6B-3A92FEC5E7CF}"/>
              </a:ext>
            </a:extLst>
          </p:cNvPr>
          <p:cNvCxnSpPr>
            <a:cxnSpLocks/>
          </p:cNvCxnSpPr>
          <p:nvPr/>
        </p:nvCxnSpPr>
        <p:spPr bwMode="auto">
          <a:xfrm>
            <a:off x="274705" y="799997"/>
            <a:ext cx="785504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942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008BEEE-A460-4D50-9FD1-89C2E71A0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7815193"/>
              </p:ext>
            </p:extLst>
          </p:nvPr>
        </p:nvGraphicFramePr>
        <p:xfrm>
          <a:off x="735077" y="1702370"/>
          <a:ext cx="4124955" cy="2345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2786">
                  <a:extLst>
                    <a:ext uri="{9D8B030D-6E8A-4147-A177-3AD203B41FA5}">
                      <a16:colId xmlns="" xmlns:a16="http://schemas.microsoft.com/office/drawing/2014/main" val="401478529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4004716298"/>
                    </a:ext>
                  </a:extLst>
                </a:gridCol>
              </a:tblGrid>
              <a:tr h="509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клубы, кинотеатры, концертные залы, театры, цирки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19,44 кг с места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580828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библиотеки, архивы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0,0897 кг с м2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240332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выставочные залы, музеи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  0,96 кг с м2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2926129"/>
                  </a:ext>
                </a:extLst>
              </a:tr>
              <a:tr h="273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спортивные арены, стадионы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35,50 кг с места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121803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спортивные клубы, центры, комплексы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23,47 кг с места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0925672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effectLst/>
                        </a:rPr>
                        <a:t>зоопарк, ботанический сад</a:t>
                      </a:r>
                      <a:endParaRPr lang="ru-RU" sz="11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10,37 кг с м2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45987413"/>
                  </a:ext>
                </a:extLst>
              </a:tr>
            </a:tbl>
          </a:graphicData>
        </a:graphic>
      </p:graphicFrame>
      <p:sp>
        <p:nvSpPr>
          <p:cNvPr id="5" name="TextBox 2"/>
          <p:cNvSpPr/>
          <p:nvPr/>
        </p:nvSpPr>
        <p:spPr bwMode="auto">
          <a:xfrm>
            <a:off x="146673" y="99543"/>
            <a:ext cx="788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70C0"/>
                </a:solidFill>
              </a:rPr>
              <a:t>Изменения в категориях объектов:</a:t>
            </a:r>
          </a:p>
          <a:p>
            <a:pPr>
              <a:defRPr/>
            </a:pPr>
            <a:r>
              <a:rPr lang="ru-RU" sz="2000" dirty="0">
                <a:solidFill>
                  <a:srgbClr val="0070C0"/>
                </a:solidFill>
              </a:rPr>
              <a:t>Культурно-развлекательные, спортивные учреждения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4FE39F-E131-456D-B9CD-449CF29C10EF}"/>
              </a:ext>
            </a:extLst>
          </p:cNvPr>
          <p:cNvSpPr txBox="1"/>
          <p:nvPr/>
        </p:nvSpPr>
        <p:spPr>
          <a:xfrm>
            <a:off x="2103229" y="92534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Было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5D226A-177C-4B2B-A25A-3ABACAE19249}"/>
              </a:ext>
            </a:extLst>
          </p:cNvPr>
          <p:cNvSpPr txBox="1"/>
          <p:nvPr/>
        </p:nvSpPr>
        <p:spPr>
          <a:xfrm>
            <a:off x="6888596" y="92534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Стало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="" xmlns:a16="http://schemas.microsoft.com/office/drawing/2014/main" id="{A002B4E1-D05C-41FD-A10C-B7A4463AEC0E}"/>
              </a:ext>
            </a:extLst>
          </p:cNvPr>
          <p:cNvSpPr/>
          <p:nvPr/>
        </p:nvSpPr>
        <p:spPr>
          <a:xfrm>
            <a:off x="4946146" y="1562916"/>
            <a:ext cx="504056" cy="2520280"/>
          </a:xfrm>
          <a:prstGeom prst="rightBrace">
            <a:avLst/>
          </a:prstGeom>
          <a:ln w="222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2FE06BA-0C90-4B95-9A4A-C6FE1F7116C4}"/>
              </a:ext>
            </a:extLst>
          </p:cNvPr>
          <p:cNvCxnSpPr>
            <a:cxnSpLocks/>
          </p:cNvCxnSpPr>
          <p:nvPr/>
        </p:nvCxnSpPr>
        <p:spPr>
          <a:xfrm>
            <a:off x="735077" y="2139702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DB9B6B8F-5EBE-4041-BC93-C7E51EA6F9D2}"/>
              </a:ext>
            </a:extLst>
          </p:cNvPr>
          <p:cNvCxnSpPr>
            <a:cxnSpLocks/>
          </p:cNvCxnSpPr>
          <p:nvPr/>
        </p:nvCxnSpPr>
        <p:spPr>
          <a:xfrm>
            <a:off x="755576" y="2875024"/>
            <a:ext cx="3528392" cy="8072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2A3A1E89-BDF6-4E44-8CA1-722657AE8B4E}"/>
              </a:ext>
            </a:extLst>
          </p:cNvPr>
          <p:cNvCxnSpPr>
            <a:cxnSpLocks/>
          </p:cNvCxnSpPr>
          <p:nvPr/>
        </p:nvCxnSpPr>
        <p:spPr>
          <a:xfrm>
            <a:off x="764322" y="3219822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92A69618-2AE9-4E21-BC3F-990436FAEE9B}"/>
              </a:ext>
            </a:extLst>
          </p:cNvPr>
          <p:cNvCxnSpPr>
            <a:cxnSpLocks/>
          </p:cNvCxnSpPr>
          <p:nvPr/>
        </p:nvCxnSpPr>
        <p:spPr>
          <a:xfrm>
            <a:off x="755576" y="1693359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C3DF4DC5-28CF-4DD7-B90B-D0E35649041E}"/>
              </a:ext>
            </a:extLst>
          </p:cNvPr>
          <p:cNvCxnSpPr>
            <a:cxnSpLocks/>
          </p:cNvCxnSpPr>
          <p:nvPr/>
        </p:nvCxnSpPr>
        <p:spPr>
          <a:xfrm>
            <a:off x="755576" y="3958913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B4DC34-607B-417B-A9DB-1950E45978BD}"/>
              </a:ext>
            </a:extLst>
          </p:cNvPr>
          <p:cNvSpPr txBox="1"/>
          <p:nvPr/>
        </p:nvSpPr>
        <p:spPr>
          <a:xfrm>
            <a:off x="755576" y="1342708"/>
            <a:ext cx="951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</a:rPr>
              <a:t>КАТЕГОРИЯ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9AFF2ED-6E29-41B8-848D-787854A41CCC}"/>
              </a:ext>
            </a:extLst>
          </p:cNvPr>
          <p:cNvSpPr txBox="1"/>
          <p:nvPr/>
        </p:nvSpPr>
        <p:spPr>
          <a:xfrm>
            <a:off x="2936659" y="1341391"/>
            <a:ext cx="1491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</a:rPr>
              <a:t>НОРМА НАКОПЛЕНИЯ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4AB9E20-3FFF-4425-A3DC-BE62FB8AF881}"/>
              </a:ext>
            </a:extLst>
          </p:cNvPr>
          <p:cNvSpPr txBox="1"/>
          <p:nvPr/>
        </p:nvSpPr>
        <p:spPr>
          <a:xfrm>
            <a:off x="6156176" y="180310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Административные здания, учреждения и иные виды деятельности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9DBB15F-1A3A-4D5B-9767-BB301824857E}"/>
              </a:ext>
            </a:extLst>
          </p:cNvPr>
          <p:cNvSpPr txBox="1"/>
          <p:nvPr/>
        </p:nvSpPr>
        <p:spPr>
          <a:xfrm>
            <a:off x="6605127" y="3371549"/>
            <a:ext cx="162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11,32 кг с м2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2C44D02D-14F7-4185-9855-342CB12A67CC}"/>
              </a:ext>
            </a:extLst>
          </p:cNvPr>
          <p:cNvCxnSpPr>
            <a:cxnSpLocks/>
          </p:cNvCxnSpPr>
          <p:nvPr/>
        </p:nvCxnSpPr>
        <p:spPr>
          <a:xfrm>
            <a:off x="5946322" y="1684348"/>
            <a:ext cx="2676636" cy="9011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1B4177ED-F261-47BA-AAE3-0D4ACD4CDE6D}"/>
              </a:ext>
            </a:extLst>
          </p:cNvPr>
          <p:cNvCxnSpPr>
            <a:cxnSpLocks/>
          </p:cNvCxnSpPr>
          <p:nvPr/>
        </p:nvCxnSpPr>
        <p:spPr>
          <a:xfrm>
            <a:off x="5933982" y="3798861"/>
            <a:ext cx="2676636" cy="9011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F0276A56-F2D6-4650-946C-0C728CCAEB8E}"/>
              </a:ext>
            </a:extLst>
          </p:cNvPr>
          <p:cNvCxnSpPr>
            <a:cxnSpLocks/>
          </p:cNvCxnSpPr>
          <p:nvPr/>
        </p:nvCxnSpPr>
        <p:spPr>
          <a:xfrm>
            <a:off x="764322" y="3570875"/>
            <a:ext cx="3519646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327C267-2703-4FAC-8AAD-C39B0F663695}"/>
              </a:ext>
            </a:extLst>
          </p:cNvPr>
          <p:cNvCxnSpPr>
            <a:cxnSpLocks/>
          </p:cNvCxnSpPr>
          <p:nvPr/>
        </p:nvCxnSpPr>
        <p:spPr>
          <a:xfrm>
            <a:off x="755576" y="2499742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BD8DE9F-B22F-42C7-BB42-17DA991BC788}"/>
              </a:ext>
            </a:extLst>
          </p:cNvPr>
          <p:cNvCxnSpPr>
            <a:cxnSpLocks/>
          </p:cNvCxnSpPr>
          <p:nvPr/>
        </p:nvCxnSpPr>
        <p:spPr bwMode="auto">
          <a:xfrm>
            <a:off x="251520" y="807429"/>
            <a:ext cx="785504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396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008BEEE-A460-4D50-9FD1-89C2E71A0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1209892"/>
              </p:ext>
            </p:extLst>
          </p:nvPr>
        </p:nvGraphicFramePr>
        <p:xfrm>
          <a:off x="735077" y="1702368"/>
          <a:ext cx="7887881" cy="3029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0939">
                  <a:extLst>
                    <a:ext uri="{9D8B030D-6E8A-4147-A177-3AD203B41FA5}">
                      <a16:colId xmlns="" xmlns:a16="http://schemas.microsoft.com/office/drawing/2014/main" val="401478529"/>
                    </a:ext>
                  </a:extLst>
                </a:gridCol>
                <a:gridCol w="3906942">
                  <a:extLst>
                    <a:ext uri="{9D8B030D-6E8A-4147-A177-3AD203B41FA5}">
                      <a16:colId xmlns="" xmlns:a16="http://schemas.microsoft.com/office/drawing/2014/main" val="4004716298"/>
                    </a:ext>
                  </a:extLst>
                </a:gridCol>
              </a:tblGrid>
              <a:tr h="7893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Предприятия торговли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Последние изменения – 01.06.2022. Объединили киоски, рынки, павильоны, супер-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маркеты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прод.магазины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палатки в единую категорию «Предприятия торговли»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5808287"/>
                  </a:ext>
                </a:extLst>
              </a:tr>
              <a:tr h="6052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Ж/д вокзалы, автовокзалы, аэропорты, речные порты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 снизился с 28,09  кг*год до 17,78 кг*год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2403321"/>
                  </a:ext>
                </a:extLst>
              </a:tr>
              <a:tr h="6052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Дошкольные, учебные образовательные учреждения, детские дома, школы-интернаты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Единый норматив снизился и стал 42,52 кг*год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2926129"/>
                  </a:ext>
                </a:extLst>
              </a:tr>
              <a:tr h="424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Предприятия общественного питания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 накопления увеличилась с 143,83 кг*год до 190,17 кг*год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1218037"/>
                  </a:ext>
                </a:extLst>
              </a:tr>
              <a:tr h="6052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Предприятия службы быта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Перешли в категорию «Административные здания и сооружения с единым нормативом 11,32 кг*год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09256720"/>
                  </a:ext>
                </a:extLst>
              </a:tr>
            </a:tbl>
          </a:graphicData>
        </a:graphic>
      </p:graphicFrame>
      <p:sp>
        <p:nvSpPr>
          <p:cNvPr id="5" name="TextBox 2"/>
          <p:cNvSpPr/>
          <p:nvPr/>
        </p:nvSpPr>
        <p:spPr bwMode="auto">
          <a:xfrm>
            <a:off x="179512" y="100833"/>
            <a:ext cx="788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70C0"/>
                </a:solidFill>
              </a:rPr>
              <a:t>Изменения в категориях объектов:</a:t>
            </a:r>
          </a:p>
          <a:p>
            <a:pPr>
              <a:defRPr/>
            </a:pPr>
            <a:r>
              <a:rPr lang="ru-RU" sz="2000" dirty="0">
                <a:solidFill>
                  <a:srgbClr val="0070C0"/>
                </a:solidFill>
              </a:rPr>
              <a:t>Прочие категории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4FE39F-E131-456D-B9CD-449CF29C10EF}"/>
              </a:ext>
            </a:extLst>
          </p:cNvPr>
          <p:cNvSpPr txBox="1"/>
          <p:nvPr/>
        </p:nvSpPr>
        <p:spPr>
          <a:xfrm>
            <a:off x="1979712" y="100781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Было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5D226A-177C-4B2B-A25A-3ABACAE19249}"/>
              </a:ext>
            </a:extLst>
          </p:cNvPr>
          <p:cNvSpPr txBox="1"/>
          <p:nvPr/>
        </p:nvSpPr>
        <p:spPr>
          <a:xfrm>
            <a:off x="6228184" y="100635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Стало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2FE06BA-0C90-4B95-9A4A-C6FE1F7116C4}"/>
              </a:ext>
            </a:extLst>
          </p:cNvPr>
          <p:cNvCxnSpPr>
            <a:cxnSpLocks/>
          </p:cNvCxnSpPr>
          <p:nvPr/>
        </p:nvCxnSpPr>
        <p:spPr>
          <a:xfrm>
            <a:off x="742603" y="2554390"/>
            <a:ext cx="7887881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DB9B6B8F-5EBE-4041-BC93-C7E51EA6F9D2}"/>
              </a:ext>
            </a:extLst>
          </p:cNvPr>
          <p:cNvCxnSpPr>
            <a:cxnSpLocks/>
          </p:cNvCxnSpPr>
          <p:nvPr/>
        </p:nvCxnSpPr>
        <p:spPr>
          <a:xfrm>
            <a:off x="742603" y="3651870"/>
            <a:ext cx="7868015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2A3A1E89-BDF6-4E44-8CA1-722657AE8B4E}"/>
              </a:ext>
            </a:extLst>
          </p:cNvPr>
          <p:cNvCxnSpPr>
            <a:cxnSpLocks/>
          </p:cNvCxnSpPr>
          <p:nvPr/>
        </p:nvCxnSpPr>
        <p:spPr>
          <a:xfrm>
            <a:off x="726331" y="4155926"/>
            <a:ext cx="7884287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92A69618-2AE9-4E21-BC3F-990436FAEE9B}"/>
              </a:ext>
            </a:extLst>
          </p:cNvPr>
          <p:cNvCxnSpPr>
            <a:cxnSpLocks/>
          </p:cNvCxnSpPr>
          <p:nvPr/>
        </p:nvCxnSpPr>
        <p:spPr>
          <a:xfrm>
            <a:off x="755576" y="1693359"/>
            <a:ext cx="786738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F0276A56-F2D6-4650-946C-0C728CCAEB8E}"/>
              </a:ext>
            </a:extLst>
          </p:cNvPr>
          <p:cNvCxnSpPr>
            <a:cxnSpLocks/>
          </p:cNvCxnSpPr>
          <p:nvPr/>
        </p:nvCxnSpPr>
        <p:spPr>
          <a:xfrm>
            <a:off x="726331" y="4731976"/>
            <a:ext cx="7875541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327C267-2703-4FAC-8AAD-C39B0F663695}"/>
              </a:ext>
            </a:extLst>
          </p:cNvPr>
          <p:cNvCxnSpPr>
            <a:cxnSpLocks/>
          </p:cNvCxnSpPr>
          <p:nvPr/>
        </p:nvCxnSpPr>
        <p:spPr>
          <a:xfrm>
            <a:off x="726331" y="3075806"/>
            <a:ext cx="7880355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BD8DE9F-B22F-42C7-BB42-17DA991BC788}"/>
              </a:ext>
            </a:extLst>
          </p:cNvPr>
          <p:cNvCxnSpPr>
            <a:cxnSpLocks/>
          </p:cNvCxnSpPr>
          <p:nvPr/>
        </p:nvCxnSpPr>
        <p:spPr bwMode="auto">
          <a:xfrm>
            <a:off x="265042" y="808719"/>
            <a:ext cx="785504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991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F7046736-877F-423D-884A-1B6D6F87B531}"/>
              </a:ext>
            </a:extLst>
          </p:cNvPr>
          <p:cNvSpPr/>
          <p:nvPr/>
        </p:nvSpPr>
        <p:spPr>
          <a:xfrm>
            <a:off x="5220072" y="3055440"/>
            <a:ext cx="3096344" cy="1471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5DF376-CE50-4088-97D0-F338BC73466C}"/>
              </a:ext>
            </a:extLst>
          </p:cNvPr>
          <p:cNvSpPr/>
          <p:nvPr/>
        </p:nvSpPr>
        <p:spPr>
          <a:xfrm>
            <a:off x="971289" y="3058108"/>
            <a:ext cx="3096344" cy="1471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978A9C6-62D6-491C-BA89-39007CEBD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3"/>
          <a:stretch/>
        </p:blipFill>
        <p:spPr>
          <a:xfrm>
            <a:off x="990795" y="3526853"/>
            <a:ext cx="820190" cy="707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8CD687-94A6-49CB-A0F6-E6B2A1BE730E}"/>
              </a:ext>
            </a:extLst>
          </p:cNvPr>
          <p:cNvSpPr txBox="1"/>
          <p:nvPr/>
        </p:nvSpPr>
        <p:spPr>
          <a:xfrm>
            <a:off x="1879994" y="3081719"/>
            <a:ext cx="141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04.10.2022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B6311B-58B4-4CDB-A332-8A2161C29C2E}"/>
              </a:ext>
            </a:extLst>
          </p:cNvPr>
          <p:cNvSpPr txBox="1"/>
          <p:nvPr/>
        </p:nvSpPr>
        <p:spPr>
          <a:xfrm>
            <a:off x="1946015" y="352705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Платёж 130,51 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75FAB6-D251-4952-94FA-906FC5FD1E6E}"/>
              </a:ext>
            </a:extLst>
          </p:cNvPr>
          <p:cNvSpPr txBox="1"/>
          <p:nvPr/>
        </p:nvSpPr>
        <p:spPr>
          <a:xfrm>
            <a:off x="678534" y="740532"/>
            <a:ext cx="3817046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70C0"/>
                </a:solidFill>
              </a:rPr>
              <a:t>Министерство тарифного регулирования: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28.10.2022 Постановления 6-О, 7-О.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rgbClr val="0070C0"/>
                </a:solidFill>
              </a:rPr>
              <a:t>МинЖКХ</a:t>
            </a:r>
            <a:r>
              <a:rPr lang="ru-RU" sz="1400" dirty="0">
                <a:solidFill>
                  <a:srgbClr val="0070C0"/>
                </a:solidFill>
              </a:rPr>
              <a:t>: приказ от 20.09.2022</a:t>
            </a:r>
            <a:r>
              <a:rPr lang="en-US" sz="1400" dirty="0">
                <a:solidFill>
                  <a:srgbClr val="0070C0"/>
                </a:solidFill>
              </a:rPr>
              <a:t>N 24-04-01-04-245 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D9E772B-46A1-4718-82E3-7BA10D6ECE98}"/>
              </a:ext>
            </a:extLst>
          </p:cNvPr>
          <p:cNvSpPr txBox="1"/>
          <p:nvPr/>
        </p:nvSpPr>
        <p:spPr>
          <a:xfrm>
            <a:off x="6458487" y="352705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Платёж 100,00 руб.*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10D76A-FB8F-4CFD-B3F2-19749F90615E}"/>
              </a:ext>
            </a:extLst>
          </p:cNvPr>
          <p:cNvSpPr txBox="1"/>
          <p:nvPr/>
        </p:nvSpPr>
        <p:spPr>
          <a:xfrm>
            <a:off x="5580112" y="740532"/>
            <a:ext cx="2236166" cy="70788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Совет Директоров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11.11.2022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B2955DB-FBD9-47C6-BEC3-C7AAF2A01B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3"/>
          <a:stretch/>
        </p:blipFill>
        <p:spPr bwMode="auto">
          <a:xfrm>
            <a:off x="5287926" y="3523648"/>
            <a:ext cx="820190" cy="707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Стрелка: вниз 18">
            <a:extLst>
              <a:ext uri="{FF2B5EF4-FFF2-40B4-BE49-F238E27FC236}">
                <a16:creationId xmlns="" xmlns:a16="http://schemas.microsoft.com/office/drawing/2014/main" id="{C2DFA32D-3271-4733-B092-0FAA96A347EB}"/>
              </a:ext>
            </a:extLst>
          </p:cNvPr>
          <p:cNvSpPr/>
          <p:nvPr/>
        </p:nvSpPr>
        <p:spPr>
          <a:xfrm rot="18968742">
            <a:off x="1169669" y="1822244"/>
            <a:ext cx="403809" cy="1183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="" xmlns:a16="http://schemas.microsoft.com/office/drawing/2014/main" id="{B5277813-1EFE-43FF-833A-908D5C6D8C9D}"/>
              </a:ext>
            </a:extLst>
          </p:cNvPr>
          <p:cNvSpPr/>
          <p:nvPr/>
        </p:nvSpPr>
        <p:spPr>
          <a:xfrm>
            <a:off x="6554179" y="1915085"/>
            <a:ext cx="288032" cy="775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="" xmlns:a16="http://schemas.microsoft.com/office/drawing/2014/main" id="{0F933F98-34C7-4C64-8602-92F9AA69EAFA}"/>
              </a:ext>
            </a:extLst>
          </p:cNvPr>
          <p:cNvSpPr/>
          <p:nvPr/>
        </p:nvSpPr>
        <p:spPr>
          <a:xfrm>
            <a:off x="4202663" y="3719410"/>
            <a:ext cx="936104" cy="26161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7B0B0F1-9F7C-44DA-AACC-AB8B23B3508F}"/>
              </a:ext>
            </a:extLst>
          </p:cNvPr>
          <p:cNvSpPr txBox="1"/>
          <p:nvPr/>
        </p:nvSpPr>
        <p:spPr>
          <a:xfrm>
            <a:off x="5220072" y="4616559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chemeClr val="bg1">
                    <a:lumMod val="50000"/>
                  </a:schemeClr>
                </a:solidFill>
              </a:rPr>
              <a:t>*Цена рекомендована МТР на основании информационного письма</a:t>
            </a:r>
          </a:p>
        </p:txBody>
      </p:sp>
      <p:sp>
        <p:nvSpPr>
          <p:cNvPr id="25" name="Стрелка: вниз 24">
            <a:extLst>
              <a:ext uri="{FF2B5EF4-FFF2-40B4-BE49-F238E27FC236}">
                <a16:creationId xmlns="" xmlns:a16="http://schemas.microsoft.com/office/drawing/2014/main" id="{A1BFDE86-D6F6-43B3-B116-ABFD72810EB0}"/>
              </a:ext>
            </a:extLst>
          </p:cNvPr>
          <p:cNvSpPr/>
          <p:nvPr/>
        </p:nvSpPr>
        <p:spPr>
          <a:xfrm rot="2739985">
            <a:off x="3494220" y="1813604"/>
            <a:ext cx="403809" cy="1183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4AA9CD-9D68-4CF8-B5C7-22C4B2E01FB3}"/>
              </a:ext>
            </a:extLst>
          </p:cNvPr>
          <p:cNvSpPr txBox="1"/>
          <p:nvPr/>
        </p:nvSpPr>
        <p:spPr>
          <a:xfrm rot="18976033">
            <a:off x="3444183" y="217200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</a:rPr>
              <a:t>тариф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059CEF1-0280-4A75-84A6-438762377FF0}"/>
              </a:ext>
            </a:extLst>
          </p:cNvPr>
          <p:cNvSpPr txBox="1"/>
          <p:nvPr/>
        </p:nvSpPr>
        <p:spPr>
          <a:xfrm rot="2770933">
            <a:off x="918468" y="2215848"/>
            <a:ext cx="819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</a:rPr>
              <a:t>норматив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4F4E580-C313-461D-BA1D-197E132B99E2}"/>
              </a:ext>
            </a:extLst>
          </p:cNvPr>
          <p:cNvSpPr txBox="1"/>
          <p:nvPr/>
        </p:nvSpPr>
        <p:spPr bwMode="auto">
          <a:xfrm>
            <a:off x="179512" y="51470"/>
            <a:ext cx="77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Платёж населения за услугу по обращению с ТКО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024BDBF3-8048-470F-A0C3-A96E785A60EF}"/>
              </a:ext>
            </a:extLst>
          </p:cNvPr>
          <p:cNvCxnSpPr>
            <a:cxnSpLocks/>
          </p:cNvCxnSpPr>
          <p:nvPr/>
        </p:nvCxnSpPr>
        <p:spPr bwMode="auto">
          <a:xfrm>
            <a:off x="237241" y="420802"/>
            <a:ext cx="8669518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FB1E631-B496-449F-A3F1-2769AAE4983A}"/>
              </a:ext>
            </a:extLst>
          </p:cNvPr>
          <p:cNvSpPr txBox="1"/>
          <p:nvPr/>
        </p:nvSpPr>
        <p:spPr>
          <a:xfrm>
            <a:off x="6174693" y="3060129"/>
            <a:ext cx="141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04.10.2022</a:t>
            </a:r>
          </a:p>
        </p:txBody>
      </p:sp>
    </p:spTree>
    <p:extLst>
      <p:ext uri="{BB962C8B-B14F-4D97-AF65-F5344CB8AC3E}">
        <p14:creationId xmlns="" xmlns:p14="http://schemas.microsoft.com/office/powerpoint/2010/main" val="246132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49CAF643-472C-49B9-8D6D-BEE0FEDB6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8383016"/>
              </p:ext>
            </p:extLst>
          </p:nvPr>
        </p:nvGraphicFramePr>
        <p:xfrm>
          <a:off x="237241" y="699542"/>
          <a:ext cx="8669518" cy="30963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36771">
                  <a:extLst>
                    <a:ext uri="{9D8B030D-6E8A-4147-A177-3AD203B41FA5}">
                      <a16:colId xmlns="" xmlns:a16="http://schemas.microsoft.com/office/drawing/2014/main" val="2098442834"/>
                    </a:ext>
                  </a:extLst>
                </a:gridCol>
                <a:gridCol w="1073773">
                  <a:extLst>
                    <a:ext uri="{9D8B030D-6E8A-4147-A177-3AD203B41FA5}">
                      <a16:colId xmlns="" xmlns:a16="http://schemas.microsoft.com/office/drawing/2014/main" val="2305924415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400978972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7381882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29171747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3464062609"/>
                    </a:ext>
                  </a:extLst>
                </a:gridCol>
                <a:gridCol w="1274398">
                  <a:extLst>
                    <a:ext uri="{9D8B030D-6E8A-4147-A177-3AD203B41FA5}">
                      <a16:colId xmlns="" xmlns:a16="http://schemas.microsoft.com/office/drawing/2014/main" val="575472683"/>
                    </a:ext>
                  </a:extLst>
                </a:gridCol>
              </a:tblGrid>
              <a:tr h="3870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70C0"/>
                          </a:solidFill>
                        </a:rPr>
                        <a:t>Показатель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70C0"/>
                          </a:solidFill>
                        </a:rPr>
                        <a:t>До вступления НПА*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70C0"/>
                          </a:solidFill>
                        </a:rPr>
                        <a:t>После вступления НПА*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70C0"/>
                          </a:solidFill>
                        </a:rPr>
                        <a:t>Сравнение платы с другими регионами, руб. с чел.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645409"/>
                  </a:ext>
                </a:extLst>
              </a:tr>
              <a:tr h="387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70C0"/>
                          </a:solidFill>
                        </a:rPr>
                        <a:t>Екб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70C0"/>
                          </a:solidFill>
                        </a:rPr>
                        <a:t>Нижний Тагил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70C0"/>
                          </a:solidFill>
                        </a:rPr>
                        <a:t>Тюмень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solidFill>
                            <a:srgbClr val="0070C0"/>
                          </a:solidFill>
                        </a:rPr>
                        <a:t>Свердл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</a:rPr>
                        <a:t>. область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3010940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Тариф,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6593,29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6597,02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129,66 – МКД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158,87 - ИЖС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128,09 – МКД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144,86 - ИЖС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151,23 – МКД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129,68 – ИЖС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102,26 – МКД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115,36 – ИЖС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84031515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Норматив, 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160,51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237,39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48515969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Плата, руб. с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88,19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100,00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4081854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7400158-B9A8-482A-9357-9278FCF29F73}"/>
              </a:ext>
            </a:extLst>
          </p:cNvPr>
          <p:cNvSpPr txBox="1"/>
          <p:nvPr/>
        </p:nvSpPr>
        <p:spPr>
          <a:xfrm>
            <a:off x="237241" y="3939902"/>
            <a:ext cx="866951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*28.10.2022 Постановления  (замещающие акты)  № 6-о и № 7-о об установлении ОАО «Пермский региональный оператор «ТКО» предельного единого тарифа регионального оператора по обращению с твердыми коммунальными отходами на период с 01.01.2019 по 31.12.2022.</a:t>
            </a:r>
          </a:p>
          <a:p>
            <a:r>
              <a:rPr lang="ru-RU" sz="1050" dirty="0"/>
              <a:t>с 4 октября 2022 г. приказом Министерства жилищно-коммунального хозяйства и благоустройства Пермского края от 20 сентября 2022 г. N 24-04-01-04-245 изменены  нормативы накопления твердых коммунальных отходов на территории Пермского края, изменились нормативы как домовладений, так и юридических лиц.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086D97C-D4FF-4BF4-B79C-456058969AF0}"/>
              </a:ext>
            </a:extLst>
          </p:cNvPr>
          <p:cNvSpPr txBox="1"/>
          <p:nvPr/>
        </p:nvSpPr>
        <p:spPr>
          <a:xfrm>
            <a:off x="179512" y="51470"/>
            <a:ext cx="77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Сравнение платы граждан Пермского края с другими регионами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99632763-A132-42F1-B598-B3470BA68F67}"/>
              </a:ext>
            </a:extLst>
          </p:cNvPr>
          <p:cNvCxnSpPr>
            <a:cxnSpLocks/>
          </p:cNvCxnSpPr>
          <p:nvPr/>
        </p:nvCxnSpPr>
        <p:spPr bwMode="auto">
          <a:xfrm>
            <a:off x="237241" y="420802"/>
            <a:ext cx="8669518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951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/>
          <p:nvPr/>
        </p:nvSpPr>
        <p:spPr bwMode="auto">
          <a:xfrm>
            <a:off x="195014" y="78726"/>
            <a:ext cx="7887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70C0"/>
                </a:solidFill>
              </a:rPr>
              <a:t>Расчёт платы для юридических лиц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4FE39F-E131-456D-B9CD-449CF29C10EF}"/>
              </a:ext>
            </a:extLst>
          </p:cNvPr>
          <p:cNvSpPr txBox="1"/>
          <p:nvPr/>
        </p:nvSpPr>
        <p:spPr>
          <a:xfrm>
            <a:off x="755576" y="1007818"/>
            <a:ext cx="7855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ПОСТАНОВЛЕНИЕ от 3 июня 2016 г. N 505.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ОБ УТВЕРЖДЕНИИ ПРАВИЛ КОММЕРЧЕСКОГО УЧЕТА ОБЪЕМА И (ИЛИ) МАССЫ ТВЕРДЫХ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КОММУНАЛЬНЫХ ОТХОДОВ.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BD8DE9F-B22F-42C7-BB42-17DA991BC788}"/>
              </a:ext>
            </a:extLst>
          </p:cNvPr>
          <p:cNvCxnSpPr>
            <a:cxnSpLocks/>
          </p:cNvCxnSpPr>
          <p:nvPr/>
        </p:nvCxnSpPr>
        <p:spPr bwMode="auto">
          <a:xfrm>
            <a:off x="307956" y="771550"/>
            <a:ext cx="785504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7CA8943-2224-469B-B5C7-9A8409B8E5CC}"/>
              </a:ext>
            </a:extLst>
          </p:cNvPr>
          <p:cNvSpPr txBox="1"/>
          <p:nvPr/>
        </p:nvSpPr>
        <p:spPr>
          <a:xfrm>
            <a:off x="2100937" y="1836399"/>
            <a:ext cx="2055313" cy="338554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Расчётным путём.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7198D6-FF28-4D22-95E6-36167511B080}"/>
              </a:ext>
            </a:extLst>
          </p:cNvPr>
          <p:cNvSpPr txBox="1"/>
          <p:nvPr/>
        </p:nvSpPr>
        <p:spPr>
          <a:xfrm>
            <a:off x="847327" y="2345523"/>
            <a:ext cx="1080120" cy="338554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По норме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50AFF0-3D32-4F6B-82C2-117FD58C908C}"/>
              </a:ext>
            </a:extLst>
          </p:cNvPr>
          <p:cNvSpPr txBox="1"/>
          <p:nvPr/>
        </p:nvSpPr>
        <p:spPr>
          <a:xfrm>
            <a:off x="4138955" y="2348017"/>
            <a:ext cx="1080120" cy="338554"/>
          </a:xfrm>
          <a:prstGeom prst="rect">
            <a:avLst/>
          </a:prstGeom>
          <a:noFill/>
          <a:ln w="31750">
            <a:solidFill>
              <a:srgbClr val="FF9900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По факту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7B07AF-463A-4340-9B4C-C7028F385A47}"/>
              </a:ext>
            </a:extLst>
          </p:cNvPr>
          <p:cNvSpPr txBox="1"/>
          <p:nvPr/>
        </p:nvSpPr>
        <p:spPr>
          <a:xfrm>
            <a:off x="739315" y="3246600"/>
            <a:ext cx="1296144" cy="64633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Исходя из нормативов накопления ТКО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D7FC0D5-9EF3-46D7-BB89-43BE15F4E15F}"/>
              </a:ext>
            </a:extLst>
          </p:cNvPr>
          <p:cNvSpPr txBox="1"/>
          <p:nvPr/>
        </p:nvSpPr>
        <p:spPr>
          <a:xfrm>
            <a:off x="3975394" y="3232917"/>
            <a:ext cx="1407241" cy="64633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Исходя из кол-ва и объёма контейнеров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814E253-068A-49AE-862A-0FD85A67B488}"/>
              </a:ext>
            </a:extLst>
          </p:cNvPr>
          <p:cNvSpPr txBox="1"/>
          <p:nvPr/>
        </p:nvSpPr>
        <p:spPr>
          <a:xfrm>
            <a:off x="7159045" y="3057875"/>
            <a:ext cx="1407241" cy="9387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70C0"/>
                </a:solidFill>
              </a:rPr>
              <a:t>Собственная контейнерная площадка, включённая в реестр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B95A44-8FA9-4274-9483-2B4EC5484087}"/>
              </a:ext>
            </a:extLst>
          </p:cNvPr>
          <p:cNvSpPr txBox="1"/>
          <p:nvPr/>
        </p:nvSpPr>
        <p:spPr>
          <a:xfrm>
            <a:off x="3975394" y="4404311"/>
            <a:ext cx="4864621" cy="430887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</a:rPr>
              <a:t>Пример расчёта по факту:</a:t>
            </a:r>
          </a:p>
          <a:p>
            <a:pPr algn="ctr"/>
            <a:r>
              <a:rPr lang="ru-RU" sz="1100" dirty="0">
                <a:solidFill>
                  <a:srgbClr val="0070C0"/>
                </a:solidFill>
              </a:rPr>
              <a:t>1,1 м3 * 30 дней * 0,0823 т/м3 (плотность*) *6597,02 руб. = 18069,23 руб.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8E1BF53-183A-4E21-85C9-48C06476A951}"/>
              </a:ext>
            </a:extLst>
          </p:cNvPr>
          <p:cNvSpPr txBox="1"/>
          <p:nvPr/>
        </p:nvSpPr>
        <p:spPr>
          <a:xfrm>
            <a:off x="216231" y="4792878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*приказ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МинЖКХ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от 06.10.2022 № 24-04-01-04-262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="" xmlns:a16="http://schemas.microsoft.com/office/drawing/2014/main" id="{3C56C063-F52C-4E18-B42B-6113FB65A7AE}"/>
              </a:ext>
            </a:extLst>
          </p:cNvPr>
          <p:cNvSpPr/>
          <p:nvPr/>
        </p:nvSpPr>
        <p:spPr>
          <a:xfrm>
            <a:off x="1353033" y="2817741"/>
            <a:ext cx="46710" cy="327766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="" xmlns:a16="http://schemas.microsoft.com/office/drawing/2014/main" id="{4AC835EB-1D48-4CAF-8C93-4E6E389A4487}"/>
              </a:ext>
            </a:extLst>
          </p:cNvPr>
          <p:cNvSpPr/>
          <p:nvPr/>
        </p:nvSpPr>
        <p:spPr>
          <a:xfrm rot="5400000" flipH="1">
            <a:off x="6229834" y="2799087"/>
            <a:ext cx="57693" cy="1456296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="" xmlns:a16="http://schemas.microsoft.com/office/drawing/2014/main" id="{BF47693F-FE59-43CA-8F86-5F794FEF7CC0}"/>
              </a:ext>
            </a:extLst>
          </p:cNvPr>
          <p:cNvSpPr/>
          <p:nvPr/>
        </p:nvSpPr>
        <p:spPr>
          <a:xfrm flipH="1">
            <a:off x="4681729" y="3961708"/>
            <a:ext cx="45719" cy="397852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="" xmlns:a16="http://schemas.microsoft.com/office/drawing/2014/main" id="{E1626118-9BCE-4A32-B4BE-066C2C48EC27}"/>
              </a:ext>
            </a:extLst>
          </p:cNvPr>
          <p:cNvSpPr/>
          <p:nvPr/>
        </p:nvSpPr>
        <p:spPr>
          <a:xfrm rot="18716359" flipH="1">
            <a:off x="4360206" y="1972710"/>
            <a:ext cx="45719" cy="355741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="" xmlns:a16="http://schemas.microsoft.com/office/drawing/2014/main" id="{7CD87348-5B9D-47EB-85CF-25034B8D9C5F}"/>
              </a:ext>
            </a:extLst>
          </p:cNvPr>
          <p:cNvSpPr/>
          <p:nvPr/>
        </p:nvSpPr>
        <p:spPr>
          <a:xfrm rot="2914173" flipH="1">
            <a:off x="1850364" y="1964690"/>
            <a:ext cx="45719" cy="355741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="" xmlns:a16="http://schemas.microsoft.com/office/drawing/2014/main" id="{2E7852F2-D971-4401-9F78-1FF4930E93F0}"/>
              </a:ext>
            </a:extLst>
          </p:cNvPr>
          <p:cNvSpPr/>
          <p:nvPr/>
        </p:nvSpPr>
        <p:spPr bwMode="auto">
          <a:xfrm>
            <a:off x="4670624" y="2793797"/>
            <a:ext cx="46710" cy="327766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6201F4-F1ED-4A87-9DC6-F2DC4641BAE4}"/>
              </a:ext>
            </a:extLst>
          </p:cNvPr>
          <p:cNvSpPr txBox="1"/>
          <p:nvPr/>
        </p:nvSpPr>
        <p:spPr>
          <a:xfrm>
            <a:off x="5754135" y="3080689"/>
            <a:ext cx="1033410" cy="43088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0070C0"/>
                </a:solidFill>
              </a:rPr>
              <a:t>Обязательное условие</a:t>
            </a:r>
          </a:p>
        </p:txBody>
      </p:sp>
    </p:spTree>
    <p:extLst>
      <p:ext uri="{BB962C8B-B14F-4D97-AF65-F5344CB8AC3E}">
        <p14:creationId xmlns="" xmlns:p14="http://schemas.microsoft.com/office/powerpoint/2010/main" val="57235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A766B0-2E7B-4DD3-A64A-7A3E56EA2065}"/>
              </a:ext>
            </a:extLst>
          </p:cNvPr>
          <p:cNvSpPr/>
          <p:nvPr/>
        </p:nvSpPr>
        <p:spPr>
          <a:xfrm>
            <a:off x="202357" y="60188"/>
            <a:ext cx="7086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Примеры работы с муниципалитетами (кейс «Юрла»)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43C5EF24-1067-43C8-9D9F-52AEE87D374B}"/>
              </a:ext>
            </a:extLst>
          </p:cNvPr>
          <p:cNvCxnSpPr>
            <a:cxnSpLocks/>
          </p:cNvCxnSpPr>
          <p:nvPr/>
        </p:nvCxnSpPr>
        <p:spPr bwMode="auto">
          <a:xfrm>
            <a:off x="326761" y="771550"/>
            <a:ext cx="785504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C7E41B6E-9CB9-4448-96A6-D9FEDFF82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5248230"/>
              </p:ext>
            </p:extLst>
          </p:nvPr>
        </p:nvGraphicFramePr>
        <p:xfrm>
          <a:off x="326761" y="987574"/>
          <a:ext cx="5486400" cy="29527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1500">
                  <a:extLst>
                    <a:ext uri="{9D8B030D-6E8A-4147-A177-3AD203B41FA5}">
                      <a16:colId xmlns="" xmlns:a16="http://schemas.microsoft.com/office/drawing/2014/main" val="4226115726"/>
                    </a:ext>
                  </a:extLst>
                </a:gridCol>
                <a:gridCol w="3441700">
                  <a:extLst>
                    <a:ext uri="{9D8B030D-6E8A-4147-A177-3AD203B41FA5}">
                      <a16:colId xmlns="" xmlns:a16="http://schemas.microsoft.com/office/drawing/2014/main" val="31211584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336879415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125793455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Наименование учреждения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начислено сентябрь, руб. 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начислено октябрь, руб. 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943822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Юрлинская централизованная библиотечная система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solidFill>
                            <a:srgbClr val="0070C0"/>
                          </a:solidFill>
                          <a:effectLst/>
                        </a:rPr>
                        <a:t>24</a:t>
                      </a:r>
                      <a:endParaRPr lang="ru-RU" sz="9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solidFill>
                            <a:srgbClr val="0070C0"/>
                          </a:solidFill>
                          <a:effectLst/>
                        </a:rPr>
                        <a:t>2 789</a:t>
                      </a:r>
                      <a:endParaRPr lang="ru-RU" sz="9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8265329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Юрлинский муниципальный культурно-досуговый центр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solidFill>
                            <a:srgbClr val="0070C0"/>
                          </a:solidFill>
                          <a:effectLst/>
                        </a:rPr>
                        <a:t>4 219</a:t>
                      </a:r>
                      <a:endParaRPr lang="ru-RU" sz="9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solidFill>
                            <a:srgbClr val="0070C0"/>
                          </a:solidFill>
                          <a:effectLst/>
                        </a:rPr>
                        <a:t>95 910</a:t>
                      </a:r>
                      <a:endParaRPr lang="ru-RU" sz="9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4772119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Транспортно-хозяйственное предприятие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solidFill>
                            <a:srgbClr val="0070C0"/>
                          </a:solidFill>
                          <a:effectLst/>
                        </a:rPr>
                        <a:t>3 352</a:t>
                      </a:r>
                      <a:endParaRPr lang="ru-RU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solidFill>
                            <a:srgbClr val="0070C0"/>
                          </a:solidFill>
                          <a:effectLst/>
                        </a:rPr>
                        <a:t>6 931</a:t>
                      </a:r>
                      <a:endParaRPr lang="ru-RU" sz="9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825096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Юрлинское жилищно-коммунальное хозяйство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solidFill>
                            <a:srgbClr val="0070C0"/>
                          </a:solidFill>
                          <a:effectLst/>
                        </a:rPr>
                        <a:t>689</a:t>
                      </a:r>
                      <a:endParaRPr lang="ru-RU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solidFill>
                            <a:srgbClr val="0070C0"/>
                          </a:solidFill>
                          <a:effectLst/>
                        </a:rPr>
                        <a:t>1 760</a:t>
                      </a:r>
                      <a:endParaRPr lang="ru-RU" sz="9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9137672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Юрлинская спортивная школа им. Л.Барышева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solidFill>
                            <a:srgbClr val="0070C0"/>
                          </a:solidFill>
                          <a:effectLst/>
                        </a:rPr>
                        <a:t>7 947</a:t>
                      </a:r>
                      <a:endParaRPr lang="ru-RU" sz="9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solidFill>
                            <a:srgbClr val="0070C0"/>
                          </a:solidFill>
                          <a:effectLst/>
                        </a:rPr>
                        <a:t>5 622</a:t>
                      </a:r>
                      <a:endParaRPr lang="ru-RU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27851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Усть-Зулинская ООШ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6 498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4 596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41360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Юрлинский Д/С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solidFill>
                            <a:srgbClr val="0070C0"/>
                          </a:solidFill>
                          <a:effectLst/>
                        </a:rPr>
                        <a:t>8 510</a:t>
                      </a:r>
                      <a:endParaRPr lang="ru-RU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solidFill>
                            <a:srgbClr val="0070C0"/>
                          </a:solidFill>
                          <a:effectLst/>
                        </a:rPr>
                        <a:t>6 014</a:t>
                      </a:r>
                      <a:endParaRPr lang="ru-RU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496310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Юрлинская Детская школа искусств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solidFill>
                            <a:srgbClr val="0070C0"/>
                          </a:solidFill>
                          <a:effectLst/>
                        </a:rPr>
                        <a:t>1 358</a:t>
                      </a:r>
                      <a:endParaRPr lang="ru-RU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solidFill>
                            <a:srgbClr val="0070C0"/>
                          </a:solidFill>
                          <a:effectLst/>
                        </a:rPr>
                        <a:t>1 967</a:t>
                      </a:r>
                      <a:endParaRPr lang="ru-RU" sz="9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8861746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Усть-Березовская ООШ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solidFill>
                            <a:srgbClr val="0070C0"/>
                          </a:solidFill>
                          <a:effectLst/>
                        </a:rPr>
                        <a:t>2 212</a:t>
                      </a:r>
                      <a:endParaRPr lang="ru-RU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solidFill>
                            <a:srgbClr val="0070C0"/>
                          </a:solidFill>
                          <a:effectLst/>
                        </a:rPr>
                        <a:t>1 564</a:t>
                      </a:r>
                      <a:endParaRPr lang="ru-RU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195875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Администрация Юрлинского м/р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638082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Юмская</a:t>
                      </a:r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616917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Вятчинская</a:t>
                      </a:r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871236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Чужьинская</a:t>
                      </a:r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506492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Администрация Юрлинского с/п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61645605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solidFill>
                            <a:srgbClr val="0070C0"/>
                          </a:solidFill>
                          <a:effectLst/>
                        </a:rPr>
                        <a:t>34 808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127 153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9099458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ACD739-7CBB-47AC-9949-A9660DF7773B}"/>
              </a:ext>
            </a:extLst>
          </p:cNvPr>
          <p:cNvSpPr txBox="1"/>
          <p:nvPr/>
        </p:nvSpPr>
        <p:spPr>
          <a:xfrm>
            <a:off x="6084168" y="122653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Переговоры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Определение оптимального  метода учета  отходов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Заявка в адрес РО на расчёт по факту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C321730C-8251-4003-B9A8-75F702A603A7}"/>
              </a:ext>
            </a:extLst>
          </p:cNvPr>
          <p:cNvSpPr/>
          <p:nvPr/>
        </p:nvSpPr>
        <p:spPr>
          <a:xfrm>
            <a:off x="6012160" y="987574"/>
            <a:ext cx="2736304" cy="223224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04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93CC71-E42E-42BB-9790-EBB47D35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8930"/>
            <a:ext cx="8229600" cy="415498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0070C0"/>
                </a:solidFill>
              </a:rPr>
              <a:t>Основные требованиях к контейнерным площадкам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2A07F6-49C1-45AD-87D5-5A50C736BEBF}"/>
              </a:ext>
            </a:extLst>
          </p:cNvPr>
          <p:cNvSpPr txBox="1"/>
          <p:nvPr/>
        </p:nvSpPr>
        <p:spPr>
          <a:xfrm>
            <a:off x="699116" y="3498942"/>
            <a:ext cx="22765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подъездной путь, твердое покрытие</a:t>
            </a:r>
          </a:p>
          <a:p>
            <a:pPr algn="ctr"/>
            <a:r>
              <a:rPr lang="ru-RU" sz="1050" dirty="0"/>
              <a:t>(асфальтовое, бетонное) с уклоном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442980A-021C-400B-B092-563E08B0CF69}"/>
              </a:ext>
            </a:extLst>
          </p:cNvPr>
          <p:cNvSpPr/>
          <p:nvPr/>
        </p:nvSpPr>
        <p:spPr>
          <a:xfrm>
            <a:off x="654032" y="2291440"/>
            <a:ext cx="37369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ограждение,</a:t>
            </a:r>
          </a:p>
          <a:p>
            <a:r>
              <a:rPr lang="ru-RU" sz="1050" dirty="0"/>
              <a:t>обеспечивающее предупреждение распространения отходов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007C83-A52A-4AFC-BFE5-5FEC804D502A}"/>
              </a:ext>
            </a:extLst>
          </p:cNvPr>
          <p:cNvSpPr/>
          <p:nvPr/>
        </p:nvSpPr>
        <p:spPr>
          <a:xfrm>
            <a:off x="628650" y="1627879"/>
            <a:ext cx="71080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количество контейнеров</a:t>
            </a:r>
          </a:p>
          <a:p>
            <a:r>
              <a:rPr lang="ru-RU" sz="1050" dirty="0"/>
              <a:t>должно соответствовать фактическому накоплению отходов в период наибольшего образования с коэффициентом 1,25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00822B65-C92F-4740-A314-702B8D234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88" b="89888" l="8167" r="95250">
                        <a14:foregroundMark x1="11750" y1="53308" x2="11750" y2="53308"/>
                        <a14:foregroundMark x1="10500" y1="61798" x2="9833" y2="62047"/>
                        <a14:foregroundMark x1="8167" y1="63046" x2="8167" y2="59301"/>
                        <a14:foregroundMark x1="92583" y1="74032" x2="92583" y2="74032"/>
                        <a14:foregroundMark x1="95250" y1="74032" x2="95250" y2="7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00" y="1362560"/>
            <a:ext cx="4889144" cy="3263504"/>
          </a:xfr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2A98583-DD34-4D1E-8103-784CB096E90D}"/>
              </a:ext>
            </a:extLst>
          </p:cNvPr>
          <p:cNvSpPr/>
          <p:nvPr/>
        </p:nvSpPr>
        <p:spPr>
          <a:xfrm>
            <a:off x="654032" y="2974248"/>
            <a:ext cx="28023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не более 8 контейнеров для смешанных ТКО </a:t>
            </a: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="" xmlns:a16="http://schemas.microsoft.com/office/drawing/2014/main" id="{0ABDC308-D234-4BB7-9B55-E652564C950F}"/>
              </a:ext>
            </a:extLst>
          </p:cNvPr>
          <p:cNvCxnSpPr>
            <a:cxnSpLocks/>
          </p:cNvCxnSpPr>
          <p:nvPr/>
        </p:nvCxnSpPr>
        <p:spPr>
          <a:xfrm>
            <a:off x="699117" y="2025726"/>
            <a:ext cx="3727465" cy="364040"/>
          </a:xfrm>
          <a:prstGeom prst="bentConnector3">
            <a:avLst>
              <a:gd name="adj1" fmla="val 9287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="" xmlns:a16="http://schemas.microsoft.com/office/drawing/2014/main" id="{60F6D3F6-57C4-4886-ADA8-C50DC241D6AD}"/>
              </a:ext>
            </a:extLst>
          </p:cNvPr>
          <p:cNvCxnSpPr>
            <a:cxnSpLocks/>
          </p:cNvCxnSpPr>
          <p:nvPr/>
        </p:nvCxnSpPr>
        <p:spPr>
          <a:xfrm flipV="1">
            <a:off x="699116" y="3221354"/>
            <a:ext cx="3994328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="" xmlns:a16="http://schemas.microsoft.com/office/drawing/2014/main" id="{BA547CB2-0103-4A84-816C-97C7066C15F2}"/>
              </a:ext>
            </a:extLst>
          </p:cNvPr>
          <p:cNvCxnSpPr>
            <a:cxnSpLocks/>
          </p:cNvCxnSpPr>
          <p:nvPr/>
        </p:nvCxnSpPr>
        <p:spPr>
          <a:xfrm flipV="1">
            <a:off x="699117" y="2705499"/>
            <a:ext cx="3804304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Соединитель: уступ 48">
            <a:extLst>
              <a:ext uri="{FF2B5EF4-FFF2-40B4-BE49-F238E27FC236}">
                <a16:creationId xmlns="" xmlns:a16="http://schemas.microsoft.com/office/drawing/2014/main" id="{1CEB34D4-DCCD-4728-B71F-73FE1F6CD62E}"/>
              </a:ext>
            </a:extLst>
          </p:cNvPr>
          <p:cNvCxnSpPr/>
          <p:nvPr/>
        </p:nvCxnSpPr>
        <p:spPr>
          <a:xfrm flipV="1">
            <a:off x="699117" y="3701243"/>
            <a:ext cx="3804304" cy="172028"/>
          </a:xfrm>
          <a:prstGeom prst="bentConnector3">
            <a:avLst>
              <a:gd name="adj1" fmla="val 59013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Правая фигурная скобка 51">
            <a:extLst>
              <a:ext uri="{FF2B5EF4-FFF2-40B4-BE49-F238E27FC236}">
                <a16:creationId xmlns="" xmlns:a16="http://schemas.microsoft.com/office/drawing/2014/main" id="{DCE3D109-095C-48AC-A410-D77FC7663EEA}"/>
              </a:ext>
            </a:extLst>
          </p:cNvPr>
          <p:cNvSpPr/>
          <p:nvPr/>
        </p:nvSpPr>
        <p:spPr>
          <a:xfrm rot="5400000">
            <a:off x="5554694" y="2969937"/>
            <a:ext cx="172023" cy="197739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090861D3-B728-4699-B4A8-EB8FA4A4EDBA}"/>
              </a:ext>
            </a:extLst>
          </p:cNvPr>
          <p:cNvSpPr/>
          <p:nvPr/>
        </p:nvSpPr>
        <p:spPr>
          <a:xfrm>
            <a:off x="4503421" y="4132122"/>
            <a:ext cx="30315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При раздельном сборе не более 12 контейнеров,</a:t>
            </a:r>
          </a:p>
          <a:p>
            <a:r>
              <a:rPr lang="ru-RU" sz="1050" dirty="0"/>
              <a:t>из которых 4 - для раздельного накопления ТКО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B79BC64-C67D-465E-8919-9753419FA86E}"/>
              </a:ext>
            </a:extLst>
          </p:cNvPr>
          <p:cNvSpPr/>
          <p:nvPr/>
        </p:nvSpPr>
        <p:spPr>
          <a:xfrm>
            <a:off x="699117" y="4051330"/>
            <a:ext cx="25245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Площадка должна предусматривать отсек для КГО.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A4D8374-8598-4CF7-879A-CDADC7D313B7}"/>
              </a:ext>
            </a:extLst>
          </p:cNvPr>
          <p:cNvCxnSpPr>
            <a:cxnSpLocks/>
          </p:cNvCxnSpPr>
          <p:nvPr/>
        </p:nvCxnSpPr>
        <p:spPr>
          <a:xfrm>
            <a:off x="767992" y="4687107"/>
            <a:ext cx="215389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2D41DBBC-E093-4209-AC8A-4C787066720A}"/>
              </a:ext>
            </a:extLst>
          </p:cNvPr>
          <p:cNvCxnSpPr>
            <a:cxnSpLocks/>
          </p:cNvCxnSpPr>
          <p:nvPr/>
        </p:nvCxnSpPr>
        <p:spPr>
          <a:xfrm flipV="1">
            <a:off x="2921889" y="3787257"/>
            <a:ext cx="1581532" cy="899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A8E23F11-24E3-4524-8B45-671578D6F531}"/>
              </a:ext>
            </a:extLst>
          </p:cNvPr>
          <p:cNvCxnSpPr>
            <a:cxnSpLocks/>
          </p:cNvCxnSpPr>
          <p:nvPr/>
        </p:nvCxnSpPr>
        <p:spPr bwMode="auto">
          <a:xfrm>
            <a:off x="323528" y="771550"/>
            <a:ext cx="785504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262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A766B0-2E7B-4DD3-A64A-7A3E56EA2065}"/>
              </a:ext>
            </a:extLst>
          </p:cNvPr>
          <p:cNvSpPr/>
          <p:nvPr/>
        </p:nvSpPr>
        <p:spPr>
          <a:xfrm>
            <a:off x="202357" y="60188"/>
            <a:ext cx="7086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Расстояние до контейнерных и специальных площадок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DCE2621-F9DA-44FD-8BB6-E12E41632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78" y="1555754"/>
            <a:ext cx="855038" cy="3246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696E3B2-8E3C-4380-B035-C8302EAA0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54" y="1308473"/>
            <a:ext cx="763590" cy="8001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185334A-A868-4924-898A-FF3804D5B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145" y="1708557"/>
            <a:ext cx="4910753" cy="1188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353C5DA-FB6B-471D-94BC-E6FE20199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00" y="1542808"/>
            <a:ext cx="1298561" cy="2834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92E0777-7BF6-433E-8148-91C2A5937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930" y="1383917"/>
            <a:ext cx="653853" cy="6492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7D5445F-7951-4042-B8F3-14C7DFE86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78" y="2313409"/>
            <a:ext cx="855038" cy="4389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335A182-1055-41BE-A76F-F2166092A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554" y="2127677"/>
            <a:ext cx="763590" cy="8001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457AB6D-B3A0-4297-BF26-D031C380F6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145" y="2522433"/>
            <a:ext cx="4211177" cy="1417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9E60981-B8E7-455C-BF46-D9AF82D80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0650" y="2227525"/>
            <a:ext cx="649280" cy="6492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746FC03-2DB4-4429-AF46-9EE7C9AA24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8741" y="2305245"/>
            <a:ext cx="2830313" cy="288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4B42867-E990-4F36-8ADC-BA11DE21CB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878" y="3185373"/>
            <a:ext cx="855038" cy="4343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ADEECBB-F0C3-4FAD-9C7E-4810004B02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238" y="2927846"/>
            <a:ext cx="1339712" cy="13397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D41FCEA-ED7F-47CB-9EB0-A3D10BD018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2026" y="3535974"/>
            <a:ext cx="3507028" cy="1234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34F57B6-814A-4D80-86C9-0DF9D1929D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57009" y="3302216"/>
            <a:ext cx="1298561" cy="2880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D6A576B-A97D-4E04-ADF7-B53872CAA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7473" y="3276889"/>
            <a:ext cx="649280" cy="6492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2DE283A-DA4C-4249-B9C1-C2529ACF19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58041" y="4267558"/>
            <a:ext cx="2672705" cy="4435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CF7B208-E17B-4CB4-A246-B7005C1FF8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72127" y="4113627"/>
            <a:ext cx="653853" cy="649280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43C5EF24-1067-43C8-9D9F-52AEE87D374B}"/>
              </a:ext>
            </a:extLst>
          </p:cNvPr>
          <p:cNvCxnSpPr>
            <a:cxnSpLocks/>
          </p:cNvCxnSpPr>
          <p:nvPr/>
        </p:nvCxnSpPr>
        <p:spPr bwMode="auto">
          <a:xfrm>
            <a:off x="326761" y="771550"/>
            <a:ext cx="785504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465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11906" y="455394"/>
            <a:ext cx="520188" cy="972819"/>
          </a:xfrm>
          <a:prstGeom prst="rect">
            <a:avLst/>
          </a:prstGeom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0000" y="1879337"/>
            <a:ext cx="8244000" cy="1248526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 bwMode="auto">
          <a:xfrm>
            <a:off x="1672272" y="2263794"/>
            <a:ext cx="5812191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108AC9"/>
                </a:solidFill>
                <a:latin typeface="Oswald Medium" pitchFamily="2" charset="-52"/>
                <a:ea typeface="Ubuntu Condensed" panose="020B0506030602030204"/>
                <a:cs typeface="Ubuntu Condensed" panose="020B0506030602030204"/>
              </a:rPr>
              <a:t>СПАСИБО  ЗА ВНИМАНИЕ</a:t>
            </a:r>
            <a:endParaRPr dirty="0">
              <a:latin typeface="Oswald Medium" pitchFamily="2" charset="-52"/>
              <a:ea typeface="Ubuntu Condensed" panose="020B0506030602030204"/>
              <a:cs typeface="Ubuntu Condensed" panose="020B0506030602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81F0EC3-9B26-48B3-B503-21BF33A2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A883C-72D2-AF7E-9C42-842BC60C6AD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60D018-10D2-4A0B-975B-E7D1FF912C92}"/>
              </a:ext>
            </a:extLst>
          </p:cNvPr>
          <p:cNvSpPr txBox="1"/>
          <p:nvPr/>
        </p:nvSpPr>
        <p:spPr>
          <a:xfrm>
            <a:off x="3419872" y="350030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АО «ПРО ТКО»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EB0A26-F17A-4457-B6E4-EF3E2989B26F}"/>
              </a:ext>
            </a:extLst>
          </p:cNvPr>
          <p:cNvSpPr txBox="1"/>
          <p:nvPr/>
        </p:nvSpPr>
        <p:spPr>
          <a:xfrm>
            <a:off x="3462243" y="399851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http://te-perm.ru</a:t>
            </a:r>
          </a:p>
        </p:txBody>
      </p:sp>
    </p:spTree>
    <p:extLst>
      <p:ext uri="{BB962C8B-B14F-4D97-AF65-F5344CB8AC3E}">
        <p14:creationId xmlns="" xmlns:p14="http://schemas.microsoft.com/office/powerpoint/2010/main" val="91514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/>
          <p:nvPr/>
        </p:nvSpPr>
        <p:spPr bwMode="auto">
          <a:xfrm>
            <a:off x="179512" y="88247"/>
            <a:ext cx="786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70C0"/>
                </a:solidFill>
              </a:rPr>
              <a:t>Изменения в категориях объектов:</a:t>
            </a:r>
          </a:p>
          <a:p>
            <a:pPr>
              <a:defRPr/>
            </a:pPr>
            <a:r>
              <a:rPr lang="ru-RU" sz="2000" dirty="0">
                <a:solidFill>
                  <a:srgbClr val="0070C0"/>
                </a:solidFill>
              </a:rPr>
              <a:t>Административные здания, учреждения, конторы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4FE39F-E131-456D-B9CD-449CF29C10EF}"/>
              </a:ext>
            </a:extLst>
          </p:cNvPr>
          <p:cNvSpPr txBox="1"/>
          <p:nvPr/>
        </p:nvSpPr>
        <p:spPr>
          <a:xfrm>
            <a:off x="2123728" y="9142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Было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5D226A-177C-4B2B-A25A-3ABACAE19249}"/>
              </a:ext>
            </a:extLst>
          </p:cNvPr>
          <p:cNvSpPr txBox="1"/>
          <p:nvPr/>
        </p:nvSpPr>
        <p:spPr>
          <a:xfrm>
            <a:off x="6876256" y="9142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Стало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70E94998-6177-40F9-949F-96578BE8C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7129865"/>
              </p:ext>
            </p:extLst>
          </p:nvPr>
        </p:nvGraphicFramePr>
        <p:xfrm>
          <a:off x="755576" y="1765367"/>
          <a:ext cx="3528392" cy="203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7487">
                  <a:extLst>
                    <a:ext uri="{9D8B030D-6E8A-4147-A177-3AD203B41FA5}">
                      <a16:colId xmlns="" xmlns:a16="http://schemas.microsoft.com/office/drawing/2014/main" val="1493212654"/>
                    </a:ext>
                  </a:extLst>
                </a:gridCol>
                <a:gridCol w="940905">
                  <a:extLst>
                    <a:ext uri="{9D8B030D-6E8A-4147-A177-3AD203B41FA5}">
                      <a16:colId xmlns="" xmlns:a16="http://schemas.microsoft.com/office/drawing/2014/main" val="2554188437"/>
                    </a:ext>
                  </a:extLst>
                </a:gridCol>
              </a:tblGrid>
              <a:tr h="70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научно-исследовательские проектные институты и конструкторские бюро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  1,63 кг с м2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70877830"/>
                  </a:ext>
                </a:extLst>
              </a:tr>
              <a:tr h="43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effectLst/>
                        </a:rPr>
                        <a:t>банки, финансовые учреждения</a:t>
                      </a:r>
                      <a:endParaRPr lang="ru-RU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  2,06 кг с м2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3676573"/>
                  </a:ext>
                </a:extLst>
              </a:tr>
              <a:tr h="43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effectLst/>
                        </a:rPr>
                        <a:t>отделения связи</a:t>
                      </a:r>
                      <a:endParaRPr lang="ru-RU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12,23 кг с м2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6302652"/>
                  </a:ext>
                </a:extLst>
              </a:tr>
              <a:tr h="466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effectLst/>
                        </a:rPr>
                        <a:t>административные, офисные учреждения</a:t>
                      </a:r>
                      <a:endParaRPr lang="ru-RU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</a:rPr>
                        <a:t>   8,05 кг с м2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0852878"/>
                  </a:ext>
                </a:extLst>
              </a:tr>
            </a:tbl>
          </a:graphicData>
        </a:graphic>
      </p:graphicFrame>
      <p:sp>
        <p:nvSpPr>
          <p:cNvPr id="4" name="Правая фигурная скобка 3">
            <a:extLst>
              <a:ext uri="{FF2B5EF4-FFF2-40B4-BE49-F238E27FC236}">
                <a16:creationId xmlns="" xmlns:a16="http://schemas.microsoft.com/office/drawing/2014/main" id="{A002B4E1-D05C-41FD-A10C-B7A4463AEC0E}"/>
              </a:ext>
            </a:extLst>
          </p:cNvPr>
          <p:cNvSpPr/>
          <p:nvPr/>
        </p:nvSpPr>
        <p:spPr>
          <a:xfrm>
            <a:off x="4850710" y="1513339"/>
            <a:ext cx="504056" cy="2520280"/>
          </a:xfrm>
          <a:prstGeom prst="rightBrace">
            <a:avLst/>
          </a:prstGeom>
          <a:ln w="222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2FE06BA-0C90-4B95-9A4A-C6FE1F7116C4}"/>
              </a:ext>
            </a:extLst>
          </p:cNvPr>
          <p:cNvCxnSpPr>
            <a:cxnSpLocks/>
          </p:cNvCxnSpPr>
          <p:nvPr/>
        </p:nvCxnSpPr>
        <p:spPr>
          <a:xfrm>
            <a:off x="755576" y="2413439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DB9B6B8F-5EBE-4041-BC93-C7E51EA6F9D2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755576" y="2773479"/>
            <a:ext cx="3528392" cy="8072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2A3A1E89-BDF6-4E44-8CA1-722657AE8B4E}"/>
              </a:ext>
            </a:extLst>
          </p:cNvPr>
          <p:cNvCxnSpPr>
            <a:cxnSpLocks/>
          </p:cNvCxnSpPr>
          <p:nvPr/>
        </p:nvCxnSpPr>
        <p:spPr>
          <a:xfrm>
            <a:off x="755576" y="3205527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92A69618-2AE9-4E21-BC3F-990436FAEE9B}"/>
              </a:ext>
            </a:extLst>
          </p:cNvPr>
          <p:cNvCxnSpPr>
            <a:cxnSpLocks/>
          </p:cNvCxnSpPr>
          <p:nvPr/>
        </p:nvCxnSpPr>
        <p:spPr>
          <a:xfrm>
            <a:off x="755576" y="1693359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C3DF4DC5-28CF-4DD7-B90B-D0E35649041E}"/>
              </a:ext>
            </a:extLst>
          </p:cNvPr>
          <p:cNvCxnSpPr>
            <a:cxnSpLocks/>
          </p:cNvCxnSpPr>
          <p:nvPr/>
        </p:nvCxnSpPr>
        <p:spPr>
          <a:xfrm>
            <a:off x="755576" y="3797736"/>
            <a:ext cx="3528392" cy="0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B4DC34-607B-417B-A9DB-1950E45978BD}"/>
              </a:ext>
            </a:extLst>
          </p:cNvPr>
          <p:cNvSpPr txBox="1"/>
          <p:nvPr/>
        </p:nvSpPr>
        <p:spPr>
          <a:xfrm>
            <a:off x="755576" y="1342708"/>
            <a:ext cx="951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</a:rPr>
              <a:t>КАТЕГОРИЯ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9AFF2ED-6E29-41B8-848D-787854A41CCC}"/>
              </a:ext>
            </a:extLst>
          </p:cNvPr>
          <p:cNvSpPr txBox="1"/>
          <p:nvPr/>
        </p:nvSpPr>
        <p:spPr>
          <a:xfrm>
            <a:off x="2936659" y="1341391"/>
            <a:ext cx="1491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70C0"/>
                </a:solidFill>
              </a:rPr>
              <a:t>НОРМА НАКОПЛЕНИЯ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4AB9E20-3FFF-4425-A3DC-BE62FB8AF881}"/>
              </a:ext>
            </a:extLst>
          </p:cNvPr>
          <p:cNvSpPr txBox="1"/>
          <p:nvPr/>
        </p:nvSpPr>
        <p:spPr>
          <a:xfrm>
            <a:off x="6156176" y="180310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Административные здания, учреждения и иные виды деятельности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9DBB15F-1A3A-4D5B-9767-BB301824857E}"/>
              </a:ext>
            </a:extLst>
          </p:cNvPr>
          <p:cNvSpPr txBox="1"/>
          <p:nvPr/>
        </p:nvSpPr>
        <p:spPr>
          <a:xfrm>
            <a:off x="6605127" y="3371549"/>
            <a:ext cx="162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11,32 кг с м2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2C44D02D-14F7-4185-9855-342CB12A67CC}"/>
              </a:ext>
            </a:extLst>
          </p:cNvPr>
          <p:cNvCxnSpPr>
            <a:cxnSpLocks/>
          </p:cNvCxnSpPr>
          <p:nvPr/>
        </p:nvCxnSpPr>
        <p:spPr>
          <a:xfrm>
            <a:off x="5946322" y="1684348"/>
            <a:ext cx="2676636" cy="9011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1B4177ED-F261-47BA-AAE3-0D4ACD4CDE6D}"/>
              </a:ext>
            </a:extLst>
          </p:cNvPr>
          <p:cNvCxnSpPr>
            <a:cxnSpLocks/>
          </p:cNvCxnSpPr>
          <p:nvPr/>
        </p:nvCxnSpPr>
        <p:spPr>
          <a:xfrm>
            <a:off x="5933982" y="3798861"/>
            <a:ext cx="2676636" cy="9011"/>
          </a:xfrm>
          <a:prstGeom prst="line">
            <a:avLst/>
          </a:prstGeom>
          <a:ln w="158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D38D18C-2230-41E6-978F-6EF2214FEDC2}"/>
              </a:ext>
            </a:extLst>
          </p:cNvPr>
          <p:cNvCxnSpPr>
            <a:cxnSpLocks/>
          </p:cNvCxnSpPr>
          <p:nvPr/>
        </p:nvCxnSpPr>
        <p:spPr>
          <a:xfrm>
            <a:off x="251520" y="821419"/>
            <a:ext cx="7855042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4585957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14323</TotalTime>
  <Words>859</Words>
  <Application>Microsoft Office PowerPoint</Application>
  <PresentationFormat>Экран (16:9)</PresentationFormat>
  <Paragraphs>211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SimSun</vt:lpstr>
      <vt:lpstr>Times New Roman</vt:lpstr>
      <vt:lpstr>Ubuntu Condensed</vt:lpstr>
      <vt:lpstr>Oswald</vt:lpstr>
      <vt:lpstr>Wingdings</vt:lpstr>
      <vt:lpstr>Oswald Medium</vt:lpstr>
      <vt:lpstr>Presentation</vt:lpstr>
      <vt:lpstr>Слайд 1</vt:lpstr>
      <vt:lpstr>Слайд 2</vt:lpstr>
      <vt:lpstr>Слайд 3</vt:lpstr>
      <vt:lpstr>Слайд 4</vt:lpstr>
      <vt:lpstr>Слайд 5</vt:lpstr>
      <vt:lpstr>Основные требованиях к контейнерным площадкам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ГБУ ЦИР ПК</dc:creator>
  <cp:keywords>презентация</cp:keywords>
  <cp:lastModifiedBy>zamgl</cp:lastModifiedBy>
  <cp:revision>405</cp:revision>
  <cp:lastPrinted>2022-11-14T11:09:30Z</cp:lastPrinted>
  <dcterms:created xsi:type="dcterms:W3CDTF">2021-11-15T18:17:45Z</dcterms:created>
  <dcterms:modified xsi:type="dcterms:W3CDTF">2022-11-29T08:44:00Z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1033-11.1.0.10702</vt:lpwstr>
  </property>
  <property fmtid="{D5CDD505-2E9C-101B-9397-08002B2CF9AE}" pid="3" name="NXPowerLiteLastOptimized">
    <vt:lpwstr>12271121</vt:lpwstr>
  </property>
  <property fmtid="{D5CDD505-2E9C-101B-9397-08002B2CF9AE}" pid="4" name="NXPowerLiteSettings">
    <vt:lpwstr>E700052003A000</vt:lpwstr>
  </property>
  <property fmtid="{D5CDD505-2E9C-101B-9397-08002B2CF9AE}" pid="5" name="NXPowerLiteVersion">
    <vt:lpwstr>D9.1.7</vt:lpwstr>
  </property>
</Properties>
</file>