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</p:sldIdLst>
  <p:sldSz cx="5327904" cy="755904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PictId1" Type="http://schemas.openxmlformats.org/officeDocument/2006/relationships/image" Target="../media/image2.jpeg"/><Relationship Id="rPictId2" Type="http://schemas.openxmlformats.org/officeDocument/2006/relationships/image" Target="../media/image3.jpeg"/><Relationship Id="rPictId3" Type="http://schemas.openxmlformats.org/officeDocument/2006/relationships/image" Target="../media/image4.jpeg"/><Relationship Id="rPictId4" Type="http://schemas.openxmlformats.org/officeDocument/2006/relationships/image" Target="../media/image5.jpeg"/><Relationship Id="rPictId5" Type="http://schemas.openxmlformats.org/officeDocument/2006/relationships/image" Target="../media/image6.jpeg"/><Relationship Id="rPictId6" Type="http://schemas.openxmlformats.org/officeDocument/2006/relationships/image" Target="../media/image7.jpeg"/><Relationship Id="rPictId7" Type="http://schemas.openxmlformats.org/officeDocument/2006/relationships/image" Target="../media/image8.jpeg"/><Relationship Id="rId1" Type="http://schemas.openxmlformats.org/officeDocument/2006/relationships/slideLayout" Target="../slideLayouts/slideLayout.xml"/><Relationship Id="rLinkId0" Type="http://schemas.openxmlformats.org/officeDocument/2006/relationships/hyperlink" Target="http://www.budzdorovperm.ru" TargetMode="Externa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77952" y="2782824"/>
            <a:ext cx="682752" cy="40843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703576" y="2612136"/>
            <a:ext cx="1234440" cy="740664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262128" y="3880104"/>
            <a:ext cx="957072" cy="643128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2801112" y="3803904"/>
            <a:ext cx="1112520" cy="841248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356616" y="5084064"/>
            <a:ext cx="719328" cy="701040"/>
          </a:xfrm>
          <a:prstGeom prst="rect">
            <a:avLst/>
          </a:prstGeom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PictId5"/>
          <a:stretch>
            <a:fillRect/>
          </a:stretch>
        </p:blipFill>
        <p:spPr>
          <a:xfrm>
            <a:off x="2892552" y="5157216"/>
            <a:ext cx="1091184" cy="573024"/>
          </a:xfrm>
          <a:prstGeom prst="rect">
            <a:avLst/>
          </a:prstGeom>
        </p:spPr>
      </p:pic>
      <p:pic>
        <p:nvPicPr>
          <p:cNvPr id="8" name=""/>
          <p:cNvPicPr>
            <a:picLocks noChangeAspect="1"/>
          </p:cNvPicPr>
          <p:nvPr/>
        </p:nvPicPr>
        <p:blipFill>
          <a:blip r:embed="rPictId6"/>
          <a:stretch>
            <a:fillRect/>
          </a:stretch>
        </p:blipFill>
        <p:spPr>
          <a:xfrm>
            <a:off x="316992" y="6336792"/>
            <a:ext cx="728472" cy="673608"/>
          </a:xfrm>
          <a:prstGeom prst="rect">
            <a:avLst/>
          </a:prstGeom>
        </p:spPr>
      </p:pic>
      <p:pic>
        <p:nvPicPr>
          <p:cNvPr id="9" name=""/>
          <p:cNvPicPr>
            <a:picLocks noChangeAspect="1"/>
          </p:cNvPicPr>
          <p:nvPr/>
        </p:nvPicPr>
        <p:blipFill>
          <a:blip r:embed="rPictId7"/>
          <a:stretch>
            <a:fillRect/>
          </a:stretch>
        </p:blipFill>
        <p:spPr>
          <a:xfrm>
            <a:off x="2529840" y="6281928"/>
            <a:ext cx="1392936" cy="801624"/>
          </a:xfrm>
          <a:prstGeom prst="rect">
            <a:avLst/>
          </a:prstGeom>
        </p:spPr>
      </p:pic>
      <p:sp>
        <p:nvSpPr>
          <p:cNvPr id="10" name=""/>
          <p:cNvSpPr/>
          <p:nvPr/>
        </p:nvSpPr>
        <p:spPr>
          <a:xfrm>
            <a:off x="323088" y="332232"/>
            <a:ext cx="2602992" cy="399288"/>
          </a:xfrm>
          <a:prstGeom prst="rect">
            <a:avLst/>
          </a:prstGeom>
          <a:solidFill>
            <a:srgbClr val="00AEC3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FFFFFF"/>
                </a:solidFill>
                <a:latin typeface="Arial"/>
              </a:rPr>
              <a:t>ДОРОГОЙ ДРУГ!</a:t>
            </a:r>
          </a:p>
        </p:txBody>
      </p:sp>
      <p:sp>
        <p:nvSpPr>
          <p:cNvPr id="11" name=""/>
          <p:cNvSpPr/>
          <p:nvPr/>
        </p:nvSpPr>
        <p:spPr>
          <a:xfrm>
            <a:off x="3313176" y="292608"/>
            <a:ext cx="841248" cy="368808"/>
          </a:xfrm>
          <a:prstGeom prst="rect">
            <a:avLst/>
          </a:prstGeom>
          <a:solidFill>
            <a:srgbClr val="00AEC3"/>
          </a:solidFill>
        </p:spPr>
        <p:txBody>
          <a:bodyPr lIns="0" tIns="0" rIns="0" bIns="0">
            <a:noAutofit/>
          </a:bodyPr>
          <a:p>
            <a:pPr indent="0">
              <a:lnSpc>
                <a:spcPct val="105000"/>
              </a:lnSpc>
            </a:pPr>
            <a:r>
              <a:rPr lang="ru" b="1" sz="400">
                <a:solidFill>
                  <a:srgbClr val="FFFFFF"/>
                </a:solidFill>
                <a:latin typeface="Arial"/>
              </a:rPr>
              <a:t>■•4 </a:t>
            </a:r>
            <a:r>
              <a:rPr lang="ru" b="1" sz="500">
                <a:solidFill>
                  <a:srgbClr val="FFFFFF"/>
                </a:solidFill>
                <a:latin typeface="Arial"/>
              </a:rPr>
              <a:t>Центр</a:t>
            </a:r>
          </a:p>
          <a:p>
            <a:pPr indent="279400">
              <a:lnSpc>
                <a:spcPct val="105000"/>
              </a:lnSpc>
            </a:pPr>
            <a:r>
              <a:rPr lang="ru" b="1" sz="500">
                <a:solidFill>
                  <a:srgbClr val="FFFFFF"/>
                </a:solidFill>
                <a:latin typeface="Arial"/>
              </a:rPr>
              <a:t>Общественного </a:t>
            </a:r>
            <a:r>
              <a:rPr lang="ru" b="1" sz="400">
                <a:solidFill>
                  <a:srgbClr val="FFFFFF"/>
                </a:solidFill>
                <a:latin typeface="Arial"/>
              </a:rPr>
              <a:t>МВ </a:t>
            </a:r>
            <a:r>
              <a:rPr lang="ru" b="1" sz="500">
                <a:solidFill>
                  <a:srgbClr val="FFFFFF"/>
                </a:solidFill>
                <a:latin typeface="Arial"/>
              </a:rPr>
              <a:t>Здоровья</a:t>
            </a:r>
          </a:p>
          <a:p>
            <a:pPr indent="0"/>
            <a:r>
              <a:rPr lang="ru" b="1" sz="400">
                <a:solidFill>
                  <a:srgbClr val="FFFFFF"/>
                </a:solidFill>
                <a:latin typeface="Arial"/>
              </a:rPr>
              <a:t>и МеднцянеапА профилактики</a:t>
            </a:r>
          </a:p>
          <a:p>
            <a:pPr indent="0">
              <a:lnSpc>
                <a:spcPct val="75000"/>
              </a:lnSpc>
            </a:pPr>
            <a:r>
              <a:rPr lang="ru" b="1" sz="400">
                <a:solidFill>
                  <a:srgbClr val="FFFFFF"/>
                </a:solidFill>
                <a:latin typeface="Arial"/>
              </a:rPr>
              <a:t>Пари </a:t>
            </a:r>
            <a:r>
              <a:rPr lang="en-US" b="1" sz="400">
                <a:solidFill>
                  <a:srgbClr val="FFFFFF"/>
                </a:solidFill>
                <a:latin typeface="Arial"/>
              </a:rPr>
              <a:t>Modi </a:t>
            </a:r>
            <a:r>
              <a:rPr lang="ru" b="1" sz="400">
                <a:solidFill>
                  <a:srgbClr val="FFFFFF"/>
                </a:solidFill>
                <a:latin typeface="Arial"/>
              </a:rPr>
              <a:t>кря!</a:t>
            </a:r>
          </a:p>
        </p:txBody>
      </p:sp>
      <p:sp>
        <p:nvSpPr>
          <p:cNvPr id="12" name=""/>
          <p:cNvSpPr/>
          <p:nvPr/>
        </p:nvSpPr>
        <p:spPr>
          <a:xfrm>
            <a:off x="4325112" y="359664"/>
            <a:ext cx="822960" cy="228600"/>
          </a:xfrm>
          <a:prstGeom prst="rect">
            <a:avLst/>
          </a:prstGeom>
          <a:solidFill>
            <a:srgbClr val="00AEC3"/>
          </a:solidFill>
        </p:spPr>
        <p:txBody>
          <a:bodyPr lIns="0" tIns="0" rIns="0" bIns="0">
            <a:noAutofit/>
          </a:bodyPr>
          <a:p>
            <a:pPr indent="215900">
              <a:lnSpc>
                <a:spcPct val="120000"/>
              </a:lnSpc>
            </a:pPr>
            <a:r>
              <a:rPr lang="ru" b="1" sz="400">
                <a:solidFill>
                  <a:srgbClr val="FFFFFF"/>
                </a:solidFill>
                <a:latin typeface="Arial"/>
              </a:rPr>
              <a:t>МИНИСТЕРСТВО </a:t>
            </a:r>
            <a:r>
              <a:rPr lang="en-US" b="1" sz="400">
                <a:solidFill>
                  <a:srgbClr val="FFFFFF"/>
                </a:solidFill>
                <a:latin typeface="Arial"/>
              </a:rPr>
              <a:t>jJL </a:t>
            </a:r>
            <a:r>
              <a:rPr lang="ru" b="1" sz="400">
                <a:solidFill>
                  <a:srgbClr val="FFFFFF"/>
                </a:solidFill>
                <a:latin typeface="Arial"/>
              </a:rPr>
              <a:t>ЗДРАВООХРАНЕНИЯ ПЕРМСКОГО КРАЯ</a:t>
            </a:r>
          </a:p>
        </p:txBody>
      </p:sp>
      <p:sp>
        <p:nvSpPr>
          <p:cNvPr id="13" name=""/>
          <p:cNvSpPr/>
          <p:nvPr/>
        </p:nvSpPr>
        <p:spPr>
          <a:xfrm>
            <a:off x="332232" y="853440"/>
            <a:ext cx="4279392" cy="338328"/>
          </a:xfrm>
          <a:prstGeom prst="rect">
            <a:avLst/>
          </a:prstGeom>
          <a:solidFill>
            <a:srgbClr val="00AEC3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2400">
                <a:solidFill>
                  <a:srgbClr val="FFFFFF"/>
                </a:solidFill>
                <a:latin typeface="Arial"/>
              </a:rPr>
              <a:t>ЗНАЕШЬ ЛИ ТЫ, ЧТО ЕШЬ?</a:t>
            </a:r>
          </a:p>
        </p:txBody>
      </p:sp>
      <p:sp>
        <p:nvSpPr>
          <p:cNvPr id="14" name=""/>
          <p:cNvSpPr/>
          <p:nvPr/>
        </p:nvSpPr>
        <p:spPr>
          <a:xfrm>
            <a:off x="310896" y="1429512"/>
            <a:ext cx="1920240" cy="6888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19000"/>
              </a:lnSpc>
            </a:pPr>
            <a:r>
              <a:rPr lang="ru" b="1" sz="1300">
                <a:solidFill>
                  <a:srgbClr val="1B1943"/>
                </a:solidFill>
                <a:latin typeface="Arial"/>
              </a:rPr>
              <a:t>ЧТО ТВОЙ ОРГАНИЗМ ПОЛУЧАЕТ ВМЕСТЕ С ФАСТФУДОМ?</a:t>
            </a:r>
          </a:p>
        </p:txBody>
      </p:sp>
      <p:sp>
        <p:nvSpPr>
          <p:cNvPr id="15" name=""/>
          <p:cNvSpPr/>
          <p:nvPr/>
        </p:nvSpPr>
        <p:spPr>
          <a:xfrm>
            <a:off x="3200400" y="1441704"/>
            <a:ext cx="1969008" cy="679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15000"/>
              </a:lnSpc>
            </a:pPr>
            <a:r>
              <a:rPr lang="ru" b="1" sz="1300">
                <a:solidFill>
                  <a:srgbClr val="1B1943"/>
                </a:solidFill>
                <a:latin typeface="Arial"/>
              </a:rPr>
              <a:t>ЧТО ТВОЙ ОРГАНИЗМ ПОЛУЧАЕТ ВМЕСТЕ С ЗДОРОВОЙ ПИЩЕЙ?</a:t>
            </a:r>
          </a:p>
        </p:txBody>
      </p:sp>
      <p:sp>
        <p:nvSpPr>
          <p:cNvPr id="16" name=""/>
          <p:cNvSpPr/>
          <p:nvPr/>
        </p:nvSpPr>
        <p:spPr>
          <a:xfrm>
            <a:off x="249936" y="2325624"/>
            <a:ext cx="1813560" cy="182880"/>
          </a:xfrm>
          <a:prstGeom prst="rect">
            <a:avLst/>
          </a:prstGeom>
          <a:solidFill>
            <a:srgbClr val="00AEC3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300">
                <a:solidFill>
                  <a:srgbClr val="FFFFFF"/>
                </a:solidFill>
                <a:latin typeface="Arial"/>
              </a:rPr>
              <a:t>ЛИШНИЕ КАЛОРИИ</a:t>
            </a:r>
          </a:p>
        </p:txBody>
      </p:sp>
      <p:sp>
        <p:nvSpPr>
          <p:cNvPr id="17" name=""/>
          <p:cNvSpPr/>
          <p:nvPr/>
        </p:nvSpPr>
        <p:spPr>
          <a:xfrm>
            <a:off x="3026664" y="2322576"/>
            <a:ext cx="1094232" cy="176784"/>
          </a:xfrm>
          <a:prstGeom prst="rect">
            <a:avLst/>
          </a:prstGeom>
          <a:solidFill>
            <a:srgbClr val="944A97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300">
                <a:solidFill>
                  <a:srgbClr val="FFFFFF"/>
                </a:solidFill>
                <a:latin typeface="Arial"/>
              </a:rPr>
              <a:t>ВИТАМИНЫ</a:t>
            </a:r>
          </a:p>
        </p:txBody>
      </p:sp>
      <p:sp>
        <p:nvSpPr>
          <p:cNvPr id="18" name=""/>
          <p:cNvSpPr/>
          <p:nvPr/>
        </p:nvSpPr>
        <p:spPr>
          <a:xfrm>
            <a:off x="1274064" y="2667000"/>
            <a:ext cx="1030224" cy="3931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20000"/>
              </a:lnSpc>
            </a:pPr>
            <a:r>
              <a:rPr lang="ru" sz="550">
                <a:solidFill>
                  <a:srgbClr val="1B1943"/>
                </a:solidFill>
                <a:latin typeface="Arial"/>
              </a:rPr>
              <a:t>В одном обеде содержится суточная норма калорий для человека!</a:t>
            </a:r>
          </a:p>
        </p:txBody>
      </p:sp>
      <p:sp>
        <p:nvSpPr>
          <p:cNvPr id="19" name=""/>
          <p:cNvSpPr/>
          <p:nvPr/>
        </p:nvSpPr>
        <p:spPr>
          <a:xfrm>
            <a:off x="4059936" y="2648712"/>
            <a:ext cx="1045464" cy="3931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15000"/>
              </a:lnSpc>
            </a:pPr>
            <a:r>
              <a:rPr lang="ru" sz="550">
                <a:latin typeface="Arial"/>
              </a:rPr>
              <a:t>Полезные вещества, </a:t>
            </a:r>
            <a:r>
              <a:rPr lang="ru" sz="550">
                <a:solidFill>
                  <a:srgbClr val="1B1943"/>
                </a:solidFill>
                <a:latin typeface="Arial"/>
              </a:rPr>
              <a:t>необходимые организму для гармоничного развития и полноценной работы</a:t>
            </a:r>
          </a:p>
        </p:txBody>
      </p:sp>
      <p:sp>
        <p:nvSpPr>
          <p:cNvPr id="20" name=""/>
          <p:cNvSpPr/>
          <p:nvPr/>
        </p:nvSpPr>
        <p:spPr>
          <a:xfrm>
            <a:off x="252984" y="3486912"/>
            <a:ext cx="1213104" cy="179832"/>
          </a:xfrm>
          <a:prstGeom prst="rect">
            <a:avLst/>
          </a:prstGeom>
          <a:solidFill>
            <a:srgbClr val="00AEC3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300">
                <a:solidFill>
                  <a:srgbClr val="FFFFFF"/>
                </a:solidFill>
                <a:latin typeface="Arial"/>
              </a:rPr>
              <a:t>ТРАНСЖИРЫ</a:t>
            </a:r>
          </a:p>
        </p:txBody>
      </p:sp>
      <p:sp>
        <p:nvSpPr>
          <p:cNvPr id="21" name=""/>
          <p:cNvSpPr/>
          <p:nvPr/>
        </p:nvSpPr>
        <p:spPr>
          <a:xfrm>
            <a:off x="3023616" y="3483864"/>
            <a:ext cx="2228088" cy="143256"/>
          </a:xfrm>
          <a:prstGeom prst="rect">
            <a:avLst/>
          </a:prstGeom>
          <a:solidFill>
            <a:srgbClr val="944A97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950">
                <a:solidFill>
                  <a:srgbClr val="FFFFFF"/>
                </a:solidFill>
                <a:latin typeface="Arial"/>
              </a:rPr>
              <a:t>ОМЕГА 3-6-9 ЖИРНЫЕ КИСЛОТЫ</a:t>
            </a:r>
          </a:p>
        </p:txBody>
      </p:sp>
      <p:sp>
        <p:nvSpPr>
          <p:cNvPr id="22" name=""/>
          <p:cNvSpPr/>
          <p:nvPr/>
        </p:nvSpPr>
        <p:spPr>
          <a:xfrm>
            <a:off x="1274064" y="3779520"/>
            <a:ext cx="1441704" cy="8351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12000"/>
              </a:lnSpc>
            </a:pPr>
            <a:r>
              <a:rPr lang="ru" sz="550">
                <a:solidFill>
                  <a:srgbClr val="1B1943"/>
                </a:solidFill>
                <a:latin typeface="Arial"/>
              </a:rPr>
              <a:t>Жиры, получающиеся при термической обработке и повторном использовании масел:</a:t>
            </a:r>
          </a:p>
          <a:p>
            <a:pPr algn="just" indent="0">
              <a:lnSpc>
                <a:spcPct val="112000"/>
              </a:lnSpc>
            </a:pPr>
            <a:r>
              <a:rPr lang="ru" sz="550">
                <a:solidFill>
                  <a:srgbClr val="1B1943"/>
                </a:solidFill>
                <a:latin typeface="Arial"/>
              </a:rPr>
              <a:t>-Способствуют развитию онкологических </a:t>
            </a:r>
            <a:r>
              <a:rPr lang="ru" sz="550">
                <a:latin typeface="Arial"/>
              </a:rPr>
              <a:t>заболеваний;</a:t>
            </a:r>
          </a:p>
          <a:p>
            <a:pPr algn="just" indent="0">
              <a:lnSpc>
                <a:spcPct val="112000"/>
              </a:lnSpc>
            </a:pPr>
            <a:r>
              <a:rPr lang="ru" sz="550">
                <a:solidFill>
                  <a:srgbClr val="1B1943"/>
                </a:solidFill>
                <a:latin typeface="Arial"/>
              </a:rPr>
              <a:t>-Плохо влияют на печень;</a:t>
            </a:r>
          </a:p>
          <a:p>
            <a:pPr algn="just" indent="0">
              <a:lnSpc>
                <a:spcPct val="112000"/>
              </a:lnSpc>
            </a:pPr>
            <a:r>
              <a:rPr lang="ru" sz="550">
                <a:solidFill>
                  <a:srgbClr val="1B1943"/>
                </a:solidFill>
                <a:latin typeface="Arial"/>
              </a:rPr>
              <a:t>-Повышают содержание холестерина в крови;</a:t>
            </a:r>
          </a:p>
          <a:p>
            <a:pPr algn="just" indent="0">
              <a:lnSpc>
                <a:spcPct val="112000"/>
              </a:lnSpc>
            </a:pPr>
            <a:r>
              <a:rPr lang="ru" sz="550">
                <a:solidFill>
                  <a:srgbClr val="1B1943"/>
                </a:solidFill>
                <a:latin typeface="Arial"/>
              </a:rPr>
              <a:t>-Вредят сердечно-сосудистой системе</a:t>
            </a:r>
          </a:p>
        </p:txBody>
      </p:sp>
      <p:sp>
        <p:nvSpPr>
          <p:cNvPr id="23" name=""/>
          <p:cNvSpPr/>
          <p:nvPr/>
        </p:nvSpPr>
        <p:spPr>
          <a:xfrm>
            <a:off x="4017264" y="3816096"/>
            <a:ext cx="1091184" cy="765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15000"/>
              </a:lnSpc>
            </a:pPr>
            <a:r>
              <a:rPr lang="ru" sz="550">
                <a:solidFill>
                  <a:srgbClr val="1B1943"/>
                </a:solidFill>
                <a:latin typeface="Arial"/>
              </a:rPr>
              <a:t>Это важнейшие структурные </a:t>
            </a:r>
            <a:r>
              <a:rPr lang="ru" sz="550">
                <a:latin typeface="Arial"/>
              </a:rPr>
              <a:t>элементы организма, </a:t>
            </a:r>
            <a:r>
              <a:rPr lang="ru" sz="550">
                <a:solidFill>
                  <a:srgbClr val="1B1943"/>
                </a:solidFill>
                <a:latin typeface="Arial"/>
              </a:rPr>
              <a:t>строительный материал для </a:t>
            </a:r>
            <a:r>
              <a:rPr lang="ru" sz="550">
                <a:solidFill>
                  <a:srgbClr val="1A1A18"/>
                </a:solidFill>
                <a:latin typeface="Arial"/>
              </a:rPr>
              <a:t>мозга,нервной </a:t>
            </a:r>
            <a:r>
              <a:rPr lang="ru" sz="550">
                <a:solidFill>
                  <a:srgbClr val="1B1943"/>
                </a:solidFill>
                <a:latin typeface="Arial"/>
              </a:rPr>
              <a:t>и эндокринной системы.</a:t>
            </a:r>
          </a:p>
          <a:p>
            <a:pPr indent="0">
              <a:lnSpc>
                <a:spcPct val="115000"/>
              </a:lnSpc>
            </a:pPr>
            <a:r>
              <a:rPr lang="ru" sz="550">
                <a:solidFill>
                  <a:srgbClr val="1B1943"/>
                </a:solidFill>
                <a:latin typeface="Arial"/>
              </a:rPr>
              <a:t>Снижают риск развития заболеваний сердечнососудистой системы</a:t>
            </a:r>
          </a:p>
        </p:txBody>
      </p:sp>
      <p:sp>
        <p:nvSpPr>
          <p:cNvPr id="24" name=""/>
          <p:cNvSpPr/>
          <p:nvPr/>
        </p:nvSpPr>
        <p:spPr>
          <a:xfrm>
            <a:off x="262128" y="4794504"/>
            <a:ext cx="2179320" cy="143256"/>
          </a:xfrm>
          <a:prstGeom prst="rect">
            <a:avLst/>
          </a:prstGeom>
          <a:solidFill>
            <a:srgbClr val="00AEC3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950">
                <a:solidFill>
                  <a:srgbClr val="FFFFFF"/>
                </a:solidFill>
                <a:latin typeface="Arial"/>
              </a:rPr>
              <a:t>БОЛЬШОЕ КОЛИЧЕСТВО САХАРА</a:t>
            </a:r>
          </a:p>
        </p:txBody>
      </p:sp>
      <p:sp>
        <p:nvSpPr>
          <p:cNvPr id="25" name=""/>
          <p:cNvSpPr/>
          <p:nvPr/>
        </p:nvSpPr>
        <p:spPr>
          <a:xfrm>
            <a:off x="2980944" y="4745736"/>
            <a:ext cx="1648968" cy="249936"/>
          </a:xfrm>
          <a:prstGeom prst="rect">
            <a:avLst/>
          </a:prstGeom>
          <a:solidFill>
            <a:srgbClr val="944A97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ru" b="1" sz="1300">
                <a:solidFill>
                  <a:srgbClr val="FFFFFF"/>
                </a:solidFill>
                <a:latin typeface="Arial"/>
              </a:rPr>
              <a:t>АМИНОКИСЛОТЫ</a:t>
            </a:r>
          </a:p>
        </p:txBody>
      </p:sp>
      <p:sp>
        <p:nvSpPr>
          <p:cNvPr id="26" name=""/>
          <p:cNvSpPr/>
          <p:nvPr/>
        </p:nvSpPr>
        <p:spPr>
          <a:xfrm>
            <a:off x="1271016" y="5114544"/>
            <a:ext cx="1511808" cy="646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13000"/>
              </a:lnSpc>
            </a:pPr>
            <a:r>
              <a:rPr lang="ru" sz="550">
                <a:solidFill>
                  <a:srgbClr val="1B1943"/>
                </a:solidFill>
                <a:latin typeface="Arial"/>
              </a:rPr>
              <a:t>Сладкие газированные напитки и коктейли в одной порции содержат количество сахара, превышающее суточную его норму для ребенка.</a:t>
            </a:r>
          </a:p>
          <a:p>
            <a:pPr indent="0">
              <a:lnSpc>
                <a:spcPct val="113000"/>
              </a:lnSpc>
            </a:pPr>
            <a:r>
              <a:rPr lang="ru" sz="550">
                <a:solidFill>
                  <a:srgbClr val="1B1943"/>
                </a:solidFill>
                <a:latin typeface="Arial"/>
              </a:rPr>
              <a:t>Избыток сахара в организме приводит к </a:t>
            </a:r>
            <a:r>
              <a:rPr lang="ru" sz="550">
                <a:latin typeface="Arial"/>
              </a:rPr>
              <a:t>ожирению и появлению сахарного диабета</a:t>
            </a:r>
          </a:p>
        </p:txBody>
      </p:sp>
      <p:sp>
        <p:nvSpPr>
          <p:cNvPr id="27" name=""/>
          <p:cNvSpPr/>
          <p:nvPr/>
        </p:nvSpPr>
        <p:spPr>
          <a:xfrm>
            <a:off x="4059936" y="5108448"/>
            <a:ext cx="926592" cy="4815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15000"/>
              </a:lnSpc>
            </a:pPr>
            <a:r>
              <a:rPr lang="ru" sz="550">
                <a:solidFill>
                  <a:srgbClr val="1B1943"/>
                </a:solidFill>
                <a:latin typeface="Arial"/>
              </a:rPr>
              <a:t>Вещества, из которых образуется белокв организме, строительный материал для костей </a:t>
            </a:r>
            <a:r>
              <a:rPr lang="ru" sz="550">
                <a:latin typeface="Arial"/>
              </a:rPr>
              <a:t>и мышц</a:t>
            </a:r>
          </a:p>
        </p:txBody>
      </p:sp>
      <p:sp>
        <p:nvSpPr>
          <p:cNvPr id="28" name=""/>
          <p:cNvSpPr/>
          <p:nvPr/>
        </p:nvSpPr>
        <p:spPr>
          <a:xfrm>
            <a:off x="262128" y="5983224"/>
            <a:ext cx="2212848" cy="140208"/>
          </a:xfrm>
          <a:prstGeom prst="rect">
            <a:avLst/>
          </a:prstGeom>
          <a:solidFill>
            <a:srgbClr val="00AEC3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950">
                <a:solidFill>
                  <a:srgbClr val="FFFFFF"/>
                </a:solidFill>
                <a:latin typeface="Arial"/>
              </a:rPr>
              <a:t>ВРЕДНЫЕ ХИМИЧЕСКИЕ ДОБАВКИ!</a:t>
            </a:r>
          </a:p>
        </p:txBody>
      </p:sp>
      <p:sp>
        <p:nvSpPr>
          <p:cNvPr id="29" name=""/>
          <p:cNvSpPr/>
          <p:nvPr/>
        </p:nvSpPr>
        <p:spPr>
          <a:xfrm>
            <a:off x="2983992" y="5937504"/>
            <a:ext cx="902208" cy="246888"/>
          </a:xfrm>
          <a:prstGeom prst="rect">
            <a:avLst/>
          </a:prstGeom>
          <a:solidFill>
            <a:srgbClr val="944A97"/>
          </a:solidFill>
        </p:spPr>
        <p:txBody>
          <a:bodyPr lIns="0" tIns="0" rIns="0" bIns="0" wrap="none">
            <a:noAutofit/>
          </a:bodyPr>
          <a:p>
            <a:pPr indent="0"/>
            <a:r>
              <a:rPr lang="ru" b="1" sz="1300">
                <a:solidFill>
                  <a:srgbClr val="FFFFFF"/>
                </a:solidFill>
                <a:latin typeface="Arial"/>
              </a:rPr>
              <a:t>ЭНЕРГИЯ</a:t>
            </a:r>
          </a:p>
        </p:txBody>
      </p:sp>
      <p:sp>
        <p:nvSpPr>
          <p:cNvPr id="30" name=""/>
          <p:cNvSpPr/>
          <p:nvPr/>
        </p:nvSpPr>
        <p:spPr>
          <a:xfrm>
            <a:off x="1240536" y="6291072"/>
            <a:ext cx="1136904" cy="7437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13000"/>
              </a:lnSpc>
            </a:pPr>
            <a:r>
              <a:rPr lang="ru" sz="550">
                <a:solidFill>
                  <a:srgbClr val="1B1943"/>
                </a:solidFill>
                <a:latin typeface="Arial"/>
              </a:rPr>
              <a:t>Для приготовления фастфуда и придания более ярких вкусовых качеств используются усилители вкуса, ароматизаторы, красители и другие добавки, оказывающие негативное влияние на весь организм</a:t>
            </a:r>
          </a:p>
        </p:txBody>
      </p:sp>
      <p:sp>
        <p:nvSpPr>
          <p:cNvPr id="31" name=""/>
          <p:cNvSpPr/>
          <p:nvPr/>
        </p:nvSpPr>
        <p:spPr>
          <a:xfrm>
            <a:off x="4056888" y="6284976"/>
            <a:ext cx="993648" cy="4876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15000"/>
              </a:lnSpc>
            </a:pPr>
            <a:r>
              <a:rPr lang="ru" sz="550">
                <a:latin typeface="Arial"/>
              </a:rPr>
              <a:t>Высокая энергетическая </a:t>
            </a:r>
            <a:r>
              <a:rPr lang="ru" sz="550">
                <a:solidFill>
                  <a:srgbClr val="1B1943"/>
                </a:solidFill>
                <a:latin typeface="Arial"/>
              </a:rPr>
              <a:t>ценность пищи дает возможность долгое время </a:t>
            </a:r>
            <a:r>
              <a:rPr lang="ru" sz="550">
                <a:latin typeface="Arial"/>
              </a:rPr>
              <a:t>быть активными и меньше </a:t>
            </a:r>
            <a:r>
              <a:rPr lang="ru" sz="550">
                <a:solidFill>
                  <a:srgbClr val="1B1943"/>
                </a:solidFill>
                <a:latin typeface="Arial"/>
              </a:rPr>
              <a:t>уставать</a:t>
            </a:r>
          </a:p>
        </p:txBody>
      </p:sp>
      <p:sp>
        <p:nvSpPr>
          <p:cNvPr id="32" name=""/>
          <p:cNvSpPr/>
          <p:nvPr/>
        </p:nvSpPr>
        <p:spPr>
          <a:xfrm>
            <a:off x="1871472" y="7254240"/>
            <a:ext cx="1591056" cy="1676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en-US" b="1" sz="950">
                <a:solidFill>
                  <a:srgbClr val="0074BC"/>
                </a:solidFill>
                <a:latin typeface="Arial"/>
                <a:hlinkClick r:id="rLinkId0"/>
              </a:rPr>
              <a:t>www.budzdorovperm.ru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>
  <dc:title>фастфуд 2021_А5Q.cdr</dc:title>
  <dc:subject/>
  <dc:creator>Likusenok</dc:creator>
  <cp:keywords/>
</cp:coreProperties>
</file>