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4147" r:id="rId4"/>
    <p:sldMasterId id="2147484171" r:id="rId5"/>
  </p:sldMasterIdLst>
  <p:notesMasterIdLst>
    <p:notesMasterId r:id="rId24"/>
  </p:notesMasterIdLst>
  <p:sldIdLst>
    <p:sldId id="507" r:id="rId6"/>
    <p:sldId id="288" r:id="rId7"/>
    <p:sldId id="501" r:id="rId8"/>
    <p:sldId id="502" r:id="rId9"/>
    <p:sldId id="503" r:id="rId10"/>
    <p:sldId id="504" r:id="rId11"/>
    <p:sldId id="496" r:id="rId12"/>
    <p:sldId id="488" r:id="rId13"/>
    <p:sldId id="494" r:id="rId14"/>
    <p:sldId id="329" r:id="rId15"/>
    <p:sldId id="491" r:id="rId16"/>
    <p:sldId id="495" r:id="rId17"/>
    <p:sldId id="505" r:id="rId18"/>
    <p:sldId id="493" r:id="rId19"/>
    <p:sldId id="498" r:id="rId20"/>
    <p:sldId id="497" r:id="rId21"/>
    <p:sldId id="499" r:id="rId22"/>
    <p:sldId id="506" r:id="rId23"/>
  </p:sldIdLst>
  <p:sldSz cx="9144000" cy="6858000" type="screen4x3"/>
  <p:notesSz cx="6888163" cy="100218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4" autoAdjust="0"/>
    <p:restoredTop sz="95501" autoAdjust="0"/>
  </p:normalViewPr>
  <p:slideViewPr>
    <p:cSldViewPr snapToGrid="0">
      <p:cViewPr varScale="1">
        <p:scale>
          <a:sx n="88" d="100"/>
          <a:sy n="88" d="100"/>
        </p:scale>
        <p:origin x="16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Соотношение количества зарегистрированных актовых записей о рождении и смерти в </a:t>
            </a:r>
            <a:r>
              <a:rPr lang="ru-RU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Уинском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 муниципальном округе за 2019 - 2023 </a:t>
            </a:r>
            <a:r>
              <a:rPr lang="ru-RU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г.г</a:t>
            </a:r>
            <a:r>
              <a:rPr lang="ru-RU" sz="2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ru-RU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Лист1!$C$15</c:f>
              <c:strCache>
                <c:ptCount val="1"/>
                <c:pt idx="0">
                  <c:v>Рождение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C00000"/>
              </a:solidFill>
              <a:ln>
                <a:gradFill>
                  <a:gsLst>
                    <a:gs pos="0">
                      <a:srgbClr val="C00000"/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</a:ln>
            </c:spPr>
          </c:marker>
          <c:dLbls>
            <c:dLbl>
              <c:idx val="0"/>
              <c:layout>
                <c:manualLayout>
                  <c:x val="-4.6296296296296523E-2"/>
                  <c:y val="-4.4788975021533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6296296296296523E-2"/>
                  <c:y val="-4.1343669250646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981481481481483E-2"/>
                  <c:y val="-4.4788975021533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8611111111111112E-2"/>
                  <c:y val="-4.1343669250646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8611111111111112E-2"/>
                  <c:y val="-4.82342807924203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Лист1!$C$16:$C$20</c:f>
              <c:numCache>
                <c:formatCode>General</c:formatCode>
                <c:ptCount val="5"/>
                <c:pt idx="0">
                  <c:v>92</c:v>
                </c:pt>
                <c:pt idx="1">
                  <c:v>73</c:v>
                </c:pt>
                <c:pt idx="2">
                  <c:v>74</c:v>
                </c:pt>
                <c:pt idx="3">
                  <c:v>60</c:v>
                </c:pt>
                <c:pt idx="4">
                  <c:v>50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Лист1!$D$15</c:f>
              <c:strCache>
                <c:ptCount val="1"/>
                <c:pt idx="0">
                  <c:v>Смерть </c:v>
                </c:pt>
              </c:strCache>
            </c:strRef>
          </c:tx>
          <c:marker>
            <c:spPr>
              <a:gradFill>
                <a:gsLst>
                  <a:gs pos="0">
                    <a:srgbClr val="002060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c:spPr>
          </c:marke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Лист1!$B$16:$B$20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Лист1!$D$16:$D$20</c:f>
              <c:numCache>
                <c:formatCode>General</c:formatCode>
                <c:ptCount val="5"/>
                <c:pt idx="0">
                  <c:v>153</c:v>
                </c:pt>
                <c:pt idx="1">
                  <c:v>168</c:v>
                </c:pt>
                <c:pt idx="2">
                  <c:v>169</c:v>
                </c:pt>
                <c:pt idx="3">
                  <c:v>130</c:v>
                </c:pt>
                <c:pt idx="4">
                  <c:v>130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0691112"/>
        <c:axId val="19778240"/>
      </c:lineChart>
      <c:catAx>
        <c:axId val="21069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778240"/>
        <c:crosses val="autoZero"/>
        <c:auto val="1"/>
        <c:lblAlgn val="ctr"/>
        <c:lblOffset val="100"/>
        <c:noMultiLvlLbl val="0"/>
      </c:catAx>
      <c:valAx>
        <c:axId val="19778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106911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81881609742504"/>
          <c:y val="6.0922490698285287E-2"/>
          <c:w val="0.44268217848500624"/>
          <c:h val="0.9390775093017147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8062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8062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8062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7030A0"/>
              </a:solidFill>
              <a:ln w="18062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8062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8062">
                <a:solidFill>
                  <a:schemeClr val="lt1"/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9.5765816228822621E-3"/>
                  <c:y val="-2.24127822240546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1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031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торговля</c:v>
                </c:pt>
                <c:pt idx="1">
                  <c:v>с/х</c:v>
                </c:pt>
                <c:pt idx="2">
                  <c:v>перевозки</c:v>
                </c:pt>
                <c:pt idx="3">
                  <c:v>строительство</c:v>
                </c:pt>
                <c:pt idx="4">
                  <c:v>деревообработка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</c:v>
                </c:pt>
                <c:pt idx="1">
                  <c:v>12</c:v>
                </c:pt>
                <c:pt idx="2">
                  <c:v>17</c:v>
                </c:pt>
                <c:pt idx="3">
                  <c:v>11</c:v>
                </c:pt>
                <c:pt idx="4">
                  <c:v>6</c:v>
                </c:pt>
                <c:pt idx="5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4083">
          <a:noFill/>
        </a:ln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1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1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1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51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51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51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982958211304668"/>
          <c:y val="2.3844855578871713E-2"/>
          <c:w val="0.31802862480027827"/>
          <c:h val="0.9761551444211282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B3FBC45-52BF-4A50-A929-9C15C3DD3DF5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wrap="square" lIns="96625" tIns="48312" rIns="96625" bIns="4831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D0425-42F8-40CF-AE32-1E44FA124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95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98563" y="1228725"/>
            <a:ext cx="4418012" cy="3313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/>
              <a:t>Рассмотрим основные параметры бюджета. Первоначальный план по доходам был утвержден в объеме 517 485,9 т.р., уточненный план составил 660 273,3 т.р. Фактически поступило доходов в бюджет округа 652 447,6 т.р. или 98,8 % от уточненного плана.            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/>
              <a:t>Первоначальным планом утверждены расходы в сумме 521 135,9 т.р., уточненный план составил 684</a:t>
            </a:r>
            <a:r>
              <a:rPr lang="ru-RU" sz="2000" b="1" baseline="0" dirty="0" smtClean="0"/>
              <a:t> 909,8 </a:t>
            </a:r>
            <a:r>
              <a:rPr lang="ru-RU" sz="2000" b="1" dirty="0" smtClean="0"/>
              <a:t>т.р., фактически произведены расходы на общую сумму 576 655,0 т.р., что составило 84,2% годовых бюджетных назначений.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ru-RU" sz="2000" b="1" dirty="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/>
              <a:t>Первоначальный бюджет был принят с </a:t>
            </a:r>
            <a:r>
              <a:rPr lang="ru-RU" sz="2000" b="1" baseline="0" dirty="0" smtClean="0"/>
              <a:t>дефицитом в размере 3 650,0 т.р.</a:t>
            </a:r>
            <a:r>
              <a:rPr lang="ru-RU" sz="2000" b="1" dirty="0" smtClean="0"/>
              <a:t>.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7FC71-C88E-452E-9331-2F26FC3BD8F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6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901698" y="9519054"/>
            <a:ext cx="2984871" cy="50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5" tIns="48312" rIns="96625" bIns="48312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A7CC136-BDFF-4D30-98E2-E65E64A541FB}" type="slidenum">
              <a:rPr lang="ru-RU" altLang="ru-RU" sz="1300">
                <a:latin typeface="Calibri" panose="020F0502020204030204" pitchFamily="34" charset="0"/>
              </a:rPr>
              <a:pPr algn="r" eaLnBrk="1" hangingPunct="1"/>
              <a:t>10</a:t>
            </a:fld>
            <a:endParaRPr lang="ru-RU" altLang="ru-RU" sz="1300">
              <a:latin typeface="Calibri" panose="020F0502020204030204" pitchFamily="34" charset="0"/>
            </a:endParaRPr>
          </a:p>
        </p:txBody>
      </p:sp>
      <p:sp>
        <p:nvSpPr>
          <p:cNvPr id="108547" name="Rectangle 8"/>
          <p:cNvSpPr txBox="1">
            <a:spLocks noGrp="1" noChangeArrowheads="1"/>
          </p:cNvSpPr>
          <p:nvPr/>
        </p:nvSpPr>
        <p:spPr bwMode="auto">
          <a:xfrm>
            <a:off x="3901698" y="9519054"/>
            <a:ext cx="2984871" cy="50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98" tIns="48699" rIns="97398" bIns="48699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25FDC70-B9BE-4B2D-BC46-31D984DAB494}" type="slidenum">
              <a:rPr lang="ru-RU" altLang="ru-RU" sz="1300">
                <a:latin typeface="Calibri" panose="020F0502020204030204" pitchFamily="34" charset="0"/>
              </a:rPr>
              <a:pPr algn="r"/>
              <a:t>10</a:t>
            </a:fld>
            <a:endParaRPr lang="ru-RU" altLang="ru-RU" sz="1300">
              <a:latin typeface="Calibri" panose="020F0502020204030204" pitchFamily="34" charset="0"/>
            </a:endParaRPr>
          </a:p>
        </p:txBody>
      </p:sp>
      <p:sp>
        <p:nvSpPr>
          <p:cNvPr id="10854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Text Box 2"/>
          <p:cNvSpPr txBox="1">
            <a:spLocks noChangeArrowheads="1"/>
          </p:cNvSpPr>
          <p:nvPr/>
        </p:nvSpPr>
        <p:spPr bwMode="auto">
          <a:xfrm>
            <a:off x="688817" y="4758658"/>
            <a:ext cx="5510530" cy="451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7398" tIns="48699" rIns="97398" bIns="48699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44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075" indent="-3019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808" indent="-24156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931" indent="-24156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055" indent="-24156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178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301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424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548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E85B48-D1CC-49CD-BB80-CC213054CE5E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5325" y="815975"/>
            <a:ext cx="5437188" cy="4079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2019 году на территории Уинского муниципального округа было реализовано три проекта инициативного бюджетирования из четырех</a:t>
            </a:r>
          </a:p>
        </p:txBody>
      </p:sp>
    </p:spTree>
    <p:extLst>
      <p:ext uri="{BB962C8B-B14F-4D97-AF65-F5344CB8AC3E}">
        <p14:creationId xmlns:p14="http://schemas.microsoft.com/office/powerpoint/2010/main" val="294941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075" indent="-30195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808" indent="-24156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931" indent="-24156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055" indent="-24156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7178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301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424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548" indent="-24156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C956E5-F0CD-4E93-8DAE-13449CF64372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95325" y="815975"/>
            <a:ext cx="5437188" cy="4079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ru-RU" alt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2019 году на территории Уинского муниципального округа было реализовано три проекта инициативного бюджетирования из четырех</a:t>
            </a:r>
          </a:p>
        </p:txBody>
      </p:sp>
    </p:spTree>
    <p:extLst>
      <p:ext uri="{BB962C8B-B14F-4D97-AF65-F5344CB8AC3E}">
        <p14:creationId xmlns:p14="http://schemas.microsoft.com/office/powerpoint/2010/main" val="1846606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7D0425-42F8-40CF-AE32-1E44FA12484C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336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7D0425-42F8-40CF-AE32-1E44FA12484C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014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7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9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0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B841FEF-5CCF-4B0A-93A4-9FBDDBFCF0EF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CA11F6-80A6-4257-98B7-F30E2251CF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685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BEDBFB-0C2A-4339-8758-C1ADA337D02E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959F29-EFCA-41F6-82A2-B6FD27AB81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277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3FD8B1-58C1-42D9-A582-FD3E44AEAF8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CDEB03-EEF1-4C76-8952-FDF9938561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09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7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9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0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D74A6AE-CA35-410B-A0F5-2A5667B5567E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A9F2F-E139-4C82-AE3D-07E0EEBFDC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3832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F4B5A24-75B1-4474-AE7D-5B5D181C4AEE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A7C1BA-ABAE-423C-AA06-2997077AED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502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9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CA6D391-0C3A-47C6-824B-C09C8F6EEE82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613C2E-262E-4EAA-BEC4-9077312468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0260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E3D7CF-DEA5-4AE1-B564-6A8D1CCDA496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46FA79-7AFA-4175-842D-FA925F77F1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805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4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4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B89840B-E5F0-4C5A-ADFC-5A784885ADE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22F847-35BB-413A-817D-753432F216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3552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CAAB87-FEAE-4DFB-9998-E01CCEEF21A2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CB0225-81CF-4610-B6A8-A068EE16BB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6853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0ACF61C-AA8B-4927-8706-B4BB559ECF53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468E75-CB36-4E52-9361-DB6D4FCA45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740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1"/>
            </a:lvl2pPr>
            <a:lvl3pPr marL="685791" indent="0">
              <a:buNone/>
              <a:defRPr sz="900"/>
            </a:lvl3pPr>
            <a:lvl4pPr marL="1028687" indent="0">
              <a:buNone/>
              <a:defRPr sz="751"/>
            </a:lvl4pPr>
            <a:lvl5pPr marL="1371583" indent="0">
              <a:buNone/>
              <a:defRPr sz="751"/>
            </a:lvl5pPr>
            <a:lvl6pPr marL="1714479" indent="0">
              <a:buNone/>
              <a:defRPr sz="751"/>
            </a:lvl6pPr>
            <a:lvl7pPr marL="2057374" indent="0">
              <a:buNone/>
              <a:defRPr sz="751"/>
            </a:lvl7pPr>
            <a:lvl8pPr marL="2400270" indent="0">
              <a:buNone/>
              <a:defRPr sz="751"/>
            </a:lvl8pPr>
            <a:lvl9pPr marL="2743166" indent="0">
              <a:buNone/>
              <a:defRPr sz="7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81B54E-255A-4316-8183-AF3076E7D39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CC4CC8-645E-4CF6-9DA6-9E2677DDDF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691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71748EE-4C23-4F36-A736-132D3038641A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2C2CE74-B27F-4D3A-BFC5-DD3C50CFDB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600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1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3" indent="0">
              <a:buNone/>
              <a:defRPr sz="1500"/>
            </a:lvl5pPr>
            <a:lvl6pPr marL="1714479" indent="0">
              <a:buNone/>
              <a:defRPr sz="1500"/>
            </a:lvl6pPr>
            <a:lvl7pPr marL="2057374" indent="0">
              <a:buNone/>
              <a:defRPr sz="1500"/>
            </a:lvl7pPr>
            <a:lvl8pPr marL="2400270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1"/>
            </a:lvl2pPr>
            <a:lvl3pPr marL="685791" indent="0">
              <a:buNone/>
              <a:defRPr sz="900"/>
            </a:lvl3pPr>
            <a:lvl4pPr marL="1028687" indent="0">
              <a:buNone/>
              <a:defRPr sz="751"/>
            </a:lvl4pPr>
            <a:lvl5pPr marL="1371583" indent="0">
              <a:buNone/>
              <a:defRPr sz="751"/>
            </a:lvl5pPr>
            <a:lvl6pPr marL="1714479" indent="0">
              <a:buNone/>
              <a:defRPr sz="751"/>
            </a:lvl6pPr>
            <a:lvl7pPr marL="2057374" indent="0">
              <a:buNone/>
              <a:defRPr sz="751"/>
            </a:lvl7pPr>
            <a:lvl8pPr marL="2400270" indent="0">
              <a:buNone/>
              <a:defRPr sz="751"/>
            </a:lvl8pPr>
            <a:lvl9pPr marL="2743166" indent="0">
              <a:buNone/>
              <a:defRPr sz="7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812550C-041A-4A9B-9354-F41D3417C7CA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05EF32-9130-417A-B602-691F16D765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8026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E73DCA-F530-48D0-8F3D-5C41A67B1AC0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F5CC28-6FDD-4B20-82DA-9BAF3E4C3D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24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856D4F-4373-4456-AD76-4A7BD445B8D8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91D6F9-9409-4E7F-BB3C-45D7B79611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156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7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9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0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8D130FF-A689-473C-B3B3-2CE6CC9B06C9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55165C-1E6D-46FD-BCC5-50B025660C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762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6876891-7A40-45F3-B538-28BC70704956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AFB0D2-A873-4BD3-89CE-6E19922790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3692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9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8C6B019-B8B9-4A58-8D6C-649B7D3A3B00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589222-5B17-4F20-9848-08AE280C8C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2996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C63FBB5-B681-428D-91BE-577FDC772722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3A965D-122C-4F82-97EB-42F6DC3914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352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4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4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FFB6BD8-7907-4DD2-904D-454F44C331B2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1A27BD-7C87-467B-AB5B-1BA84B83BE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8227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94D1D33A-2CCB-4D04-9C23-CF564905DA2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7F47FE-3FFB-4A93-9F5B-DC8A054AA9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8887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E9A8993-9DD6-4466-8810-18AD84DBC7A0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47FE5C-B427-4F19-AA9D-A1FFCC498E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45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9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A6D1F3C-88F3-478E-9724-5BF91CFC402A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E4CECD6-2721-47F6-A381-E7767128F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790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1"/>
            </a:lvl2pPr>
            <a:lvl3pPr marL="685791" indent="0">
              <a:buNone/>
              <a:defRPr sz="900"/>
            </a:lvl3pPr>
            <a:lvl4pPr marL="1028687" indent="0">
              <a:buNone/>
              <a:defRPr sz="751"/>
            </a:lvl4pPr>
            <a:lvl5pPr marL="1371583" indent="0">
              <a:buNone/>
              <a:defRPr sz="751"/>
            </a:lvl5pPr>
            <a:lvl6pPr marL="1714479" indent="0">
              <a:buNone/>
              <a:defRPr sz="751"/>
            </a:lvl6pPr>
            <a:lvl7pPr marL="2057374" indent="0">
              <a:buNone/>
              <a:defRPr sz="751"/>
            </a:lvl7pPr>
            <a:lvl8pPr marL="2400270" indent="0">
              <a:buNone/>
              <a:defRPr sz="751"/>
            </a:lvl8pPr>
            <a:lvl9pPr marL="2743166" indent="0">
              <a:buNone/>
              <a:defRPr sz="7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B1D2C7E-91B8-4C0C-A844-F0F4A74A9270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69EEFB-9AEF-4619-B948-A8FE45EA66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5409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1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3" indent="0">
              <a:buNone/>
              <a:defRPr sz="1500"/>
            </a:lvl5pPr>
            <a:lvl6pPr marL="1714479" indent="0">
              <a:buNone/>
              <a:defRPr sz="1500"/>
            </a:lvl6pPr>
            <a:lvl7pPr marL="2057374" indent="0">
              <a:buNone/>
              <a:defRPr sz="1500"/>
            </a:lvl7pPr>
            <a:lvl8pPr marL="2400270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1"/>
            </a:lvl2pPr>
            <a:lvl3pPr marL="685791" indent="0">
              <a:buNone/>
              <a:defRPr sz="900"/>
            </a:lvl3pPr>
            <a:lvl4pPr marL="1028687" indent="0">
              <a:buNone/>
              <a:defRPr sz="751"/>
            </a:lvl4pPr>
            <a:lvl5pPr marL="1371583" indent="0">
              <a:buNone/>
              <a:defRPr sz="751"/>
            </a:lvl5pPr>
            <a:lvl6pPr marL="1714479" indent="0">
              <a:buNone/>
              <a:defRPr sz="751"/>
            </a:lvl6pPr>
            <a:lvl7pPr marL="2057374" indent="0">
              <a:buNone/>
              <a:defRPr sz="751"/>
            </a:lvl7pPr>
            <a:lvl8pPr marL="2400270" indent="0">
              <a:buNone/>
              <a:defRPr sz="751"/>
            </a:lvl8pPr>
            <a:lvl9pPr marL="2743166" indent="0">
              <a:buNone/>
              <a:defRPr sz="7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B2BEECA3-0417-49F6-BFC8-6972975FE85D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C2BC1F-0E77-4319-97D6-BD1A9209AA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263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68B2B70-77CF-4AA8-8C81-E28A61B04D8D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EF2F48-C4F4-4BA0-90F5-5972B6DEC6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8772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07E8482-B89C-442E-8A09-274ADD82974E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FE43EA7-5D55-45E3-94ED-6A15B4F206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98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BA63F-5A44-4C0C-8303-9B099C9EDBF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A6A7E-6A2D-4233-A2A6-994138E93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402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64065-71C9-44A5-8641-E3254CB1C4E4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F038-387D-4E58-8E50-6962AD5A66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783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1F71-D36F-4703-B965-86BDAE50F9CA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0B2BD-06F5-4D9B-8781-4B3923EB6C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19194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B7E47-8DAC-4B64-B237-D3C1464021EC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5AA4C-5570-4385-BDBA-89F624B4F8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8632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3054-62CB-4EAE-AD63-3BFB2FF2457D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78FA3-9732-4A1D-997D-CA39AE916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5449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9D158-7D66-40D0-85F4-C7B5958FFE8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EFF26-9CA4-41BC-9AD8-419A3D837C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520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53AC775-8662-4B4A-AE34-BE2348EEBAB0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211F0F-0258-465E-A791-5AE4DE78D7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983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15EC-0892-4FFE-8E62-6151E4B206B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353AB-A727-47CC-8162-6CE652083C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1793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F72C6-5A04-4228-A393-26452F72AFFC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BD4E8-B98A-47EB-BD15-3C747B541F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3518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A3095-1A90-47B0-B3C4-5F00B9111AD1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C602-8075-4285-B454-78D391D049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63214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7FDBD-5375-41A9-907A-63D8DF4CC5C6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D7323-75B1-4419-BC54-895DFAFB3F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787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FF35-C7A8-4FCE-96AE-2396E53A598E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BAB8-1FD3-4CA3-B905-A7CCBA18C8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05245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63AF5-609C-49F8-8FEF-EE3B4B2D5505}" type="datetime1">
              <a:rPr lang="en-US"/>
              <a:pPr>
                <a:defRPr/>
              </a:pPr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A52B-F0D9-4830-96CC-C3576F793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05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FFD6-F424-4BD4-9A84-93BD429E6332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E6BC4-2F5D-4F97-B6D8-17B815DBCC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5170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8909-1636-4122-BFBF-D437CF4078A7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FE00-C1A5-4E38-B6D0-702A0823FC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3546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6720E-068E-4C08-A15F-BDA0F8AB5A11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C6304-7074-4FBD-8DD2-D5B3B28A28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3915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8CBBB-B103-415F-9FC3-A87B779903CD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0D0D4-BFC2-480B-8607-2538EB8786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960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4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4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C94FD2A-CAF0-49F4-AAE7-B9A7BF54977D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4F9615-9BFD-406D-973D-CAA90C3E1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1189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E8F0-6CCA-4DE9-BA33-A63B304ADC86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13FD4-94C4-4298-9B45-488EF71E47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17709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6D95D-3895-4F37-B2B3-34F625772FFD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228B-AF8D-4993-845C-177D2AB006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6449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132BB-1870-497F-80F5-0696A6F95D4A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C7E51-8DFD-439B-8EF7-AA0B652E16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537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04F72-E5DD-4C06-8209-F068003F6A76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B276-00F6-4449-B124-C066FAC752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621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01D1-BF35-4D8B-81B0-CD9641BEBA82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9C951-C3B5-4F2E-B03C-776790E292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19395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0657-9829-4BC2-9A81-18320D76BFCC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09CE-1D6C-46C4-BBD7-4EA6715187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231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9798B-BAB3-462A-9EF1-888DAB219D4C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F3EC8-B38A-47FE-BDE9-1AC5FBF4FA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5060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56A4-A102-4DF8-8C02-6CAACBC97661}" type="datetime1">
              <a:rPr lang="en-US"/>
              <a:pPr>
                <a:defRPr/>
              </a:pPr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F5174-941B-486B-B4C2-0B1ACE90FF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363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C353210-CBF2-44B1-94C2-2BB525626AC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6F3B19-AB70-48E9-A6FD-6C63CAAB19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653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9BE8554-AD4A-4CE7-A186-D845AC869A0B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3EE7DD-0114-4FD4-BAF2-BE7C38F7D0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27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1"/>
            </a:lvl2pPr>
            <a:lvl3pPr marL="685791" indent="0">
              <a:buNone/>
              <a:defRPr sz="900"/>
            </a:lvl3pPr>
            <a:lvl4pPr marL="1028687" indent="0">
              <a:buNone/>
              <a:defRPr sz="751"/>
            </a:lvl4pPr>
            <a:lvl5pPr marL="1371583" indent="0">
              <a:buNone/>
              <a:defRPr sz="751"/>
            </a:lvl5pPr>
            <a:lvl6pPr marL="1714479" indent="0">
              <a:buNone/>
              <a:defRPr sz="751"/>
            </a:lvl6pPr>
            <a:lvl7pPr marL="2057374" indent="0">
              <a:buNone/>
              <a:defRPr sz="751"/>
            </a:lvl7pPr>
            <a:lvl8pPr marL="2400270" indent="0">
              <a:buNone/>
              <a:defRPr sz="751"/>
            </a:lvl8pPr>
            <a:lvl9pPr marL="2743166" indent="0">
              <a:buNone/>
              <a:defRPr sz="7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83ED04F-DD16-41DC-9C87-9CD98189D227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FBB1BB-00B8-492E-8A00-5BD7280E2C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239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1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3" indent="0">
              <a:buNone/>
              <a:defRPr sz="1500"/>
            </a:lvl5pPr>
            <a:lvl6pPr marL="1714479" indent="0">
              <a:buNone/>
              <a:defRPr sz="1500"/>
            </a:lvl6pPr>
            <a:lvl7pPr marL="2057374" indent="0">
              <a:buNone/>
              <a:defRPr sz="1500"/>
            </a:lvl7pPr>
            <a:lvl8pPr marL="2400270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1"/>
            </a:lvl2pPr>
            <a:lvl3pPr marL="685791" indent="0">
              <a:buNone/>
              <a:defRPr sz="900"/>
            </a:lvl3pPr>
            <a:lvl4pPr marL="1028687" indent="0">
              <a:buNone/>
              <a:defRPr sz="751"/>
            </a:lvl4pPr>
            <a:lvl5pPr marL="1371583" indent="0">
              <a:buNone/>
              <a:defRPr sz="751"/>
            </a:lvl5pPr>
            <a:lvl6pPr marL="1714479" indent="0">
              <a:buNone/>
              <a:defRPr sz="751"/>
            </a:lvl6pPr>
            <a:lvl7pPr marL="2057374" indent="0">
              <a:buNone/>
              <a:defRPr sz="751"/>
            </a:lvl7pPr>
            <a:lvl8pPr marL="2400270" indent="0">
              <a:buNone/>
              <a:defRPr sz="751"/>
            </a:lvl8pPr>
            <a:lvl9pPr marL="2743166" indent="0">
              <a:buNone/>
              <a:defRPr sz="75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0317F0-37A5-4B30-9FC6-1251E8AA18F0}" type="datetimeFigureOut">
              <a:rPr lang="ru-RU"/>
              <a:pPr>
                <a:defRPr/>
              </a:pPr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9898C6-56D2-41C8-9165-A7A37AAC85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055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169863"/>
            <a:ext cx="7886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100138"/>
            <a:ext cx="78867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1028" name="Рисунок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112713"/>
            <a:ext cx="9461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7463"/>
            <a:ext cx="658813" cy="111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89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79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68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5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69863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5127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8556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1985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26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2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4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9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169863"/>
            <a:ext cx="7886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100138"/>
            <a:ext cx="78867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2052" name="Рисунок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7463"/>
            <a:ext cx="658813" cy="111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89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79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68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5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69863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1985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26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2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4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9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169863"/>
            <a:ext cx="7886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100138"/>
            <a:ext cx="78867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3076" name="Рисунок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7463"/>
            <a:ext cx="658813" cy="111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89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79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68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58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69863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1985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26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2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4" indent="-171448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9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0E0C1D-4AD2-4FE7-B2C0-C1F03AF3A93F}" type="datetimeFigureOut">
              <a:rPr lang="en-US"/>
              <a:pPr>
                <a:defRPr/>
              </a:pPr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E0AD79-9738-4BFB-9EF6-A45707819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Рисунок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7463"/>
            <a:ext cx="658813" cy="111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  <p:sldLayoutId id="214748471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90B2CB-1043-40F0-8B2D-B3187A1DA681}" type="datetimeFigureOut">
              <a:rPr lang="en-US"/>
              <a:pPr>
                <a:defRPr/>
              </a:pPr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DC7933-F248-4495-ADBB-5E4FE0D7B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Рисунок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7463"/>
            <a:ext cx="658813" cy="111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00" r:id="rId1"/>
    <p:sldLayoutId id="2147484701" r:id="rId2"/>
    <p:sldLayoutId id="2147484702" r:id="rId3"/>
    <p:sldLayoutId id="2147484703" r:id="rId4"/>
    <p:sldLayoutId id="2147484704" r:id="rId5"/>
    <p:sldLayoutId id="2147484705" r:id="rId6"/>
    <p:sldLayoutId id="2147484706" r:id="rId7"/>
    <p:sldLayoutId id="2147484707" r:id="rId8"/>
    <p:sldLayoutId id="2147484708" r:id="rId9"/>
    <p:sldLayoutId id="2147484709" r:id="rId10"/>
    <p:sldLayoutId id="2147484710" r:id="rId11"/>
    <p:sldLayoutId id="214748471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 txBox="1">
            <a:spLocks/>
          </p:cNvSpPr>
          <p:nvPr/>
        </p:nvSpPr>
        <p:spPr bwMode="auto">
          <a:xfrm>
            <a:off x="2106613" y="2535238"/>
            <a:ext cx="51435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tabLst>
                <a:tab pos="4757738" algn="l"/>
                <a:tab pos="4930775" algn="l"/>
              </a:tabLst>
            </a:pPr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</a:t>
            </a:r>
            <a:b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Уинского муниципального </a:t>
            </a: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о социально-экономическом развитии Уинского муниципального округа Пермского края</a:t>
            </a:r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alt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Подзаголовок 2"/>
          <p:cNvSpPr txBox="1">
            <a:spLocks/>
          </p:cNvSpPr>
          <p:nvPr/>
        </p:nvSpPr>
        <p:spPr bwMode="auto">
          <a:xfrm>
            <a:off x="3998913" y="4887913"/>
            <a:ext cx="4800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ts val="563"/>
              </a:spcBef>
              <a:buFont typeface="Arial" panose="020B0604020202020204" pitchFamily="34" charset="0"/>
              <a:buNone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</a:p>
          <a:p>
            <a:pPr algn="r" eaLnBrk="1" hangingPunct="1">
              <a:spcBef>
                <a:spcPts val="563"/>
              </a:spcBef>
              <a:buFont typeface="Arial" panose="020B0604020202020204" pitchFamily="34" charset="0"/>
              <a:buNone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округа</a:t>
            </a:r>
          </a:p>
          <a:p>
            <a:pPr algn="r" eaLnBrk="1" hangingPunct="1">
              <a:spcBef>
                <a:spcPts val="563"/>
              </a:spcBef>
              <a:buFont typeface="Arial" panose="020B0604020202020204" pitchFamily="34" charset="0"/>
              <a:buNone/>
              <a:defRPr/>
            </a:pP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Зелёнкин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Алексей Николаевич</a:t>
            </a:r>
          </a:p>
          <a:p>
            <a:pPr algn="ctr" eaLnBrk="1" hangingPunct="1">
              <a:spcBef>
                <a:spcPts val="563"/>
              </a:spcBef>
              <a:buFont typeface="Arial" panose="020B0604020202020204" pitchFamily="34" charset="0"/>
              <a:buNone/>
              <a:defRPr/>
            </a:pPr>
            <a:endParaRPr lang="ru-RU" altLang="ru-RU" sz="135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775504" y="324091"/>
            <a:ext cx="7032276" cy="1134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cs typeface="Calibri" panose="020F0502020204030204" pitchFamily="34" charset="0"/>
              </a:rPr>
              <a:t>НАЦИОНАЛЬНЫЙ ПРОЕКТ</a:t>
            </a:r>
            <a:br>
              <a:rPr lang="ru-RU" sz="2000" b="1" dirty="0">
                <a:cs typeface="Calibri" panose="020F0502020204030204" pitchFamily="34" charset="0"/>
              </a:rPr>
            </a:br>
            <a:r>
              <a:rPr lang="ru-RU" sz="2000" b="1" dirty="0" smtClean="0">
                <a:cs typeface="Calibri" panose="020F0502020204030204" pitchFamily="34" charset="0"/>
              </a:rPr>
              <a:t>«КУЛЬТУРА»</a:t>
            </a:r>
            <a:endParaRPr lang="ru-RU" altLang="ru-RU" sz="2000" b="1" dirty="0"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1782501"/>
            <a:ext cx="4288665" cy="4178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30" y="1782500"/>
            <a:ext cx="3747752" cy="41784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4862" y="334851"/>
            <a:ext cx="4823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dirty="0">
                <a:cs typeface="Calibri" panose="020F0502020204030204" pitchFamily="34" charset="0"/>
              </a:rPr>
              <a:t>НАЦИОНАЛЬНЫЙ ПРОЕКТ</a:t>
            </a:r>
            <a:br>
              <a:rPr lang="ru-RU" b="1" dirty="0">
                <a:cs typeface="Calibri" panose="020F0502020204030204" pitchFamily="34" charset="0"/>
              </a:rPr>
            </a:br>
            <a:r>
              <a:rPr lang="ru-RU" b="1" dirty="0" smtClean="0">
                <a:cs typeface="Calibri" panose="020F0502020204030204" pitchFamily="34" charset="0"/>
              </a:rPr>
              <a:t>«Туризм и индустрия гостеприимства»</a:t>
            </a:r>
            <a:endParaRPr lang="ru-RU" altLang="ru-RU" b="1" dirty="0"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10" y="1532586"/>
            <a:ext cx="3986543" cy="430154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0" descr="C:\Users\Администратор\Desktop\Рабочий стол КНИ\ПРАЗДНИКИ\САБАНТУЙ\Сабан-2019\XulkzrMsD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1532585"/>
            <a:ext cx="3966693" cy="430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3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223" y="354563"/>
            <a:ext cx="7243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Национальный проект «Малое и среднее предпринимательство и поддержка индивидуальной предпринимательской инициативы»</a:t>
            </a:r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259012"/>
              </p:ext>
            </p:extLst>
          </p:nvPr>
        </p:nvGraphicFramePr>
        <p:xfrm>
          <a:off x="762000" y="2008388"/>
          <a:ext cx="7816045" cy="3684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9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40272CB-3055-4467-AAB3-AE32134EF912}"/>
              </a:ext>
            </a:extLst>
          </p:cNvPr>
          <p:cNvSpPr/>
          <p:nvPr/>
        </p:nvSpPr>
        <p:spPr>
          <a:xfrm>
            <a:off x="798489" y="412124"/>
            <a:ext cx="6632621" cy="7598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45">
            <a:extLst>
              <a:ext uri="{FF2B5EF4-FFF2-40B4-BE49-F238E27FC236}">
                <a16:creationId xmlns="" xmlns:a16="http://schemas.microsoft.com/office/drawing/2014/main" id="{7C029FAC-6930-4516-9154-1622EBDEC023}"/>
              </a:ext>
            </a:extLst>
          </p:cNvPr>
          <p:cNvSpPr txBox="1">
            <a:spLocks/>
          </p:cNvSpPr>
          <p:nvPr/>
        </p:nvSpPr>
        <p:spPr>
          <a:xfrm>
            <a:off x="914399" y="309093"/>
            <a:ext cx="8223101" cy="86288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                            Сельское хозяйство</a:t>
            </a:r>
            <a:endParaRPr lang="ru-RU" sz="2100" b="1" dirty="0">
              <a:solidFill>
                <a:schemeClr val="bg1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85750" y="1559374"/>
          <a:ext cx="3649436" cy="4191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80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13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7441"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Поголовье, голов: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крупный рогатый скот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1864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свиньи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пчелосемьи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надой молока,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2168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6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Убой скота и птицы в живом весе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0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Посевные площади всего, 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6954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зерновых, га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сбор зерна, 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8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сбор картофеля,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34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сбор овощей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открытого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грунта (капуста)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423" marR="14237" marT="14237" marB="23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40272CB-3055-4467-AAB3-AE32134EF912}"/>
              </a:ext>
            </a:extLst>
          </p:cNvPr>
          <p:cNvSpPr/>
          <p:nvPr/>
        </p:nvSpPr>
        <p:spPr>
          <a:xfrm>
            <a:off x="4114800" y="1559378"/>
            <a:ext cx="4844242" cy="41919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Инвестиционные проекты, реализуемые в сфере сельскохозяйственного производства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семейной животноводческой фермы по откорму крупного рогатого скота специализированных пород с плановым поголовьем 400 ед. (д. Михайловка);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создание животноводческой фермы по разведению КРС на 60 голов (с. Суда);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создание крестьянского фермерского хозяйства по откорму КРС с плановым поголовьем 80 голов (с. Нижний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Сып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организация крестьянского фермерского хозяйства по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доращиванию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откорму КРС на 160 голов (д.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Иштеряки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b="1" dirty="0"/>
              <a:t>   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845879" y="3698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975421"/>
            <a:ext cx="3183827" cy="15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2663" y="173620"/>
            <a:ext cx="6204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Национальный проект «Жилье и городская среда»</a:t>
            </a:r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" y="1700011"/>
            <a:ext cx="4250028" cy="4262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2" y="1700011"/>
            <a:ext cx="4134118" cy="42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10951" y="191277"/>
            <a:ext cx="71628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«Безопасные качественные дороги»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1854558"/>
            <a:ext cx="3940935" cy="37863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31" y="1854558"/>
            <a:ext cx="4198512" cy="37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10951" y="191277"/>
            <a:ext cx="7162800" cy="796925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«Экология»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1169042"/>
            <a:ext cx="3979573" cy="4768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1169042"/>
            <a:ext cx="4327301" cy="47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/>
          </p:cNvSpPr>
          <p:nvPr/>
        </p:nvSpPr>
        <p:spPr>
          <a:xfrm>
            <a:off x="517525" y="298450"/>
            <a:ext cx="7993063" cy="10429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5211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960698" y="210018"/>
            <a:ext cx="72457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Перечень проектов инициативного бюджетирования,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реализованных в 2023 году (тыс. руб.)</a:t>
            </a:r>
            <a:endParaRPr lang="ru-RU" altLang="ru-RU" sz="2000" b="1" dirty="0" smtClean="0">
              <a:latin typeface="+mn-lt"/>
              <a:cs typeface="Times New Roman" panose="02020603050405020304" pitchFamily="18" charset="0"/>
            </a:endParaRPr>
          </a:p>
          <a:p>
            <a:pPr algn="ctr"/>
            <a:endParaRPr lang="ru-RU" altLang="ru-RU" sz="2400" dirty="0">
              <a:latin typeface="Georgia" panose="02040502050405020303" pitchFamily="18" charset="0"/>
            </a:endParaRPr>
          </a:p>
        </p:txBody>
      </p:sp>
      <p:graphicFrame>
        <p:nvGraphicFramePr>
          <p:cNvPr id="9" name="Group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919035"/>
              </p:ext>
            </p:extLst>
          </p:nvPr>
        </p:nvGraphicFramePr>
        <p:xfrm>
          <a:off x="811370" y="1056070"/>
          <a:ext cx="8010658" cy="573786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170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52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37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7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33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033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BF5F9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080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BF5F9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BF5F9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округа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юр. и физ. лиц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0638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актового зала МБОУ «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Уинская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1 296,118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914,02241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252,48379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129,61180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01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памятника Великой Отечественной войны и благоустройство прилегающей территории в с.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Барсаи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1 060,426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617,30646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337,07694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106,04260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0192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ремонт водопроводных сетей  в с. Суда по ул. Центральная от дома №1 до дома №6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234,950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165,68674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45,76826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06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ограждения школьного стадиона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Аспа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939,740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662,70465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183,06135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01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ограждения мусульманского кладбища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д. Сосновка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673,710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475,10029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131,23871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67,371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01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ограждения  мусульманского кладбища</a:t>
                      </a:r>
                    </a:p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Чайка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258,567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182,34145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50,36885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25,85670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706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600" b="1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4 463,511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3 017,162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999,99790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446,35110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3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/>
          </p:cNvSpPr>
          <p:nvPr/>
        </p:nvSpPr>
        <p:spPr>
          <a:xfrm>
            <a:off x="517525" y="298450"/>
            <a:ext cx="7993063" cy="10429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15211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1268" name="Rectangle 1"/>
          <p:cNvSpPr>
            <a:spLocks noChangeArrowheads="1"/>
          </p:cNvSpPr>
          <p:nvPr/>
        </p:nvSpPr>
        <p:spPr bwMode="auto">
          <a:xfrm>
            <a:off x="960698" y="210018"/>
            <a:ext cx="72457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 smtClean="0">
                <a:latin typeface="+mn-lt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Перечень проектов инициативного бюджетирования,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планируемых к реализации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году (тыс. руб.)</a:t>
            </a:r>
            <a:endParaRPr lang="ru-RU" altLang="ru-RU" sz="2000" b="1" dirty="0" smtClean="0">
              <a:latin typeface="+mn-lt"/>
              <a:cs typeface="Times New Roman" panose="02020603050405020304" pitchFamily="18" charset="0"/>
            </a:endParaRPr>
          </a:p>
          <a:p>
            <a:pPr algn="ctr"/>
            <a:endParaRPr lang="ru-RU" altLang="ru-RU" sz="2400" dirty="0">
              <a:latin typeface="Georgia" panose="02040502050405020303" pitchFamily="18" charset="0"/>
            </a:endParaRPr>
          </a:p>
        </p:txBody>
      </p:sp>
      <p:graphicFrame>
        <p:nvGraphicFramePr>
          <p:cNvPr id="6" name="Group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639806"/>
              </p:ext>
            </p:extLst>
          </p:nvPr>
        </p:nvGraphicFramePr>
        <p:xfrm>
          <a:off x="324197" y="1043189"/>
          <a:ext cx="8691015" cy="567965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3910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0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80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75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64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BF5F9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29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BF5F9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DBF5F9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округа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 физ. лиц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280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памятного знака «Пограничникам всех поколений» в с.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Уинское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540,53827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359,98303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126,50141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54,05383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28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ремонт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оснащение актового зала МБОУ «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Аспинская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СОШ»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046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,040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696,63274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244,80326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104,604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732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ограждения и частичная вырубка зеленых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насаждений на территории мусульманского кладбища в с. Нижний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Сып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332,98571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117,01429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62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ограждения кладбища в селе </a:t>
                      </a:r>
                      <a:r>
                        <a:rPr lang="ru-RU" sz="1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Барсаи</a:t>
                      </a:r>
                      <a:endParaRPr lang="ru-RU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1 184,90334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789,11175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277,30126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118,49033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4359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мемориального комплекса, посвященного землякам, погибшим в годы ВОВ 1941-1945 гг. и благоустройство прилегающей территории в с. Чайка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1 233,21626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821,28677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288,60786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123,32163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624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600" b="1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4 504,69787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1 054,22808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450,46979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91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763" y="1189038"/>
            <a:ext cx="7886700" cy="5270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Уинский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карте Пермского края</a:t>
            </a:r>
          </a:p>
        </p:txBody>
      </p:sp>
      <p:sp>
        <p:nvSpPr>
          <p:cNvPr id="39939" name="Содержимое 3"/>
          <p:cNvSpPr>
            <a:spLocks noGrp="1"/>
          </p:cNvSpPr>
          <p:nvPr>
            <p:ph idx="1"/>
          </p:nvPr>
        </p:nvSpPr>
        <p:spPr>
          <a:xfrm>
            <a:off x="714375" y="2459038"/>
            <a:ext cx="3146425" cy="2916237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округа – 1555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село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Уинское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до краевого центра – 173 км.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– 9728 человек </a:t>
            </a:r>
          </a:p>
        </p:txBody>
      </p:sp>
      <p:pic>
        <p:nvPicPr>
          <p:cNvPr id="7680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35" y="2337432"/>
            <a:ext cx="5270969" cy="396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          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Бюджет Уинского муниципального округа</a:t>
            </a:r>
            <a:r>
              <a:rPr lang="ru-RU" b="1" dirty="0" smtClean="0">
                <a:solidFill>
                  <a:srgbClr val="8528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>
              <a:solidFill>
                <a:srgbClr val="8528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720803"/>
              </p:ext>
            </p:extLst>
          </p:nvPr>
        </p:nvGraphicFramePr>
        <p:xfrm>
          <a:off x="324061" y="1661375"/>
          <a:ext cx="7776750" cy="3497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53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89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189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727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07349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6985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2022г.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2023 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Выполнение уточненного плана (%)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 2023 к 2022г.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05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783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Доходы, тыс. руб.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546 927,9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652 447,6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105 519,7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469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Расходы, тыс. руб.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538 434,3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576 655,0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107,1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38 220,7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8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923544" y="217026"/>
            <a:ext cx="7159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latin typeface="+mn-lt"/>
                <a:cs typeface="Courier New" panose="02070309020205020404" pitchFamily="49" charset="0"/>
              </a:rPr>
              <a:t>Национальный проект «Демография»</a:t>
            </a:r>
            <a:endParaRPr lang="ru-RU" altLang="ru-RU" sz="2400" b="1" dirty="0"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" y="1597307"/>
            <a:ext cx="4282632" cy="4223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4" y="1597307"/>
            <a:ext cx="4288665" cy="42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IXLqpQyOn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IXLqpQyOn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14" y="1262130"/>
            <a:ext cx="4031088" cy="4623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62130"/>
            <a:ext cx="4611755" cy="4623515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23544" y="217026"/>
            <a:ext cx="71597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 smtClean="0">
                <a:latin typeface="+mn-lt"/>
                <a:cs typeface="Courier New" panose="02070309020205020404" pitchFamily="49" charset="0"/>
              </a:rPr>
              <a:t>Национальный проект «Демография»</a:t>
            </a:r>
            <a:endParaRPr lang="ru-RU" altLang="ru-RU" sz="2400" b="1" dirty="0"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2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890594" y="212027"/>
            <a:ext cx="1051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ru-RU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316993" y="1319594"/>
            <a:ext cx="4666488" cy="501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37556440"/>
              </p:ext>
            </p:extLst>
          </p:nvPr>
        </p:nvGraphicFramePr>
        <p:xfrm>
          <a:off x="1043189" y="656824"/>
          <a:ext cx="7044743" cy="5177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58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890594" y="212027"/>
            <a:ext cx="1051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НАЦИОНАЛЬНЫЙ ПРОЕКТ «ЗДРАВООХРАНЕНИЕ»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316994" y="1319594"/>
            <a:ext cx="3945914" cy="47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Структура</a:t>
            </a:r>
          </a:p>
          <a:p>
            <a:pPr algn="l"/>
            <a:endParaRPr lang="ru-RU" altLang="ru-RU" sz="20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altLang="ru-RU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Больница с. </a:t>
            </a:r>
            <a:r>
              <a:rPr lang="ru-RU" altLang="ru-RU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Уинское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(Поликлиника на </a:t>
            </a:r>
            <a:r>
              <a:rPr lang="en-US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посещений в смену, стационар на </a:t>
            </a:r>
            <a:r>
              <a:rPr lang="ru-RU" altLang="ru-RU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25 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круглосуточных </a:t>
            </a:r>
            <a:r>
              <a:rPr lang="ru-RU" altLang="ru-RU" sz="20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коек)</a:t>
            </a:r>
            <a:endParaRPr lang="ru-RU" altLang="ru-RU" sz="20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altLang="ru-RU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Судинская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амбулатория на 32 посещения в смену</a:t>
            </a:r>
          </a:p>
          <a:p>
            <a:pPr algn="l"/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 Отделение сестринского ухода в с. Аспа выполняет функции врачебной амбулатории</a:t>
            </a:r>
          </a:p>
          <a:p>
            <a:pPr algn="l"/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- 13 </a:t>
            </a:r>
            <a:r>
              <a:rPr lang="ru-RU" altLang="ru-RU" sz="20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ФАПов</a:t>
            </a:r>
            <a:r>
              <a:rPr lang="ru-RU" altLang="ru-RU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907" y="1481070"/>
            <a:ext cx="4417453" cy="43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7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923544" y="217026"/>
            <a:ext cx="7159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latin typeface="+mn-lt"/>
                <a:cs typeface="Calibri" panose="020F0502020204030204" pitchFamily="34" charset="0"/>
              </a:rPr>
              <a:t>НАЦИОНАЛЬНЫЙ ПРОЕКТ</a:t>
            </a:r>
            <a:br>
              <a:rPr lang="ru-RU" sz="2000" b="1" dirty="0">
                <a:latin typeface="+mn-lt"/>
                <a:cs typeface="Calibri" panose="020F0502020204030204" pitchFamily="34" charset="0"/>
              </a:rPr>
            </a:br>
            <a:r>
              <a:rPr lang="ru-RU" sz="2000" b="1" dirty="0">
                <a:latin typeface="+mn-lt"/>
                <a:cs typeface="Calibri" panose="020F0502020204030204" pitchFamily="34" charset="0"/>
              </a:rPr>
              <a:t>«ОБРАЗОВАНИЕ»</a:t>
            </a:r>
            <a:endParaRPr lang="ru-RU" altLang="ru-RU" sz="20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5660020" y="2383536"/>
            <a:ext cx="33819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670" y="1751528"/>
            <a:ext cx="4327303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175">
              <a:spcBef>
                <a:spcPts val="500"/>
              </a:spcBef>
              <a:buFont typeface="Arial" panose="020B0604020202020204" pitchFamily="34" charset="0"/>
              <a:buNone/>
              <a:tabLst>
                <a:tab pos="4445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В </a:t>
            </a:r>
            <a:r>
              <a:rPr lang="ru-RU" altLang="ru-RU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202 </a:t>
            </a: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– </a:t>
            </a:r>
            <a:r>
              <a:rPr lang="ru-RU" altLang="ru-RU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2023 </a:t>
            </a: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учебном году на территории Уинского муниципального </a:t>
            </a:r>
          </a:p>
          <a:p>
            <a:pPr marL="0" indent="3175">
              <a:spcBef>
                <a:spcPts val="500"/>
              </a:spcBef>
              <a:buFont typeface="Arial" panose="020B0604020202020204" pitchFamily="34" charset="0"/>
              <a:buNone/>
              <a:tabLst>
                <a:tab pos="4445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округа функционирует 9</a:t>
            </a:r>
            <a:r>
              <a:rPr lang="ru-RU" altLang="ru-RU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образовательных учреждений, из них:</a:t>
            </a:r>
          </a:p>
          <a:p>
            <a:pPr marL="0" indent="3175">
              <a:spcBef>
                <a:spcPts val="500"/>
              </a:spcBef>
              <a:buFont typeface="Arial" panose="020B0604020202020204" pitchFamily="34" charset="0"/>
              <a:buNone/>
              <a:tabLst>
                <a:tab pos="4445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- дошкольные образовательные учреждения – 1;</a:t>
            </a:r>
          </a:p>
          <a:p>
            <a:pPr marL="0" indent="3175">
              <a:spcBef>
                <a:spcPts val="500"/>
              </a:spcBef>
              <a:buFont typeface="Arial" panose="020B0604020202020204" pitchFamily="34" charset="0"/>
              <a:buNone/>
              <a:tabLst>
                <a:tab pos="4445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- школы – </a:t>
            </a:r>
            <a:r>
              <a:rPr lang="ru-RU" altLang="ru-RU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7;</a:t>
            </a:r>
            <a:endParaRPr lang="ru-RU" altLang="ru-RU" b="1" dirty="0">
              <a:solidFill>
                <a:srgbClr val="0D0D0D"/>
              </a:solidFill>
              <a:latin typeface="Times New Roman" panose="02020603050405020304" pitchFamily="18" charset="0"/>
            </a:endParaRPr>
          </a:p>
          <a:p>
            <a:pPr marL="0" indent="3175">
              <a:spcBef>
                <a:spcPts val="500"/>
              </a:spcBef>
              <a:buFont typeface="Arial" panose="020B0604020202020204" pitchFamily="34" charset="0"/>
              <a:buNone/>
              <a:tabLst>
                <a:tab pos="4445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- </a:t>
            </a:r>
            <a:r>
              <a:rPr lang="ru-RU" altLang="ru-RU" b="1" dirty="0">
                <a:solidFill>
                  <a:srgbClr val="0D0D0D"/>
                </a:solidFill>
                <a:latin typeface="Times New Roman" panose="02020603050405020304" pitchFamily="18" charset="0"/>
              </a:rPr>
              <a:t>учреждение дополнительного образования детей и взрослых – </a:t>
            </a:r>
            <a:r>
              <a:rPr lang="ru-RU" altLang="ru-RU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1</a:t>
            </a:r>
            <a:endParaRPr lang="ru-RU" dirty="0"/>
          </a:p>
        </p:txBody>
      </p:sp>
      <p:pic>
        <p:nvPicPr>
          <p:cNvPr id="6" name="Picture 6" descr="0-02-0a-70d480f762aece00c2a86eac63f8ece742854c7eb44d2e999a3c2662c2eaa176_9af0af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61" y="1068946"/>
            <a:ext cx="3575050" cy="253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090291ffcd33435afcfc6c81f3635d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3" y="3915177"/>
            <a:ext cx="3716627" cy="252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5" y="1597306"/>
            <a:ext cx="4122757" cy="47456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0163" y="347731"/>
            <a:ext cx="5067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Calibri" panose="020F0502020204030204" pitchFamily="34" charset="0"/>
              </a:rPr>
              <a:t>НАЦИОНАЛЬНЫЙ ПРОЕКТ</a:t>
            </a:r>
            <a:br>
              <a:rPr lang="ru-RU" b="1" dirty="0" smtClean="0">
                <a:cs typeface="Calibri" panose="020F0502020204030204" pitchFamily="34" charset="0"/>
              </a:rPr>
            </a:br>
            <a:r>
              <a:rPr lang="ru-RU" b="1" dirty="0" smtClean="0">
                <a:cs typeface="Calibri" panose="020F0502020204030204" pitchFamily="34" charset="0"/>
              </a:rPr>
              <a:t>«ОБРАЗОВАНИЕ»</a:t>
            </a:r>
            <a:endParaRPr lang="ru-RU" altLang="ru-RU" b="1" dirty="0"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3" y="1597306"/>
            <a:ext cx="3940935" cy="4745625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7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34417</TotalTime>
  <Words>780</Words>
  <Application>Microsoft Office PowerPoint</Application>
  <PresentationFormat>Экран (4:3)</PresentationFormat>
  <Paragraphs>196</Paragraphs>
  <Slides>18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Georgia</vt:lpstr>
      <vt:lpstr>Roboto Condensed</vt:lpstr>
      <vt:lpstr>Times New Roman</vt:lpstr>
      <vt:lpstr>Wingdings</vt:lpstr>
      <vt:lpstr>1_Тема Office</vt:lpstr>
      <vt:lpstr>1</vt:lpstr>
      <vt:lpstr>1_1</vt:lpstr>
      <vt:lpstr>2_1</vt:lpstr>
      <vt:lpstr>3_1</vt:lpstr>
      <vt:lpstr>Презентация PowerPoint</vt:lpstr>
      <vt:lpstr>Уинский округ на карте Пермского края</vt:lpstr>
      <vt:lpstr>           Бюджет Уинского муниципального округа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«Экология»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 Константин Анатольевич</dc:creator>
  <cp:lastModifiedBy>Башкова Людмила Михайловна</cp:lastModifiedBy>
  <cp:revision>248</cp:revision>
  <cp:lastPrinted>2023-02-21T06:12:04Z</cp:lastPrinted>
  <dcterms:created xsi:type="dcterms:W3CDTF">2022-01-31T10:50:17Z</dcterms:created>
  <dcterms:modified xsi:type="dcterms:W3CDTF">2024-05-23T08:59:52Z</dcterms:modified>
</cp:coreProperties>
</file>