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17"/>
  </p:notesMasterIdLst>
  <p:handoutMasterIdLst>
    <p:handoutMasterId r:id="rId18"/>
  </p:handoutMasterIdLst>
  <p:sldIdLst>
    <p:sldId id="531" r:id="rId2"/>
    <p:sldId id="530" r:id="rId3"/>
    <p:sldId id="507" r:id="rId4"/>
    <p:sldId id="529" r:id="rId5"/>
    <p:sldId id="508" r:id="rId6"/>
    <p:sldId id="510" r:id="rId7"/>
    <p:sldId id="438" r:id="rId8"/>
    <p:sldId id="525" r:id="rId9"/>
    <p:sldId id="519" r:id="rId10"/>
    <p:sldId id="440" r:id="rId11"/>
    <p:sldId id="520" r:id="rId12"/>
    <p:sldId id="526" r:id="rId13"/>
    <p:sldId id="527" r:id="rId14"/>
    <p:sldId id="528" r:id="rId15"/>
    <p:sldId id="298" r:id="rId16"/>
  </p:sldIdLst>
  <p:sldSz cx="12192000" cy="6858000"/>
  <p:notesSz cx="6815138" cy="98234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528CA"/>
    <a:srgbClr val="170BB5"/>
    <a:srgbClr val="0F0777"/>
    <a:srgbClr val="000000"/>
    <a:srgbClr val="002060"/>
    <a:srgbClr val="001E60"/>
    <a:srgbClr val="FFFF09"/>
    <a:srgbClr val="06C638"/>
    <a:srgbClr val="00B028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52" autoAdjust="0"/>
    <p:restoredTop sz="78276" autoAdjust="0"/>
  </p:normalViewPr>
  <p:slideViewPr>
    <p:cSldViewPr snapToGrid="0">
      <p:cViewPr varScale="1">
        <p:scale>
          <a:sx n="90" d="100"/>
          <a:sy n="90" d="100"/>
        </p:scale>
        <p:origin x="-138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rotY val="200"/>
      <c:perspective val="20"/>
    </c:view3D>
    <c:plotArea>
      <c:layout>
        <c:manualLayout>
          <c:layoutTarget val="inner"/>
          <c:xMode val="edge"/>
          <c:yMode val="edge"/>
          <c:x val="8.9273911630475433E-2"/>
          <c:y val="0.21419668929312741"/>
          <c:w val="0.74551534922341112"/>
          <c:h val="0.501206305784928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257300" h="1257300"/>
              <a:bevelB w="1257300" h="1257300"/>
              <a:contourClr>
                <a:srgbClr val="000000"/>
              </a:contourClr>
            </a:sp3d>
          </c:spPr>
          <c:explosion val="25"/>
          <c:dPt>
            <c:idx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257300" h="1257300"/>
                <a:bevelB w="1257300" h="12573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1A-4346-9A25-1D0FC29077A0}"/>
              </c:ext>
            </c:extLst>
          </c:dPt>
          <c:dPt>
            <c:idx val="1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257300" h="1257300"/>
                <a:bevelB w="1257300" h="12573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1A-4346-9A25-1D0FC29077A0}"/>
              </c:ext>
            </c:extLst>
          </c:dPt>
          <c:dPt>
            <c:idx val="2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257300" h="1257300"/>
                <a:bevelB w="1257300" h="12573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1A-4346-9A25-1D0FC29077A0}"/>
              </c:ext>
            </c:extLst>
          </c:dPt>
          <c:dPt>
            <c:idx val="3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257300" h="1257300"/>
                <a:bevelB w="1257300" h="12573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1A-4346-9A25-1D0FC29077A0}"/>
              </c:ext>
            </c:extLst>
          </c:dPt>
          <c:dPt>
            <c:idx val="4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257300" h="1257300"/>
                <a:bevelB w="1257300" h="12573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1A-4346-9A25-1D0FC29077A0}"/>
              </c:ext>
            </c:extLst>
          </c:dPt>
          <c:dPt>
            <c:idx val="5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257300" h="1257300"/>
                <a:bevelB w="1257300" h="12573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1A-4346-9A25-1D0FC29077A0}"/>
              </c:ext>
            </c:extLst>
          </c:dPt>
          <c:dPt>
            <c:idx val="6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257300" h="1257300"/>
                <a:bevelB w="1257300" h="12573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41A-4346-9A25-1D0FC29077A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Доходы от использования имущества</c:v>
                </c:pt>
                <c:pt idx="2">
                  <c:v>Акцизы</c:v>
                </c:pt>
                <c:pt idx="3">
                  <c:v>Доходы от оказания платных услуг</c:v>
                </c:pt>
                <c:pt idx="4">
                  <c:v>Прочие доходы</c:v>
                </c:pt>
                <c:pt idx="5">
                  <c:v>Налоги на имущество</c:v>
                </c:pt>
                <c:pt idx="6">
                  <c:v>Доходы от продажи имущества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0.34100000000000025</c:v>
                </c:pt>
                <c:pt idx="1">
                  <c:v>0.26600000000000001</c:v>
                </c:pt>
                <c:pt idx="2">
                  <c:v>0.14400000000000004</c:v>
                </c:pt>
                <c:pt idx="3">
                  <c:v>0.12100000000000002</c:v>
                </c:pt>
                <c:pt idx="4">
                  <c:v>5.9000000000000018E-2</c:v>
                </c:pt>
                <c:pt idx="5">
                  <c:v>4.7000000000000021E-2</c:v>
                </c:pt>
                <c:pt idx="6">
                  <c:v>2.2000000000000006E-2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041A-4346-9A25-1D0FC29077A0}"/>
            </c:ext>
          </c:extLst>
        </c:ser>
        <c:dLbls>
          <c:showVal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3175">
      <a:noFill/>
      <a:prstDash val="solid"/>
    </a:ln>
  </c:spPr>
  <c:txPr>
    <a:bodyPr/>
    <a:lstStyle/>
    <a:p>
      <a:pPr>
        <a:defRPr sz="1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0"/>
          <a:lstStyle/>
          <a:p>
            <a:pPr>
              <a:defRPr sz="28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2023 </a:t>
            </a:r>
            <a:r>
              <a:rPr lang="ru-RU" dirty="0"/>
              <a:t>год </a:t>
            </a:r>
          </a:p>
        </c:rich>
      </c:tx>
      <c:layout>
        <c:manualLayout>
          <c:xMode val="edge"/>
          <c:yMode val="edge"/>
          <c:x val="0.32828295531870039"/>
          <c:y val="0.49125590551181131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9.2039568670260724E-2"/>
          <c:y val="0.12807720909886264"/>
          <c:w val="0.80884259468566644"/>
          <c:h val="0.918336429683260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dPt>
            <c:idx val="0"/>
            <c:spPr>
              <a:gradFill flip="none" rotWithShape="1">
                <a:gsLst>
                  <a:gs pos="0">
                    <a:schemeClr val="accent3">
                      <a:lumMod val="67000"/>
                    </a:schemeClr>
                  </a:gs>
                  <a:gs pos="0">
                    <a:schemeClr val="accent3">
                      <a:lumMod val="97000"/>
                      <a:lumOff val="3000"/>
                    </a:schemeClr>
                  </a:gs>
                  <a:gs pos="100000">
                    <a:srgbClr val="FFFF66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5B-477B-9AF4-6B199AA56610}"/>
              </c:ext>
            </c:extLst>
          </c:dPt>
          <c:dPt>
            <c:idx val="1"/>
            <c:spPr>
              <a:solidFill>
                <a:srgbClr val="5CD65C"/>
              </a:solidFill>
              <a:ln w="1905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5B-477B-9AF4-6B199AA56610}"/>
              </c:ext>
            </c:extLst>
          </c:dPt>
          <c:dPt>
            <c:idx val="2"/>
            <c:spPr>
              <a:solidFill>
                <a:srgbClr val="00B0F0"/>
              </a:solidFill>
              <a:ln w="1905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95B-477B-9AF4-6B199AA5661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45 827,6; 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5B-477B-9AF4-6B199AA5661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36 651,2; 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5B-477B-9AF4-6B199AA5661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652 447,6; </a:t>
                    </a:r>
                    <a:r>
                      <a:rPr lang="en-US" smtClean="0"/>
                      <a:t>8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5B-477B-9AF4-6B199AA56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leaderLines>
              <c:spPr>
                <a:ln w="3175" cap="flat" cmpd="sng" algn="ctr">
                  <a:solidFill>
                    <a:srgbClr val="002060"/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45827.6</c:v>
                </c:pt>
                <c:pt idx="1">
                  <c:v>36651.199999999997</c:v>
                </c:pt>
                <c:pt idx="2">
                  <c:v>652447.6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95B-477B-9AF4-6B199AA56610}"/>
            </c:ext>
          </c:extLst>
        </c:ser>
        <c:dLbls>
          <c:showVal val="1"/>
        </c:dLbls>
        <c:firstSliceAng val="0"/>
        <c:holeSize val="58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0"/>
  <c:chart>
    <c:autoTitleDeleted val="1"/>
    <c:plotArea>
      <c:layout>
        <c:manualLayout>
          <c:layoutTarget val="inner"/>
          <c:xMode val="edge"/>
          <c:yMode val="edge"/>
          <c:x val="8.1675119213310193E-2"/>
          <c:y val="0.10138888888888888"/>
          <c:w val="0.79849635225081561"/>
          <c:h val="0.81388888888889765"/>
        </c:manualLayout>
      </c:layout>
      <c:doughnutChart>
        <c:varyColors val="1"/>
        <c:ser>
          <c:idx val="0"/>
          <c:order val="0"/>
          <c:tx>
            <c:strRef>
              <c:f>Лист1!$A$1:$B$1</c:f>
              <c:strCache>
                <c:ptCount val="1"/>
                <c:pt idx="0">
                  <c:v>  2023 год </c:v>
                </c:pt>
              </c:strCache>
            </c:strRef>
          </c:tx>
          <c:explosion val="1"/>
          <c:dPt>
            <c:idx val="0"/>
            <c:explosion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5B-477B-9AF4-6B199AA56610}"/>
              </c:ext>
            </c:extLst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5B-477B-9AF4-6B199AA56610}"/>
              </c:ext>
            </c:extLst>
          </c:dPt>
          <c:dPt>
            <c:idx val="2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D26-4B59-849F-95488E801C27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26-4B59-849F-95488E801C27}"/>
              </c:ext>
            </c:extLst>
          </c:dPt>
          <c:dPt>
            <c:idx val="4"/>
            <c:explosion val="0"/>
            <c:spPr>
              <a:solidFill>
                <a:srgbClr val="FFFF0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D26-4B59-849F-95488E801C27}"/>
              </c:ext>
            </c:extLst>
          </c:dPt>
          <c:dLbls>
            <c:dLbl>
              <c:idx val="1"/>
              <c:layout>
                <c:manualLayout>
                  <c:x val="8.1757323235195373E-3"/>
                  <c:y val="1.3888888888888817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5B-477B-9AF4-6B199AA56610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26-4B59-849F-95488E801C27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26-4B59-849F-95488E801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4"/>
                <c:pt idx="0">
                  <c:v>НДФЛ</c:v>
                </c:pt>
                <c:pt idx="1">
                  <c:v>ЕНВД, Патент,УСН, госпошлина</c:v>
                </c:pt>
                <c:pt idx="2">
                  <c:v>Налог на имущество физлиц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2184.6</c:v>
                </c:pt>
                <c:pt idx="1">
                  <c:v>125.5</c:v>
                </c:pt>
                <c:pt idx="2">
                  <c:v>526.6</c:v>
                </c:pt>
                <c:pt idx="3">
                  <c:v>1047.4000000000001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95B-477B-9AF4-6B199AA56610}"/>
            </c:ext>
          </c:extLst>
        </c:ser>
        <c:dLbls>
          <c:showVal val="1"/>
        </c:dLbls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20"/>
      <c:rotY val="210"/>
      <c:perspective val="0"/>
    </c:view3D>
    <c:plotArea>
      <c:layout>
        <c:manualLayout>
          <c:layoutTarget val="inner"/>
          <c:xMode val="edge"/>
          <c:yMode val="edge"/>
          <c:x val="8.7070338054590024E-2"/>
          <c:y val="0.19079723750483893"/>
          <c:w val="0.64383431758532095"/>
          <c:h val="0.43718468961494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635000" h="635000"/>
              <a:bevelB w="635000" h="635000"/>
              <a:contourClr>
                <a:srgbClr val="000000"/>
              </a:contourClr>
            </a:sp3d>
          </c:spPr>
          <c:explosion val="29"/>
          <c:dPt>
            <c:idx val="0"/>
            <c:spPr>
              <a:gradFill flip="none" rotWithShape="1">
                <a:gsLst>
                  <a:gs pos="0">
                    <a:srgbClr val="00CC00"/>
                  </a:gs>
                  <a:gs pos="100000">
                    <a:srgbClr val="00CC00"/>
                  </a:gs>
                </a:gsLst>
                <a:lin ang="16200000" scaled="1"/>
                <a:tileRect/>
              </a:gra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F6-42A4-AFF0-E67FA88D4D9C}"/>
              </c:ext>
            </c:extLst>
          </c:dPt>
          <c:dPt>
            <c:idx val="1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F6-42A4-AFF0-E67FA88D4D9C}"/>
              </c:ext>
            </c:extLst>
          </c:dPt>
          <c:dPt>
            <c:idx val="2"/>
            <c:spPr>
              <a:gradFill>
                <a:gsLst>
                  <a:gs pos="0">
                    <a:srgbClr val="990033"/>
                  </a:gs>
                  <a:gs pos="100000">
                    <a:srgbClr val="C0000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F6-42A4-AFF0-E67FA88D4D9C}"/>
              </c:ext>
            </c:extLst>
          </c:dPt>
          <c:dPt>
            <c:idx val="3"/>
            <c:spPr>
              <a:gradFill>
                <a:gsLst>
                  <a:gs pos="0">
                    <a:srgbClr val="FEDA02"/>
                  </a:gs>
                  <a:gs pos="100000">
                    <a:srgbClr val="FEFAC9">
                      <a:lumMod val="75000"/>
                    </a:srgb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F6-42A4-AFF0-E67FA88D4D9C}"/>
              </c:ext>
            </c:extLst>
          </c:dPt>
          <c:dPt>
            <c:idx val="4"/>
            <c:spPr>
              <a:gradFill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ysClr val="window" lastClr="FFFFFF">
                      <a:lumMod val="50000"/>
                    </a:sys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3F6-42A4-AFF0-E67FA88D4D9C}"/>
              </c:ext>
            </c:extLst>
          </c:dPt>
          <c:dPt>
            <c:idx val="5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3F6-42A4-AFF0-E67FA88D4D9C}"/>
              </c:ext>
            </c:extLst>
          </c:dPt>
          <c:dPt>
            <c:idx val="6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3F6-42A4-AFF0-E67FA88D4D9C}"/>
              </c:ext>
            </c:extLst>
          </c:dPt>
          <c:dPt>
            <c:idx val="7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3F6-42A4-AFF0-E67FA88D4D9C}"/>
              </c:ext>
            </c:extLst>
          </c:dPt>
          <c:dPt>
            <c:idx val="8"/>
            <c:spPr>
              <a:gradFill>
                <a:gsLst>
                  <a:gs pos="0">
                    <a:srgbClr val="00B0F0"/>
                  </a:gs>
                  <a:gs pos="100000">
                    <a:srgbClr val="2DC8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3F6-42A4-AFF0-E67FA88D4D9C}"/>
              </c:ext>
            </c:extLst>
          </c:dPt>
          <c:dP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3F6-42A4-AFF0-E67FA88D4D9C}"/>
              </c:ext>
            </c:extLst>
          </c:dPt>
          <c:dPt>
            <c:idx val="10"/>
            <c:spPr>
              <a:gradFill>
                <a:gsLst>
                  <a:gs pos="0">
                    <a:srgbClr val="FF6600"/>
                  </a:gs>
                  <a:gs pos="100000">
                    <a:srgbClr val="FFB13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635000" h="635000"/>
                <a:bevelB w="635000" h="63500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3F6-42A4-AFF0-E67FA88D4D9C}"/>
              </c:ext>
            </c:extLst>
          </c:dPt>
          <c:dLbls>
            <c:dLbl>
              <c:idx val="0"/>
              <c:layout>
                <c:manualLayout>
                  <c:x val="3.0314763582480111E-2"/>
                  <c:y val="-0.18882696956899844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3F6-42A4-AFF0-E67FA88D4D9C}"/>
                </c:ext>
              </c:extLst>
            </c:dLbl>
            <c:dLbl>
              <c:idx val="1"/>
              <c:layout>
                <c:manualLayout>
                  <c:x val="-0.13379678891489921"/>
                  <c:y val="-0.11073303090186476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3F6-42A4-AFF0-E67FA88D4D9C}"/>
                </c:ext>
              </c:extLst>
            </c:dLbl>
            <c:dLbl>
              <c:idx val="2"/>
              <c:layout>
                <c:manualLayout>
                  <c:x val="-5.3728137586405302E-2"/>
                  <c:y val="-0.23011007897257665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3F6-42A4-AFF0-E67FA88D4D9C}"/>
                </c:ext>
              </c:extLst>
            </c:dLbl>
            <c:dLbl>
              <c:idx val="3"/>
              <c:layout>
                <c:manualLayout>
                  <c:x val="0.16280246782215291"/>
                  <c:y val="-0.35785855859965454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3F6-42A4-AFF0-E67FA88D4D9C}"/>
                </c:ext>
              </c:extLst>
            </c:dLbl>
            <c:dLbl>
              <c:idx val="4"/>
              <c:layout>
                <c:manualLayout>
                  <c:x val="0.23914613432330101"/>
                  <c:y val="-0.21274019537877398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3F6-42A4-AFF0-E67FA88D4D9C}"/>
                </c:ext>
              </c:extLst>
            </c:dLbl>
            <c:dLbl>
              <c:idx val="5"/>
              <c:layout>
                <c:manualLayout>
                  <c:x val="0.23135310507357737"/>
                  <c:y val="-0.10684362782389142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3F6-42A4-AFF0-E67FA88D4D9C}"/>
                </c:ext>
              </c:extLst>
            </c:dLbl>
            <c:dLbl>
              <c:idx val="6"/>
              <c:layout>
                <c:manualLayout>
                  <c:x val="0.36532585735341788"/>
                  <c:y val="0.10736286479017897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3F6-42A4-AFF0-E67FA88D4D9C}"/>
                </c:ext>
              </c:extLst>
            </c:dLbl>
            <c:dLbl>
              <c:idx val="7"/>
              <c:layout>
                <c:manualLayout>
                  <c:x val="0.298819193208962"/>
                  <c:y val="9.2661634807380183E-2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3F6-42A4-AFF0-E67FA88D4D9C}"/>
                </c:ext>
              </c:extLst>
            </c:dLbl>
            <c:dLbl>
              <c:idx val="8"/>
              <c:layout>
                <c:manualLayout>
                  <c:x val="0.25722710899876255"/>
                  <c:y val="0.20083637064580351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3F6-42A4-AFF0-E67FA88D4D9C}"/>
                </c:ext>
              </c:extLst>
            </c:dLbl>
            <c:dLbl>
              <c:idx val="9"/>
              <c:layout>
                <c:manualLayout>
                  <c:x val="0.10346163092226122"/>
                  <c:y val="0.16945610157695146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03F6-42A4-AFF0-E67FA88D4D9C}"/>
                </c:ext>
              </c:extLst>
            </c:dLbl>
            <c:dLbl>
              <c:idx val="10"/>
              <c:layout>
                <c:manualLayout>
                  <c:x val="-2.3311401953134227E-2"/>
                  <c:y val="0.17215234482484626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03F6-42A4-AFF0-E67FA88D4D9C}"/>
                </c:ext>
              </c:extLst>
            </c:dLbl>
            <c:dLbl>
              <c:idx val="11"/>
              <c:layout>
                <c:manualLayout>
                  <c:x val="-0.12343987688475865"/>
                  <c:y val="6.2756123795804322E-2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C8B-4EB4-843D-D7C04B50CCCA}"/>
                </c:ext>
              </c:extLst>
            </c:dLbl>
            <c:dLbl>
              <c:idx val="12"/>
              <c:layout>
                <c:manualLayout>
                  <c:x val="-4.0513643564824682E-2"/>
                  <c:y val="-2.9046737580617234E-2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C8B-4EB4-843D-D7C04B50CCCA}"/>
                </c:ext>
              </c:extLst>
            </c:dLbl>
            <c:dLbl>
              <c:idx val="13"/>
              <c:layout>
                <c:manualLayout>
                  <c:x val="-7.2462620100416292E-2"/>
                  <c:y val="-0.18234358883053794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C8B-4EB4-843D-D7C04B50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eparator>
</c:separator>
            <c:showLeaderLines val="1"/>
            <c:leaderLines>
              <c:spPr>
                <a:ln>
                  <a:solidFill>
                    <a:schemeClr val="bg2">
                      <a:lumMod val="75000"/>
                    </a:schemeClr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Развитие системы образования</c:v>
                </c:pt>
                <c:pt idx="1">
                  <c:v>Комплексное развитие сельских территорий</c:v>
                </c:pt>
                <c:pt idx="2">
                  <c:v>Безопасные и качественные дороги</c:v>
                </c:pt>
                <c:pt idx="3">
                  <c:v>Развитие культуры и молодежной политики </c:v>
                </c:pt>
                <c:pt idx="4">
                  <c:v>Развитие муниципального управления</c:v>
                </c:pt>
                <c:pt idx="5">
                  <c:v>Управление муниципальными финансами и муниципальным долгом</c:v>
                </c:pt>
                <c:pt idx="6">
                  <c:v>Благоустройство</c:v>
                </c:pt>
                <c:pt idx="7">
                  <c:v>Обеспечение безопасности жизнедеятельности</c:v>
                </c:pt>
                <c:pt idx="8">
                  <c:v>Управление муниципальным имуществом</c:v>
                </c:pt>
                <c:pt idx="9">
                  <c:v>Непрограммные мероприятия</c:v>
                </c:pt>
                <c:pt idx="10">
                  <c:v>Переселение граждан из аварийного жилищного фонда</c:v>
                </c:pt>
                <c:pt idx="11">
                  <c:v>Развитие физической культуры и спорта</c:v>
                </c:pt>
                <c:pt idx="12">
                  <c:v>Экономическое развитие </c:v>
                </c:pt>
                <c:pt idx="13">
                  <c:v>Гармонизация межнац. и межконфессион. отношений</c:v>
                </c:pt>
              </c:strCache>
            </c:strRef>
          </c:cat>
          <c:val>
            <c:numRef>
              <c:f>Лист1!$B$2:$B$15</c:f>
              <c:numCache>
                <c:formatCode>0.00</c:formatCode>
                <c:ptCount val="14"/>
                <c:pt idx="0">
                  <c:v>47.6</c:v>
                </c:pt>
                <c:pt idx="1">
                  <c:v>16.5</c:v>
                </c:pt>
                <c:pt idx="2">
                  <c:v>5.7</c:v>
                </c:pt>
                <c:pt idx="3">
                  <c:v>7.7</c:v>
                </c:pt>
                <c:pt idx="4">
                  <c:v>6.3</c:v>
                </c:pt>
                <c:pt idx="5">
                  <c:v>4.0999999999999996</c:v>
                </c:pt>
                <c:pt idx="6">
                  <c:v>3.2</c:v>
                </c:pt>
                <c:pt idx="7">
                  <c:v>3</c:v>
                </c:pt>
                <c:pt idx="8">
                  <c:v>2.6</c:v>
                </c:pt>
                <c:pt idx="9">
                  <c:v>1.5</c:v>
                </c:pt>
                <c:pt idx="10">
                  <c:v>0.70000000000000018</c:v>
                </c:pt>
                <c:pt idx="11">
                  <c:v>0.70000000000000018</c:v>
                </c:pt>
                <c:pt idx="12">
                  <c:v>0.2</c:v>
                </c:pt>
                <c:pt idx="13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03F6-42A4-AFF0-E67FA88D4D9C}"/>
            </c:ext>
          </c:extLst>
        </c:ser>
        <c:dLbls>
          <c:showVal val="1"/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3175">
      <a:noFill/>
      <a:prstDash val="solid"/>
    </a:ln>
  </c:spPr>
  <c:txPr>
    <a:bodyPr/>
    <a:lstStyle/>
    <a:p>
      <a:pPr>
        <a:defRPr sz="1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0.36643</cdr:x>
      <cdr:y>0.41928</cdr:y>
    </cdr:from>
    <cdr:to>
      <cdr:x>0.61466</cdr:x>
      <cdr:y>0.55422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7614" y="1916932"/>
          <a:ext cx="1156772" cy="616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0.15474</cdr:x>
      <cdr:y>0.49636</cdr:y>
    </cdr:from>
    <cdr:to>
      <cdr:x>0.26265</cdr:x>
      <cdr:y>0.56475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>
          <a:off x="1570557" y="2698648"/>
          <a:ext cx="1095270" cy="3717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53226" cy="490703"/>
          </a:xfrm>
          <a:prstGeom prst="rect">
            <a:avLst/>
          </a:prstGeom>
        </p:spPr>
        <p:txBody>
          <a:bodyPr vert="horz" lIns="91802" tIns="45901" rIns="91802" bIns="4590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41" y="6"/>
            <a:ext cx="2953226" cy="490703"/>
          </a:xfrm>
          <a:prstGeom prst="rect">
            <a:avLst/>
          </a:prstGeom>
        </p:spPr>
        <p:txBody>
          <a:bodyPr vert="horz" lIns="91802" tIns="45901" rIns="91802" bIns="4590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5335A0-B6FE-40CC-A70F-19B2A1CA7760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331190"/>
            <a:ext cx="2953226" cy="490703"/>
          </a:xfrm>
          <a:prstGeom prst="rect">
            <a:avLst/>
          </a:prstGeom>
        </p:spPr>
        <p:txBody>
          <a:bodyPr vert="horz" lIns="91802" tIns="45901" rIns="91802" bIns="4590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41" y="9331190"/>
            <a:ext cx="2953226" cy="490703"/>
          </a:xfrm>
          <a:prstGeom prst="rect">
            <a:avLst/>
          </a:prstGeom>
        </p:spPr>
        <p:txBody>
          <a:bodyPr vert="horz" lIns="91802" tIns="45901" rIns="91802" bIns="4590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CC4B28-B231-42AF-B2C3-A99713761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3045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2523" cy="493215"/>
          </a:xfrm>
          <a:prstGeom prst="rect">
            <a:avLst/>
          </a:prstGeom>
        </p:spPr>
        <p:txBody>
          <a:bodyPr vert="horz" lIns="91826" tIns="45912" rIns="91826" bIns="459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994" y="3"/>
            <a:ext cx="2952523" cy="493215"/>
          </a:xfrm>
          <a:prstGeom prst="rect">
            <a:avLst/>
          </a:prstGeom>
        </p:spPr>
        <p:txBody>
          <a:bodyPr vert="horz" lIns="91826" tIns="45912" rIns="91826" bIns="45912" rtlCol="0"/>
          <a:lstStyle>
            <a:lvl1pPr algn="r">
              <a:defRPr sz="1200"/>
            </a:lvl1pPr>
          </a:lstStyle>
          <a:p>
            <a:fld id="{D84905D5-C7E1-43B7-8346-AD9A9B44E986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63550" y="1228725"/>
            <a:ext cx="5888038" cy="3313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6" tIns="45912" rIns="91826" bIns="459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2" y="4727949"/>
            <a:ext cx="5452436" cy="3867178"/>
          </a:xfrm>
          <a:prstGeom prst="rect">
            <a:avLst/>
          </a:prstGeom>
        </p:spPr>
        <p:txBody>
          <a:bodyPr vert="horz" lIns="91826" tIns="45912" rIns="91826" bIns="459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30242"/>
            <a:ext cx="2952523" cy="493215"/>
          </a:xfrm>
          <a:prstGeom prst="rect">
            <a:avLst/>
          </a:prstGeom>
        </p:spPr>
        <p:txBody>
          <a:bodyPr vert="horz" lIns="91826" tIns="45912" rIns="91826" bIns="459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994" y="9330242"/>
            <a:ext cx="2952523" cy="493215"/>
          </a:xfrm>
          <a:prstGeom prst="rect">
            <a:avLst/>
          </a:prstGeom>
        </p:spPr>
        <p:txBody>
          <a:bodyPr vert="horz" lIns="91826" tIns="45912" rIns="91826" bIns="45912" rtlCol="0" anchor="b"/>
          <a:lstStyle>
            <a:lvl1pPr algn="r">
              <a:defRPr sz="1200"/>
            </a:lvl1pPr>
          </a:lstStyle>
          <a:p>
            <a:fld id="{24A7FC71-C88E-452E-9331-2F26FC3B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158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5138" y="1230313"/>
            <a:ext cx="5884862" cy="3311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63550" y="1228725"/>
            <a:ext cx="5888038" cy="3313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FC71-C88E-452E-9331-2F26FC3BD8F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10231B-A5EE-4127-90FD-AA1A29807340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45FD3-67EB-4007-9DE8-82F56FFF3D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9A820-47F7-4B8A-B1EB-38C93CA71F4B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130B6-0408-4CBD-9CB7-5B84785E50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DAD07-CF4C-4E55-A1EC-986953CD4556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75088-74B5-4DF2-B236-1F07F06148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1338F0-0885-44FC-8A28-6CB58402D18C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6F8E4-B5CD-419B-9526-296E187B37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1A755-A2B9-4877-8856-F5F7EA80B80F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5CA71-F6DD-44B0-8699-863C6B6237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642B6-6B7B-4E51-A841-7FF51E6563BA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D1AC6-87F9-4E5F-A103-09D823820C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DF018-2930-41C8-AC5C-53D014097AA1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73AEF-BE01-4D3D-8E58-DC6591582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654954-9154-4FDE-8A59-538C84C8A36D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33555-FB6B-41B0-9B1D-8EB40C8B6F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593339-9EE1-4B55-9AD7-84896A522BCA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33130-D73F-4E2C-ADA8-30D152BC3E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0E4D8D-5DA9-4A71-A5F5-84AECA0C377C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868F9-06D7-4FE9-A846-8F07488724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F8B45-8F30-4BDE-9DE8-CA6FE4E084D9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3A112-DCFA-43E9-BE3A-60907B21EC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67F3DC-F294-4E01-9929-C7F23F3212EB}" type="datetimeFigureOut">
              <a:rPr lang="ru-RU" smtClean="0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89BB16-9D73-4B98-9B3B-BE8BC418C9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budget.gov.ru/epbs/faces/page_home?_adf.ctrl-state=mthi0vjcn_4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6028" y="765545"/>
            <a:ext cx="9002350" cy="4295554"/>
          </a:xfrm>
          <a:ln w="28575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200" b="1" dirty="0" smtClean="0">
                <a:solidFill>
                  <a:srgbClr val="8528CA"/>
                </a:solidFill>
              </a:rPr>
              <a:t>Отчет об исполнении бюджета </a:t>
            </a:r>
            <a:r>
              <a:rPr lang="ru-RU" sz="4200" b="1" dirty="0" err="1" smtClean="0">
                <a:solidFill>
                  <a:srgbClr val="8528CA"/>
                </a:solidFill>
              </a:rPr>
              <a:t>Уинского</a:t>
            </a:r>
            <a:r>
              <a:rPr lang="ru-RU" sz="4200" b="1" dirty="0" smtClean="0">
                <a:solidFill>
                  <a:srgbClr val="8528CA"/>
                </a:solidFill>
              </a:rPr>
              <a:t> муниципального округа Пермского края </a:t>
            </a:r>
            <a:br>
              <a:rPr lang="ru-RU" sz="4200" b="1" dirty="0" smtClean="0">
                <a:solidFill>
                  <a:srgbClr val="8528CA"/>
                </a:solidFill>
              </a:rPr>
            </a:br>
            <a:r>
              <a:rPr lang="ru-RU" sz="4200" b="1" dirty="0" smtClean="0">
                <a:solidFill>
                  <a:srgbClr val="8528CA"/>
                </a:solidFill>
              </a:rPr>
              <a:t>за </a:t>
            </a:r>
            <a:r>
              <a:rPr lang="ru-RU" sz="4200" b="1" dirty="0" smtClean="0">
                <a:solidFill>
                  <a:srgbClr val="8528CA"/>
                </a:solidFill>
              </a:rPr>
              <a:t>2023 </a:t>
            </a:r>
            <a:r>
              <a:rPr lang="ru-RU" sz="4200" b="1" dirty="0" smtClean="0">
                <a:solidFill>
                  <a:srgbClr val="8528CA"/>
                </a:solidFill>
              </a:rPr>
              <a:t>год</a:t>
            </a:r>
            <a:r>
              <a:rPr lang="ru-RU" sz="5400" dirty="0">
                <a:solidFill>
                  <a:schemeClr val="tx1"/>
                </a:solidFill>
              </a:rPr>
              <a:t/>
            </a:r>
            <a:br>
              <a:rPr lang="ru-RU" sz="54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669851" y="552893"/>
            <a:ext cx="11156390" cy="4699592"/>
            <a:chOff x="325543" y="463024"/>
            <a:chExt cx="11332883" cy="2873667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325543" y="476672"/>
              <a:ext cx="11332883" cy="0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1651602" y="463024"/>
              <a:ext cx="0" cy="2376264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25543" y="3336691"/>
              <a:ext cx="1800200" cy="0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46015" y="463024"/>
              <a:ext cx="0" cy="2873667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108" name="AutoShape 4" descr="https://img-fotki.yandex.ru/get/137468/42265745.44/0_1e72ac_952949a5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AutoShape 6" descr="https://img-fotki.yandex.ru/get/137468/42265745.44/0_1e72ac_952949a5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2" name="AutoShape 8" descr="https://img-fotki.yandex.ru/get/137468/42265745.44/0_1e72ac_952949a5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4" name="AutoShape 10" descr="https://img-fotki.yandex.ru/get/151498/42265745.44/0_1e729e_f2dbe015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6" name="AutoShape 12" descr="https://img-fotki.yandex.ru/get/151498/42265745.44/0_1e729e_f2dbe015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8" name="AutoShape 14" descr="https://img-fotki.yandex.ru/get/151498/42265745.44/0_1e729e_f2dbe015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20" name="AutoShape 16" descr="https://img-fotki.yandex.ru/get/137468/42265745.44/0_1e72ac_952949a5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22" name="AutoShape 18" descr="https://img-fotki.yandex.ru/get/137468/42265745.44/0_1e72ac_952949a5_or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Рисунок 17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727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115495"/>
            <a:ext cx="1219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Информация об исполнении адресной инвестиционной программы в разрезе объектов за 2023 год</a:t>
            </a:r>
            <a:endParaRPr lang="ru-RU" sz="30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8528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687195"/>
              </p:ext>
            </p:extLst>
          </p:nvPr>
        </p:nvGraphicFramePr>
        <p:xfrm>
          <a:off x="609714" y="1597688"/>
          <a:ext cx="10944009" cy="414233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569145">
                  <a:extLst>
                    <a:ext uri="{9D8B030D-6E8A-4147-A177-3AD203B41FA5}">
                      <a16:colId xmlns="" xmlns:a16="http://schemas.microsoft.com/office/drawing/2014/main" val="3996540902"/>
                    </a:ext>
                  </a:extLst>
                </a:gridCol>
                <a:gridCol w="55791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87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87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81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86024"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BECB9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Лимиты капитальных вложений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Освоено за отчетный период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</a:t>
                      </a:r>
                      <a:endParaRPr lang="ru-RU" sz="1400" b="0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9043">
                <a:tc>
                  <a:txBody>
                    <a:bodyPr/>
                    <a:lstStyle/>
                    <a:p>
                      <a:pPr marL="180975" marR="0" indent="-18097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(корректировка) проектно-сметной документации по строительству (реконструкции, модернизации) объектов питьевого водоснабжения</a:t>
                      </a:r>
                      <a:endParaRPr kumimoji="0"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4 263,2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4 263,2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4859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Реконструкция объекта «Приспособление для современного использования объекта культурного наследия регионального значения «Церковь Петра и Павла», расположенного по адресу: Пермский край, </a:t>
                      </a:r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Уинский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район, с. </a:t>
                      </a:r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Уинское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ул. Свободы, д. 29а»</a:t>
                      </a:r>
                      <a:endParaRPr kumimoji="0"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83 204,2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19 578,4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63 625,8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3574797077"/>
                  </a:ext>
                </a:extLst>
              </a:tr>
              <a:tr h="569719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Строительство школы в с. Нижний </a:t>
                      </a:r>
                      <a:r>
                        <a:rPr kumimoji="0" lang="ru-RU" sz="1600" b="1" kern="12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Сып</a:t>
                      </a: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88 429,9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51 534,6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36 895,3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1808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</a:t>
                      </a:r>
                      <a:endParaRPr kumimoji="0" lang="ru-RU" sz="16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175 897,3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71 113,0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104 784,3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93519633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308727" y="1201783"/>
            <a:ext cx="961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9018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24003" y="270769"/>
            <a:ext cx="91439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Расходование средств резервного фонда  </a:t>
            </a:r>
          </a:p>
          <a:p>
            <a:pPr algn="ctr"/>
            <a:r>
              <a:rPr lang="ru-RU" sz="3200" b="1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Уинского</a:t>
            </a:r>
            <a:r>
              <a:rPr lang="ru-RU" sz="3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муниципального округа в 2023 году</a:t>
            </a:r>
            <a:endParaRPr lang="ru-RU" sz="32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8528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6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2468144"/>
              </p:ext>
            </p:extLst>
          </p:nvPr>
        </p:nvGraphicFramePr>
        <p:xfrm>
          <a:off x="875213" y="1818751"/>
          <a:ext cx="10384029" cy="241590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785739">
                  <a:extLst>
                    <a:ext uri="{9D8B030D-6E8A-4147-A177-3AD203B41FA5}">
                      <a16:colId xmlns="" xmlns:a16="http://schemas.microsoft.com/office/drawing/2014/main" val="3196276190"/>
                    </a:ext>
                  </a:extLst>
                </a:gridCol>
                <a:gridCol w="78573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09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9732">
                <a:tc gridSpan="2"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  <a:endParaRPr kumimoji="0" lang="ru-RU" sz="1400" b="1" u="none" strike="noStrike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cap="all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BECB9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расходования</a:t>
                      </a:r>
                      <a:endParaRPr kumimoji="0" lang="ru-RU" sz="1400" b="1" u="none" strike="noStrike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5829">
                <a:tc>
                  <a:txBody>
                    <a:bodyPr/>
                    <a:lstStyle/>
                    <a:p>
                      <a:pPr marL="180975" marR="0" indent="-18097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Оказание помощи пострадавшим</a:t>
                      </a:r>
                      <a:r>
                        <a:rPr kumimoji="0" lang="ru-RU" sz="1800" b="1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пожаре</a:t>
                      </a:r>
                      <a:endParaRPr kumimoji="0" lang="ru-RU" sz="18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2365">
                <a:tc>
                  <a:txBody>
                    <a:bodyPr/>
                    <a:lstStyle/>
                    <a:p>
                      <a:pPr marL="180975" marR="0" indent="-18097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</a:t>
                      </a:r>
                      <a:endParaRPr kumimoji="0" lang="ru-RU" sz="18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90,0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2907921295"/>
                  </a:ext>
                </a:extLst>
              </a:tr>
              <a:tr h="798166">
                <a:tc>
                  <a:txBody>
                    <a:bodyPr/>
                    <a:lstStyle/>
                    <a:p>
                      <a:pPr marL="180975" marR="0" indent="-18097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Первоначальный план 100,0 тыс. руб.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90,0 тыс.</a:t>
                      </a:r>
                      <a:r>
                        <a:rPr kumimoji="0" lang="ru-RU" sz="1800" b="1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руб.</a:t>
                      </a:r>
                      <a:endParaRPr kumimoji="0" lang="ru-RU" sz="18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8283" y="1306287"/>
            <a:ext cx="961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88895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687195"/>
              </p:ext>
            </p:extLst>
          </p:nvPr>
        </p:nvGraphicFramePr>
        <p:xfrm>
          <a:off x="542261" y="1584250"/>
          <a:ext cx="10760129" cy="5035197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53283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44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6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97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12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4037">
                <a:tc row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всего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2" marR="43942" marT="9525" marB="0" anchor="ctr">
                    <a:solidFill>
                      <a:srgbClr val="4A86B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2" marR="43942" marT="9525" marB="0" anchor="ctr">
                    <a:solidFill>
                      <a:srgbClr val="4A86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4A86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Привлечено федеральных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Привлечено </a:t>
                      </a:r>
                      <a:r>
                        <a:rPr lang="ru-RU" sz="14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краевых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местные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994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143 582,4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6 944,0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113 503,6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23 134,8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7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проектов инициативного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бюджетирования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4 463,5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3 017,2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1 446,3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7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жильем молодых семей 10%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1 069,2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1 069,2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94091088"/>
                  </a:ext>
                </a:extLst>
              </a:tr>
              <a:tr h="28899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жильем молодых семей 35%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1 274,9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626,0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208,7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440,2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3574797077"/>
                  </a:ext>
                </a:extLst>
              </a:tr>
              <a:tr h="606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развития и укрепления материально-технической базы домов культуры в населенных пунктах с числом жителей до 50 тысяч человек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580,0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935196335"/>
                  </a:ext>
                </a:extLst>
              </a:tr>
              <a:tr h="336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Снос расселенных жилых домов и нежилых зданий (сооружений)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371,7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Санаторно-курортное лечение и оздоровление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аботников учреждений бюджетной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сферы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0918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мероприятий, направленных на комплексное развитие сельских территорий (Устройство освещения в населенных пунктах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округа, устройство мест (площадок) накопления ТКО)</a:t>
                      </a:r>
                      <a:endParaRPr lang="ru-RU" sz="1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1 967,8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1 308,6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590,3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9091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Выплата материального стимулирования народным дружинникам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00101" y="270769"/>
            <a:ext cx="106584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Привлечение средств федерального и краевого бюджетов на выполнение полномочий ОМСУ за 2023 год</a:t>
            </a:r>
            <a:endParaRPr lang="ru-RU" sz="32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8528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6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827926" y="6008914"/>
            <a:ext cx="484741" cy="663191"/>
          </a:xfrm>
          <a:prstGeom prst="downArrow">
            <a:avLst>
              <a:gd name="adj1" fmla="val 40956"/>
              <a:gd name="adj2" fmla="val 45609"/>
            </a:avLst>
          </a:prstGeom>
          <a:solidFill>
            <a:srgbClr val="D2DDE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321793" y="1175657"/>
            <a:ext cx="961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9018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687195"/>
              </p:ext>
            </p:extLst>
          </p:nvPr>
        </p:nvGraphicFramePr>
        <p:xfrm>
          <a:off x="673240" y="1355270"/>
          <a:ext cx="10769826" cy="532062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5429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2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6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97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12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1800">
                <a:tc row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2" marR="43942" marT="9525" marB="0" anchor="ctr">
                    <a:solidFill>
                      <a:srgbClr val="4A86B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2" marR="43942" marT="9525" marB="0" anchor="ctr">
                    <a:solidFill>
                      <a:srgbClr val="4A86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1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4A86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Привлечено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федеральных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Привлечено</a:t>
                      </a:r>
                    </a:p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краевых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местные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Ликвидация несанкционированных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свалок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52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муниципальных программ, приоритетных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проектов в рамках приоритетных регион. проектов,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инвест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проектов муниципальных образований (Ремонт здания структурное подразделение детский сад «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Семицветик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МБОУ «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Судинская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СОШ», ремонт здания МКДОУ «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Уинский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детский сад «Улыбка», ремонт здания МБОУ «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Аспинская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СОШ»)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5 327,7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3 995,8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1 331,9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8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Общеобразовательная школа на 60 учащихся по ул. Коммунистическая, 61, в с.Нижний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52 641,2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49 535,4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3 105,8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94091088"/>
                  </a:ext>
                </a:extLst>
              </a:tr>
              <a:tr h="4239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Оснащение муниципальных общеобразовательных учреждений средствами обучения и воспитания (остатки 2022 года)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9 060,0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9 060,0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441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объекта "Приспособление для современного использования объекта культурного наследия регионального значения "Церковь Петра и Павла", расположенного по адресу: Пермский край,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Свободы, д. 29а (Комфортный край)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19 178,4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10 898,0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8 280,4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441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Поддержка муниципальных программ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формирования современной городской среды (Благоустройство дворовой территории по адресу: с.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Уинское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ул. 50 лет Октября, д. 1, Благоустройство историко-природного комплекса «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Уинский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парк» (3 этап))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5 341,0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3 381,5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1 425,4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534,1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00101" y="270769"/>
            <a:ext cx="106584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Привлечение средств федерального и краевого бюджетов на выполнение полномочий ОМСУ за 2023 год</a:t>
            </a:r>
            <a:endParaRPr lang="ru-RU" sz="32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8528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6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024656" y="6230482"/>
            <a:ext cx="577112" cy="627518"/>
          </a:xfrm>
          <a:prstGeom prst="downArrow">
            <a:avLst>
              <a:gd name="adj1" fmla="val 35245"/>
              <a:gd name="adj2" fmla="val 45609"/>
            </a:avLst>
          </a:prstGeom>
          <a:solidFill>
            <a:srgbClr val="D2DDE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321793" y="963386"/>
            <a:ext cx="9615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9018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687195"/>
              </p:ext>
            </p:extLst>
          </p:nvPr>
        </p:nvGraphicFramePr>
        <p:xfrm>
          <a:off x="826266" y="1708219"/>
          <a:ext cx="10616798" cy="469323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5184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44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6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97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12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6815">
                <a:tc row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2" marR="43942" marT="9525" marB="0" anchor="ctr">
                    <a:solidFill>
                      <a:srgbClr val="4A86B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2" marR="43942" marT="9525" marB="0" anchor="ctr">
                    <a:solidFill>
                      <a:srgbClr val="4A86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4A86B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Привлечено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федеральных</a:t>
                      </a:r>
                      <a:endParaRPr lang="ru-RU" sz="14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Привлечено</a:t>
                      </a:r>
                    </a:p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краевых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местные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9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мероприятия «Умею плавать»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244,8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183,6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61,2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6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работ по ремонту помещений общеобразовательных организаций для размещения дошкольных групп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7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Устройство спортивных площадок и оснащение объектов спортивным оборудованием и инвентарем для занятий физической культурой и спортом (универсальные игровые площадки на территории с.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Уинское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ул. Светлая, д. 30,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Иштеряки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ул. Школьная, дом 9, хоккейная площадка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с.Уинское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ул. Светлая вблизи дома № 16)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11 163,3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8 372,5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2 790,8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3574797077"/>
                  </a:ext>
                </a:extLst>
              </a:tr>
              <a:tr h="436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оснащению объектов спортивной инфраструктуры спортивно-техническим оборудованием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3 441,0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3 081,0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172,1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95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Ремонт автомобильных дорог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округа Пермского края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10 217,7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9 195,9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1 021,8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935196335"/>
                  </a:ext>
                </a:extLst>
              </a:tr>
              <a:tr h="4795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МБОУ «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Уинская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 по адресу: Пермский край,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с.Уинское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Светлая, 30 (Комфортный край)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10 800,0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1 200,0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00101" y="270769"/>
            <a:ext cx="106584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Привлечение средств федерального и краевого бюджетов на выполнение полномочий ОМСУ за 2023 год</a:t>
            </a:r>
            <a:endParaRPr lang="ru-RU" sz="32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8528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6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21793" y="1175657"/>
            <a:ext cx="961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9018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5590" b="89441" l="9938" r="92547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913" y="1828801"/>
            <a:ext cx="914400" cy="9144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34352"/>
            <a:ext cx="12192000" cy="1231740"/>
          </a:xfrm>
          <a:noFill/>
          <a:ln w="6350" cap="rnd"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3200" dirty="0"/>
              <a:t>Источники размещения информации о бюджете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Уинского</a:t>
            </a:r>
            <a:r>
              <a:rPr lang="ru-RU" sz="3200" dirty="0" smtClean="0"/>
              <a:t> муниципального округа Пермского края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92636" y="1819619"/>
            <a:ext cx="8229600" cy="3819525"/>
          </a:xfrm>
        </p:spPr>
        <p:txBody>
          <a:bodyPr>
            <a:normAutofit/>
          </a:bodyPr>
          <a:lstStyle/>
          <a:p>
            <a:pPr marL="366713" lvl="1" indent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Администрации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Уинского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 Пермского края – </a:t>
            </a:r>
            <a:r>
              <a:rPr 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uinsk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бюджет-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budget.gov.ru</a:t>
            </a:r>
            <a:r>
              <a:rPr lang="ru-RU" dirty="0" smtClean="0">
                <a:hlinkClick r:id="rId5"/>
              </a:rPr>
              <a:t/>
            </a:r>
            <a:br>
              <a:rPr lang="ru-RU" dirty="0" smtClean="0">
                <a:hlinkClick r:id="rId5"/>
              </a:rPr>
            </a:b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0F07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2-31-72, </a:t>
            </a:r>
            <a:r>
              <a:rPr lang="ru-RU" sz="2800" dirty="0" err="1" smtClean="0">
                <a:solidFill>
                  <a:srgbClr val="0F07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800" dirty="0" smtClean="0">
                <a:solidFill>
                  <a:srgbClr val="0F07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 smtClean="0">
                <a:solidFill>
                  <a:srgbClr val="0F07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dirty="0" err="1" smtClean="0">
                <a:solidFill>
                  <a:srgbClr val="0F07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inuinsk</a:t>
            </a:r>
            <a:r>
              <a:rPr lang="ru-RU" sz="2800" dirty="0" smtClean="0">
                <a:solidFill>
                  <a:srgbClr val="0F07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800" dirty="0" smtClean="0">
                <a:solidFill>
                  <a:srgbClr val="0F07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800" dirty="0" smtClean="0">
                <a:solidFill>
                  <a:srgbClr val="0F07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err="1" smtClean="0">
                <a:solidFill>
                  <a:srgbClr val="0F07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2800" dirty="0" smtClean="0">
              <a:solidFill>
                <a:srgbClr val="0F07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5590" b="89441" l="9938" r="92547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913" y="3209638"/>
            <a:ext cx="914400" cy="914400"/>
          </a:xfrm>
          <a:prstGeom prst="rect">
            <a:avLst/>
          </a:prstGeom>
        </p:spPr>
      </p:pic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8528CA"/>
                </a:solidFill>
              </a:rPr>
              <a:t>Информация об основных параметрах бюджета </a:t>
            </a:r>
            <a:br>
              <a:rPr lang="ru-RU" dirty="0" smtClean="0">
                <a:solidFill>
                  <a:srgbClr val="8528CA"/>
                </a:solidFill>
              </a:rPr>
            </a:br>
            <a:r>
              <a:rPr lang="ru-RU" dirty="0" err="1" smtClean="0">
                <a:solidFill>
                  <a:srgbClr val="8528CA"/>
                </a:solidFill>
              </a:rPr>
              <a:t>Уинского</a:t>
            </a:r>
            <a:r>
              <a:rPr lang="ru-RU" dirty="0" smtClean="0">
                <a:solidFill>
                  <a:srgbClr val="8528CA"/>
                </a:solidFill>
              </a:rPr>
              <a:t> муниципального округа, тыс. руб. </a:t>
            </a:r>
            <a:endParaRPr lang="ru-RU" dirty="0">
              <a:solidFill>
                <a:srgbClr val="8528CA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2081" y="1880981"/>
          <a:ext cx="11073287" cy="360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7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61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956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52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908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94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9178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97213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2022г. 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2023 г.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2023 г.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Выполнение уточненного плана (%)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2023 к 2022г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71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59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546 927,9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517 485,9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660 273,3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652 447,6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119,3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105 519,7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46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538 434,3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521 135,9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684 909,8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576 655,0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107,1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38 220,7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1367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«-»</a:t>
                      </a:r>
                    </a:p>
                    <a:p>
                      <a:pPr algn="ctr"/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«+»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8 493,6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-3 650,00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-24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636,5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75 792,6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418643"/>
            <a:ext cx="1219199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3300"/>
              </a:lnSpc>
              <a:defRPr/>
            </a:pPr>
            <a:r>
              <a:rPr lang="ru-RU" sz="35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по доходам за 2023 год</a:t>
            </a:r>
          </a:p>
          <a:p>
            <a:pPr algn="r" eaLnBrk="0" hangingPunct="0">
              <a:lnSpc>
                <a:spcPts val="3300"/>
              </a:lnSpc>
              <a:defRPr/>
            </a:pPr>
            <a:r>
              <a:rPr lang="ru-RU" sz="35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20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0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9539559"/>
              </p:ext>
            </p:extLst>
          </p:nvPr>
        </p:nvGraphicFramePr>
        <p:xfrm>
          <a:off x="623996" y="1454230"/>
          <a:ext cx="11230154" cy="462527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01420">
                  <a:extLst>
                    <a:ext uri="{9D8B030D-6E8A-4147-A177-3AD203B41FA5}">
                      <a16:colId xmlns="" xmlns:a16="http://schemas.microsoft.com/office/drawing/2014/main" val="3196276190"/>
                    </a:ext>
                  </a:extLst>
                </a:gridCol>
                <a:gridCol w="34923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25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93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101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321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3219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310235">
                <a:tc gridSpan="2"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</a:t>
                      </a:r>
                      <a:endParaRPr kumimoji="0" lang="ru-RU" sz="1400" b="1" u="none" strike="noStrike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cap="all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BECB9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Первоначальный  план</a:t>
                      </a:r>
                      <a:endParaRPr kumimoji="0" lang="ru-RU" sz="1400" b="1" u="none" strike="noStrike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</a:t>
                      </a:r>
                      <a:endParaRPr kumimoji="0" lang="ru-RU" sz="1400" b="1" u="none" strike="noStrike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kumimoji="0" lang="ru-RU" sz="1400" b="1" u="none" strike="noStrike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Отклонение факта от уточненного плана</a:t>
                      </a:r>
                      <a:endParaRPr kumimoji="0" lang="ru-RU" sz="1400" b="1" u="none" strike="noStrike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400" b="1" u="none" strike="noStrike" kern="1200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2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73 034,1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80 464,0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82 478,8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+ 2 014,8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102,5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751">
                <a:tc>
                  <a:txBody>
                    <a:bodyPr/>
                    <a:lstStyle/>
                    <a:p>
                      <a:pPr marL="180975" indent="-180975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том числе:</a:t>
                      </a:r>
                      <a:endParaRPr kumimoji="0" lang="ru-RU" sz="20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5896">
                <a:tc>
                  <a:txBody>
                    <a:bodyPr/>
                    <a:lstStyle/>
                    <a:p>
                      <a:pPr marL="180975" indent="-180975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налоговые</a:t>
                      </a: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42 427,7</a:t>
                      </a:r>
                      <a:endParaRPr lang="ru-RU" sz="2000" b="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45 684,8</a:t>
                      </a:r>
                      <a:endParaRPr kumimoji="0" lang="ru-RU" sz="20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45 827,6</a:t>
                      </a:r>
                      <a:endParaRPr kumimoji="0" lang="ru-RU" sz="20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+ 142,8</a:t>
                      </a:r>
                      <a:endParaRPr kumimoji="0" lang="ru-RU" sz="20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100,3</a:t>
                      </a:r>
                      <a:endParaRPr kumimoji="0" lang="ru-RU" sz="2000" b="0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288">
                <a:tc>
                  <a:txBody>
                    <a:bodyPr/>
                    <a:lstStyle/>
                    <a:p>
                      <a:pPr marL="180975" indent="-180975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неналоговые</a:t>
                      </a: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30 606,4</a:t>
                      </a:r>
                      <a:endParaRPr lang="ru-RU" sz="2000" b="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34 779,2</a:t>
                      </a: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36 651,2</a:t>
                      </a: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+ 1 872,0</a:t>
                      </a: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105,4</a:t>
                      </a: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508176654"/>
                  </a:ext>
                </a:extLst>
              </a:tr>
              <a:tr h="379674">
                <a:tc>
                  <a:txBody>
                    <a:bodyPr/>
                    <a:lstStyle/>
                    <a:p>
                      <a:pPr marL="180975" marR="0" indent="-18097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444 451,8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579 809,3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569</a:t>
                      </a:r>
                      <a:r>
                        <a:rPr kumimoji="0" lang="ru-RU" sz="20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968,8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- 9 840,5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98,3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4071528935"/>
                  </a:ext>
                </a:extLst>
              </a:tr>
              <a:tr h="765672">
                <a:tc>
                  <a:txBody>
                    <a:bodyPr/>
                    <a:lstStyle/>
                    <a:p>
                      <a:pPr marL="180975" marR="0" indent="-18097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517 485,9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660 273,3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652 447,6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- 7 825,7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98,8</a:t>
                      </a:r>
                      <a:endParaRPr kumimoji="0"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2907921295"/>
                  </a:ext>
                </a:extLst>
              </a:tr>
            </a:tbl>
          </a:graphicData>
        </a:graphic>
      </p:graphicFrame>
      <p:pic>
        <p:nvPicPr>
          <p:cNvPr id="6" name="Рисунок 5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79585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8528CA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 </a:t>
            </a:r>
            <a:r>
              <a:rPr lang="ru-RU" dirty="0" smtClean="0">
                <a:solidFill>
                  <a:srgbClr val="8528CA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собственных доходов </a:t>
            </a:r>
            <a:r>
              <a:rPr lang="ru-RU" dirty="0">
                <a:solidFill>
                  <a:srgbClr val="8528CA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бюджета </a:t>
            </a:r>
            <a:br>
              <a:rPr lang="ru-RU" dirty="0">
                <a:solidFill>
                  <a:srgbClr val="8528CA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dirty="0" err="1" smtClean="0">
                <a:solidFill>
                  <a:srgbClr val="8528CA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Уинского</a:t>
            </a:r>
            <a:r>
              <a:rPr lang="ru-RU" dirty="0" smtClean="0">
                <a:solidFill>
                  <a:srgbClr val="8528CA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муниципального округа </a:t>
            </a:r>
            <a:endParaRPr lang="ru-RU" dirty="0">
              <a:solidFill>
                <a:srgbClr val="8528C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24052807"/>
              </p:ext>
            </p:extLst>
          </p:nvPr>
        </p:nvGraphicFramePr>
        <p:xfrm>
          <a:off x="1034981" y="1376624"/>
          <a:ext cx="9916150" cy="502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 descr="Безымян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8751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2749" y="144859"/>
            <a:ext cx="9110020" cy="918398"/>
          </a:xfrm>
          <a:noFill/>
          <a:ln w="6350" cap="rnd"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4000" dirty="0">
                <a:solidFill>
                  <a:srgbClr val="8528CA"/>
                </a:solidFill>
                <a:ea typeface="+mn-ea"/>
              </a:rPr>
              <a:t>Доходы </a:t>
            </a:r>
            <a:r>
              <a:rPr lang="ru-RU" sz="4000" dirty="0" smtClean="0">
                <a:solidFill>
                  <a:srgbClr val="8528CA"/>
                </a:solidFill>
                <a:ea typeface="+mn-ea"/>
              </a:rPr>
              <a:t>бюджета </a:t>
            </a:r>
            <a:br>
              <a:rPr lang="ru-RU" sz="4000" dirty="0" smtClean="0">
                <a:solidFill>
                  <a:srgbClr val="8528CA"/>
                </a:solidFill>
                <a:ea typeface="+mn-ea"/>
              </a:rPr>
            </a:br>
            <a:r>
              <a:rPr lang="ru-RU" sz="4000" dirty="0" err="1" smtClean="0">
                <a:solidFill>
                  <a:srgbClr val="8528CA"/>
                </a:solidFill>
                <a:ea typeface="+mn-ea"/>
              </a:rPr>
              <a:t>Уинского</a:t>
            </a:r>
            <a:r>
              <a:rPr lang="ru-RU" sz="4000" dirty="0" smtClean="0">
                <a:solidFill>
                  <a:srgbClr val="8528CA"/>
                </a:solidFill>
                <a:ea typeface="+mn-ea"/>
              </a:rPr>
              <a:t> муниципального округа</a:t>
            </a:r>
            <a:r>
              <a:rPr lang="ru-RU" sz="4000" dirty="0" smtClean="0">
                <a:solidFill>
                  <a:srgbClr val="8528CA"/>
                </a:solidFill>
              </a:rPr>
              <a:t> </a:t>
            </a:r>
            <a:endParaRPr lang="ru-RU" sz="4000" dirty="0">
              <a:solidFill>
                <a:srgbClr val="8528CA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3326859"/>
              </p:ext>
            </p:extLst>
          </p:nvPr>
        </p:nvGraphicFramePr>
        <p:xfrm>
          <a:off x="4253023" y="1137684"/>
          <a:ext cx="7729870" cy="5699760"/>
        </p:xfrm>
        <a:graphic>
          <a:graphicData uri="http://schemas.openxmlformats.org/drawingml/2006/table">
            <a:tbl>
              <a:tblPr/>
              <a:tblGrid>
                <a:gridCol w="148662">
                  <a:extLst>
                    <a:ext uri="{9D8B030D-6E8A-4147-A177-3AD203B41FA5}">
                      <a16:colId xmlns="" xmlns:a16="http://schemas.microsoft.com/office/drawing/2014/main" val="3361676624"/>
                    </a:ext>
                  </a:extLst>
                </a:gridCol>
                <a:gridCol w="87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9093">
                  <a:extLst>
                    <a:ext uri="{9D8B030D-6E8A-4147-A177-3AD203B41FA5}">
                      <a16:colId xmlns="" xmlns:a16="http://schemas.microsoft.com/office/drawing/2014/main" val="4000404535"/>
                    </a:ext>
                  </a:extLst>
                </a:gridCol>
                <a:gridCol w="56480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66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5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год (факт),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44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82 478,8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1950">
                <a:tc rowSpan="17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vert="vert2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1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</a:p>
                  </a:txBody>
                  <a:tcPr marL="59401" marR="59401" marT="0" marB="0" vert="vert2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Налог на доходы физических лиц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28 139,2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3069723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Акцизы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11 902,9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Налог, взимаемый в связи с применением упрощенной системы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/о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922,9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Единый налог на вменённый доход для отдельных видов деятельности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-67,8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Единый сельскохозяйственный налог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Налог, взимаемый в связи с применением патентной системы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/о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-105,3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Налог на имущество физических лиц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2 159,5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Земельный налог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1 715,6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Государственная пошлина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1 055,1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</a:p>
                  </a:txBody>
                  <a:tcPr marL="59401" marR="59401" marT="0" marB="0" vert="vert2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Доходы от использования  муниципального имущества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21 933,2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Платежи при пользовании природными ресурсами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171,7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Доходы от оказания платных услуг и компенсации затрат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9 989,3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Доходы от продажи муниципального имущества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1 777,6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Штрафы, санкции, возмещение ущерба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1 627,2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Средства самообложения граждан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361,9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Инициативные платежи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446,4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619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Прочие неналоговые доходы от возмещения потерь с/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производства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344,0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D65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19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BB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0" marR="59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0BB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569 968,8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-1" y="1332657"/>
            <a:ext cx="4572004" cy="4571996"/>
            <a:chOff x="-447921" y="2141958"/>
            <a:chExt cx="4651424" cy="476763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64436" y="4972977"/>
              <a:ext cx="1018368" cy="3851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тыс.руб.</a:t>
              </a:r>
              <a:endParaRPr lang="ru-RU" sz="1600" dirty="0">
                <a:solidFill>
                  <a:srgbClr val="002060"/>
                </a:solidFill>
                <a:latin typeface="+mn-lt"/>
                <a:cs typeface="+mn-cs"/>
              </a:endParaRPr>
            </a:p>
          </p:txBody>
        </p:sp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="" xmlns:p14="http://schemas.microsoft.com/office/powerpoint/2010/main" val="2803285406"/>
                </p:ext>
              </p:extLst>
            </p:nvPr>
          </p:nvGraphicFramePr>
          <p:xfrm>
            <a:off x="-447921" y="2141958"/>
            <a:ext cx="4651424" cy="47676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4" name="Скругленный прямоугольник 13"/>
          <p:cNvSpPr/>
          <p:nvPr/>
        </p:nvSpPr>
        <p:spPr>
          <a:xfrm>
            <a:off x="506403" y="5698479"/>
            <a:ext cx="3721769" cy="7379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111347" tIns="73247" rIns="111347" bIns="73247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доходов 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652 447,6 тыс.руб.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Безымян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2749" y="144858"/>
            <a:ext cx="9110020" cy="1245795"/>
          </a:xfrm>
          <a:noFill/>
          <a:ln w="6350" cap="rnd"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dirty="0" smtClean="0">
                <a:solidFill>
                  <a:srgbClr val="8528CA"/>
                </a:solidFill>
                <a:ea typeface="+mn-ea"/>
              </a:rPr>
              <a:t>Задолженность по налогам в бюджет </a:t>
            </a:r>
            <a:br>
              <a:rPr lang="ru-RU" dirty="0" smtClean="0">
                <a:solidFill>
                  <a:srgbClr val="8528CA"/>
                </a:solidFill>
                <a:ea typeface="+mn-ea"/>
              </a:rPr>
            </a:br>
            <a:r>
              <a:rPr lang="ru-RU" dirty="0" err="1" smtClean="0">
                <a:solidFill>
                  <a:srgbClr val="8528CA"/>
                </a:solidFill>
                <a:ea typeface="+mn-ea"/>
              </a:rPr>
              <a:t>Уинского</a:t>
            </a:r>
            <a:r>
              <a:rPr lang="ru-RU" dirty="0" smtClean="0">
                <a:solidFill>
                  <a:srgbClr val="8528CA"/>
                </a:solidFill>
                <a:ea typeface="+mn-ea"/>
              </a:rPr>
              <a:t> муниципального округа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3326859"/>
              </p:ext>
            </p:extLst>
          </p:nvPr>
        </p:nvGraphicFramePr>
        <p:xfrm>
          <a:off x="4695267" y="1722473"/>
          <a:ext cx="7058949" cy="4274289"/>
        </p:xfrm>
        <a:graphic>
          <a:graphicData uri="http://schemas.openxmlformats.org/drawingml/2006/table">
            <a:tbl>
              <a:tblPr/>
              <a:tblGrid>
                <a:gridCol w="3087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3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9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81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4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год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год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год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3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в том числе: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Налог на доходы физических лиц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1 576,4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2 140,5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2 184,6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3069723"/>
                  </a:ext>
                </a:extLst>
              </a:tr>
              <a:tr h="68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Налог на имущество физических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лиц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961,1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643,7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526,6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98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Земельный налог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1 220,3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1 075,7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1 047,4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8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 (ЕНВД, ПСН, УСН, госпошлина)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37,3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125,5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ЗАДОЛЖЕННОСТЬ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3 795,1 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3 956,7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3 884,1</a:t>
                      </a:r>
                    </a:p>
                  </a:txBody>
                  <a:tcPr marL="59401" marR="594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" y="1288976"/>
            <a:ext cx="4660133" cy="4572000"/>
            <a:chOff x="-447922" y="2141958"/>
            <a:chExt cx="4651424" cy="4767635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="" xmlns:p14="http://schemas.microsoft.com/office/powerpoint/2010/main" val="2803285406"/>
                </p:ext>
              </p:extLst>
            </p:nvPr>
          </p:nvGraphicFramePr>
          <p:xfrm>
            <a:off x="-447922" y="2141958"/>
            <a:ext cx="4651424" cy="47676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Прямоугольник 10"/>
            <p:cNvSpPr/>
            <p:nvPr/>
          </p:nvSpPr>
          <p:spPr>
            <a:xfrm>
              <a:off x="1157536" y="4071986"/>
              <a:ext cx="1330549" cy="706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2023 год</a:t>
              </a:r>
              <a:r>
                <a:rPr lang="ru-RU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тыс.руб.</a:t>
              </a:r>
              <a:endParaRPr lang="ru-RU" sz="1600" b="1" dirty="0">
                <a:solidFill>
                  <a:srgbClr val="00206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506403" y="5698479"/>
            <a:ext cx="3721769" cy="7379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111347" tIns="73247" rIns="111347" bIns="73247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3 884,1 тыс.руб.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Безымян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687195"/>
              </p:ext>
            </p:extLst>
          </p:nvPr>
        </p:nvGraphicFramePr>
        <p:xfrm>
          <a:off x="449758" y="605959"/>
          <a:ext cx="11259239" cy="621944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15503">
                  <a:extLst>
                    <a:ext uri="{9D8B030D-6E8A-4147-A177-3AD203B41FA5}">
                      <a16:colId xmlns="" xmlns:a16="http://schemas.microsoft.com/office/drawing/2014/main" val="3996540902"/>
                    </a:ext>
                  </a:extLst>
                </a:gridCol>
                <a:gridCol w="57058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31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41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02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027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11687"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2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BECB9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Уточненный план</a:t>
                      </a:r>
                      <a:endParaRPr lang="ru-RU" sz="12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за год</a:t>
                      </a:r>
                      <a:endParaRPr lang="ru-RU" sz="1200" b="1" kern="1200" cap="small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97" marR="43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7718">
                <a:tc>
                  <a:txBody>
                    <a:bodyPr/>
                    <a:lstStyle/>
                    <a:p>
                      <a:pPr marL="180975" marR="0" indent="-18097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системы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274 514,5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274 514,5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7718">
                <a:tc>
                  <a:txBody>
                    <a:bodyPr/>
                    <a:lstStyle/>
                    <a:p>
                      <a:pPr marL="180975" marR="0" indent="-18097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молодежной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политики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46 049,6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44 180,7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1 868,9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602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3 939,3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3 939,3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602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на территории округа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18 420,3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18 314,1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106,2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94091088"/>
                  </a:ext>
                </a:extLst>
              </a:tr>
              <a:tr h="381602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Переселение граждан из аварийного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жилищного фонда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4 047,8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4 047,8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3574797077"/>
                  </a:ext>
                </a:extLst>
              </a:tr>
              <a:tr h="381602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Экономическое развитие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округа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1 498,7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1 498,7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1246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 имуществом на территории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округа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15 906,8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15 182,0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724,8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7799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Комплексное развитие сельских территорий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200 946,4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95 398,0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105 548,4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7718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Безопасные и качественные дороги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32 670,2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32 670,2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7799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муниципального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36 244,8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36 244,8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935196335"/>
                  </a:ext>
                </a:extLst>
              </a:tr>
              <a:tr h="367718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муниципальными финансами и муниципальным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долгом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23 676,6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23 676,6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67718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жизнедеятельности жителей округа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17 435,2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17 435,2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7718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Гармонизация межнациональных и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межконфессиональн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отношений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924,8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924,8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67718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8 634,8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8 628,3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pPr marL="180975" indent="-180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684 909,8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576 655,0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108 254,8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371" marR="39371" marT="64770" marB="6477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00169" y="253388"/>
            <a:ext cx="10997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тыс. руб.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1856" y="150726"/>
            <a:ext cx="73805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dirty="0" smtClean="0">
                <a:solidFill>
                  <a:srgbClr val="8528CA"/>
                </a:solidFill>
                <a:latin typeface="Times New Roman" pitchFamily="18" charset="0"/>
                <a:cs typeface="Times New Roman" pitchFamily="18" charset="0"/>
              </a:rPr>
              <a:t>Исполнение бюджета по расходам за 2023 год  </a:t>
            </a:r>
            <a:endParaRPr lang="ru-RU" sz="2400" b="1" dirty="0">
              <a:solidFill>
                <a:srgbClr val="8528C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2179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9018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569384094"/>
              </p:ext>
            </p:extLst>
          </p:nvPr>
        </p:nvGraphicFramePr>
        <p:xfrm>
          <a:off x="1062111" y="1421176"/>
          <a:ext cx="10149840" cy="5436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219200"/>
          </a:xfrm>
          <a:noFill/>
          <a:ln w="6350" cap="rnd"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dirty="0">
                <a:solidFill>
                  <a:srgbClr val="8528CA"/>
                </a:solidFill>
                <a:ea typeface="+mn-ea"/>
              </a:rPr>
              <a:t>Структура расходов бюджета </a:t>
            </a:r>
            <a:r>
              <a:rPr lang="ru-RU" dirty="0">
                <a:solidFill>
                  <a:srgbClr val="8528CA"/>
                </a:solidFill>
              </a:rPr>
              <a:t/>
            </a:r>
            <a:br>
              <a:rPr lang="ru-RU" dirty="0">
                <a:solidFill>
                  <a:srgbClr val="8528CA"/>
                </a:solidFill>
              </a:rPr>
            </a:br>
            <a:r>
              <a:rPr lang="ru-RU" dirty="0" err="1" smtClean="0">
                <a:solidFill>
                  <a:srgbClr val="8528CA"/>
                </a:solidFill>
              </a:rPr>
              <a:t>Уинского</a:t>
            </a:r>
            <a:r>
              <a:rPr lang="ru-RU" dirty="0" smtClean="0">
                <a:solidFill>
                  <a:srgbClr val="8528CA"/>
                </a:solidFill>
              </a:rPr>
              <a:t> муниципального округа</a:t>
            </a:r>
            <a:endParaRPr lang="ru-RU" dirty="0">
              <a:solidFill>
                <a:srgbClr val="8528CA"/>
              </a:solidFill>
            </a:endParaRPr>
          </a:p>
        </p:txBody>
      </p:sp>
      <p:pic>
        <p:nvPicPr>
          <p:cNvPr id="6" name="Рисунок 5" descr="Безымянн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57451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687195"/>
              </p:ext>
            </p:extLst>
          </p:nvPr>
        </p:nvGraphicFramePr>
        <p:xfrm>
          <a:off x="938735" y="1627832"/>
          <a:ext cx="10067119" cy="513646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6036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33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59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58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81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9511">
                <a:tc>
                  <a:txBody>
                    <a:bodyPr/>
                    <a:lstStyle/>
                    <a:p>
                      <a:pPr marL="1762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</a:p>
                  </a:txBody>
                  <a:tcPr marL="59401" marR="59401" marT="0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59401" marR="59401" marT="0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59401" marR="59401" marT="0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cap="sm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i="0" u="none" strike="noStrike" cap="small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исп-я</a:t>
                      </a:r>
                      <a:endParaRPr lang="ru-RU" sz="1400" b="1" i="0" u="none" strike="noStrike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085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КСП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округа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1 657,1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1 657,1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9085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Дума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округа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918,2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918,2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9442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округа, </a:t>
                      </a:r>
                    </a:p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 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312 975,4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207 320,7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16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Администрация </a:t>
                      </a: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округа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45 890,2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45 890,2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9085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077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МКУ «Управление по благоустройству»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077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11 261,5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077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11  155,2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F077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99,90</a:t>
                      </a:r>
                      <a:endParaRPr lang="ru-RU" sz="1600" b="1" i="1" u="none" strike="noStrike" dirty="0">
                        <a:solidFill>
                          <a:srgbClr val="0F077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9085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МКУ «Гражданская защита»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17 158,3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17 158,3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216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МКУ «УКС и ЖКХ»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238 665,4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133 117,0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950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имущественных и земельных отношений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19 980,6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19 255,9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19163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Финансовое управление администрации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округа,  </a:t>
                      </a:r>
                    </a:p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23 752,8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23 746,3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9085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аппарат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7 945,5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7  945,5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4091088"/>
                  </a:ext>
                </a:extLst>
              </a:tr>
              <a:tr h="249085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прочие расходы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74797077"/>
                  </a:ext>
                </a:extLst>
              </a:tr>
              <a:tr h="29216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МКУ «Центр учета»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15 800,8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15 800,8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2168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274 529,4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274 529,4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9085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УКС и МПУ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51 096,3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49 227,4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35196335"/>
                  </a:ext>
                </a:extLst>
              </a:tr>
              <a:tr h="249085"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marL="1762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59401" marR="59401" marT="0" marB="0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684 909,8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576 655,0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80160" y="323446"/>
            <a:ext cx="95097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распорядителями  бюджетных средств за 2023 </a:t>
            </a:r>
            <a:r>
              <a:rPr lang="ru-RU" sz="36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8528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6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8528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33751" y="1277958"/>
            <a:ext cx="124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42372"/>
            <a:ext cx="627961" cy="98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9018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Бумажная">
    <a:majorFont>
      <a:latin typeface="Constantia"/>
      <a:ea typeface=""/>
      <a:cs typeface=""/>
      <a:font script="Jpan" typeface="HG明朝E"/>
      <a:font script="Hang" typeface="궁서"/>
      <a:font script="Hans" typeface="华文新魏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onstantia"/>
      <a:ea typeface=""/>
      <a:cs typeface=""/>
      <a:font script="Jpan" typeface="HG明朝E"/>
      <a:font script="Hang" typeface="궁서"/>
      <a:font script="Hans" typeface="华文新魏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Бумажная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63000"/>
              <a:tint val="82000"/>
            </a:schemeClr>
            <a:schemeClr val="phClr">
              <a:tint val="10000"/>
              <a:satMod val="400000"/>
            </a:schemeClr>
          </a:duotone>
        </a:blip>
        <a:tile tx="0" ty="0" sx="40000" sy="40000" flip="none" algn="tl"/>
      </a:blipFill>
      <a:blipFill>
        <a:blip xmlns:r="http://schemas.openxmlformats.org/officeDocument/2006/relationships" r:embed="rId1">
          <a:duotone>
            <a:schemeClr val="phClr">
              <a:shade val="40000"/>
            </a:schemeClr>
            <a:schemeClr val="phClr">
              <a:tint val="42000"/>
            </a:schemeClr>
          </a:duotone>
        </a:blip>
        <a:tile tx="0" ty="0" sx="40000" sy="40000" flip="none" algn="tl"/>
      </a:blipFill>
    </a:fillStyleLst>
    <a:lnStyleLst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  <a:ln w="635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95000" rotWithShape="0">
            <a:srgbClr val="000000">
              <a:alpha val="50000"/>
            </a:srgbClr>
          </a:outerShdw>
          <a:softEdge rad="12700"/>
        </a:effectLst>
      </a:effectStyle>
      <a:effectStyle>
        <a:effectLst>
          <a:outerShdw blurRad="95000" rotWithShape="0">
            <a:srgbClr val="000000">
              <a:alpha val="50000"/>
            </a:srgbClr>
          </a:outerShdw>
          <a:softEdge rad="12700"/>
        </a:effectLst>
      </a:effectStyle>
      <a:effectStyle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55000"/>
              <a:alpha val="20000"/>
            </a:schemeClr>
            <a:schemeClr val="phClr">
              <a:tint val="40000"/>
              <a:shade val="90000"/>
              <a:satMod val="60000"/>
              <a:alpha val="20000"/>
            </a:schemeClr>
          </a:duotone>
        </a:blip>
        <a:tile tx="0" ty="0" sx="58000" sy="38000" flip="none" algn="tl"/>
      </a:blipFill>
      <a:blipFill>
        <a:blip xmlns:r="http://schemas.openxmlformats.org/officeDocument/2006/relationships" r:embed="rId2">
          <a:duotone>
            <a:schemeClr val="phClr">
              <a:shade val="12000"/>
              <a:satMod val="240000"/>
            </a:schemeClr>
            <a:schemeClr val="phClr">
              <a:tint val="6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33279</TotalTime>
  <Words>1619</Words>
  <Application>Microsoft Office PowerPoint</Application>
  <PresentationFormat>Произвольный</PresentationFormat>
  <Paragraphs>518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Отчет об исполнении бюджета Уинского муниципального округа Пермского края  за 2023 год </vt:lpstr>
      <vt:lpstr>Информация об основных параметрах бюджета  Уинского муниципального округа, тыс. руб. </vt:lpstr>
      <vt:lpstr>Слайд 3</vt:lpstr>
      <vt:lpstr>Структура  собственных доходов бюджета  Уинского муниципального округа </vt:lpstr>
      <vt:lpstr>Доходы бюджета  Уинского муниципального округа </vt:lpstr>
      <vt:lpstr>Задолженность по налогам в бюджет  Уинского муниципального округа </vt:lpstr>
      <vt:lpstr>Слайд 7</vt:lpstr>
      <vt:lpstr>Структура расходов бюджета  Уинского муниципального округа</vt:lpstr>
      <vt:lpstr>Слайд 9</vt:lpstr>
      <vt:lpstr>Слайд 10</vt:lpstr>
      <vt:lpstr>Слайд 11</vt:lpstr>
      <vt:lpstr>Слайд 12</vt:lpstr>
      <vt:lpstr>Слайд 13</vt:lpstr>
      <vt:lpstr>Слайд 14</vt:lpstr>
      <vt:lpstr>Источники размещения информации о бюджете  Уинского муниципального округа Пермского края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города Екатеринбурга</dc:title>
  <dc:creator>lapina_ia</dc:creator>
  <cp:lastModifiedBy>pma</cp:lastModifiedBy>
  <cp:revision>1908</cp:revision>
  <cp:lastPrinted>2020-04-15T12:40:47Z</cp:lastPrinted>
  <dcterms:created xsi:type="dcterms:W3CDTF">2013-11-05T05:51:37Z</dcterms:created>
  <dcterms:modified xsi:type="dcterms:W3CDTF">2024-05-17T05:25:34Z</dcterms:modified>
</cp:coreProperties>
</file>