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300" r:id="rId3"/>
    <p:sldId id="299" r:id="rId4"/>
    <p:sldId id="286" r:id="rId5"/>
    <p:sldId id="274" r:id="rId6"/>
    <p:sldId id="275" r:id="rId7"/>
    <p:sldId id="289" r:id="rId8"/>
    <p:sldId id="284" r:id="rId9"/>
    <p:sldId id="281" r:id="rId10"/>
    <p:sldId id="280" r:id="rId11"/>
    <p:sldId id="303" r:id="rId12"/>
    <p:sldId id="292" r:id="rId13"/>
    <p:sldId id="294" r:id="rId14"/>
    <p:sldId id="306" r:id="rId15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8" autoAdjust="0"/>
    <p:restoredTop sz="95647" autoAdjust="0"/>
  </p:normalViewPr>
  <p:slideViewPr>
    <p:cSldViewPr snapToGrid="0">
      <p:cViewPr varScale="1">
        <p:scale>
          <a:sx n="87" d="100"/>
          <a:sy n="87" d="100"/>
        </p:scale>
        <p:origin x="11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9EF11-11A9-4B0E-898B-DB8AD45111E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20562-A7A5-407D-9C2F-74CCFF653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7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7DD8-9B74-4A10-9D54-46A3646DE72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9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20562-A7A5-407D-9C2F-74CCFF653B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4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22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9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1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20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25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9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5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1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3037-77A3-4C94-8896-CE7292B872C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966F6-C6C2-4D1A-821A-3E7579A0D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3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13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881" y="315686"/>
            <a:ext cx="113019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РЕЕСТР ПРОЦЕССОВ</a:t>
            </a:r>
          </a:p>
          <a:p>
            <a:endParaRPr lang="ru-RU" b="1" dirty="0" smtClean="0"/>
          </a:p>
          <a:p>
            <a:pPr>
              <a:tabLst>
                <a:tab pos="901700" algn="l"/>
              </a:tabLst>
            </a:pPr>
            <a:r>
              <a:rPr lang="ru-RU" dirty="0" smtClean="0">
                <a:hlinkClick r:id="rId2" action="ppaction://hlinksldjump"/>
              </a:rPr>
              <a:t>Слайд 2</a:t>
            </a:r>
            <a:r>
              <a:rPr lang="ru-RU" dirty="0" smtClean="0"/>
              <a:t> Организация </a:t>
            </a:r>
            <a:r>
              <a:rPr lang="ru-RU" dirty="0"/>
              <a:t>проведения  комплексных кадастровых работ </a:t>
            </a:r>
            <a:endParaRPr lang="ru-RU" dirty="0" smtClean="0"/>
          </a:p>
          <a:p>
            <a:pPr>
              <a:tabLst>
                <a:tab pos="901700" algn="l"/>
              </a:tabLst>
            </a:pPr>
            <a:r>
              <a:rPr lang="ru-RU" dirty="0" smtClean="0">
                <a:hlinkClick r:id="rId3" action="ppaction://hlinksldjump"/>
              </a:rPr>
              <a:t>Слайд 3</a:t>
            </a:r>
            <a:r>
              <a:rPr lang="ru-RU" dirty="0" smtClean="0"/>
              <a:t> Проведение </a:t>
            </a:r>
            <a:r>
              <a:rPr lang="ru-RU" dirty="0"/>
              <a:t>комплексных кадастровых работ </a:t>
            </a:r>
            <a:r>
              <a:rPr lang="ru-RU" dirty="0" smtClean="0"/>
              <a:t>(целевой </a:t>
            </a:r>
            <a:r>
              <a:rPr lang="ru-RU" dirty="0"/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как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надо</a:t>
            </a:r>
            <a:r>
              <a:rPr lang="ru-RU" dirty="0" smtClean="0"/>
              <a:t>»)</a:t>
            </a:r>
            <a:endParaRPr lang="ru-RU" dirty="0"/>
          </a:p>
          <a:p>
            <a:pPr>
              <a:tabLst>
                <a:tab pos="901700" algn="l"/>
              </a:tabLst>
            </a:pPr>
            <a:r>
              <a:rPr lang="ru-RU" dirty="0" smtClean="0">
                <a:hlinkClick r:id="rId4" action="ppaction://hlinksldjump"/>
              </a:rPr>
              <a:t>Слайд 4 </a:t>
            </a:r>
            <a:r>
              <a:rPr lang="ru-RU" dirty="0" smtClean="0"/>
              <a:t>Выбор </a:t>
            </a:r>
            <a:r>
              <a:rPr lang="ru-RU" dirty="0"/>
              <a:t>кадастровых кварталов </a:t>
            </a:r>
            <a:r>
              <a:rPr lang="ru-RU" dirty="0" smtClean="0"/>
              <a:t>(целевой </a:t>
            </a:r>
            <a:r>
              <a:rPr lang="ru-RU" dirty="0"/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как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надо</a:t>
            </a:r>
            <a:r>
              <a:rPr lang="ru-RU" dirty="0" smtClean="0"/>
              <a:t>»)</a:t>
            </a:r>
          </a:p>
          <a:p>
            <a:pPr>
              <a:tabLst>
                <a:tab pos="901700" algn="l"/>
              </a:tabLst>
            </a:pPr>
            <a:r>
              <a:rPr lang="ru-RU" dirty="0" smtClean="0">
                <a:hlinkClick r:id="rId5" action="ppaction://hlinksldjump"/>
              </a:rPr>
              <a:t>Слайд 5-6 </a:t>
            </a:r>
            <a:r>
              <a:rPr lang="ru-RU" dirty="0" smtClean="0"/>
              <a:t>Выявление </a:t>
            </a:r>
            <a:r>
              <a:rPr lang="ru-RU" dirty="0"/>
              <a:t>правообладателей </a:t>
            </a:r>
            <a:r>
              <a:rPr lang="ru-RU" dirty="0" smtClean="0"/>
              <a:t>(целевой </a:t>
            </a:r>
            <a:r>
              <a:rPr lang="ru-RU" dirty="0"/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как надо</a:t>
            </a:r>
            <a:r>
              <a:rPr lang="ru-RU" dirty="0" smtClean="0"/>
              <a:t>»)</a:t>
            </a:r>
          </a:p>
          <a:p>
            <a:pPr>
              <a:tabLst>
                <a:tab pos="901700" algn="l"/>
              </a:tabLst>
            </a:pPr>
            <a:r>
              <a:rPr lang="ru-RU" dirty="0" smtClean="0">
                <a:hlinkClick r:id="rId6" action="ppaction://hlinksldjump"/>
              </a:rPr>
              <a:t>Слайд 7</a:t>
            </a:r>
            <a:r>
              <a:rPr lang="ru-RU" dirty="0" smtClean="0"/>
              <a:t> </a:t>
            </a:r>
            <a:r>
              <a:rPr lang="ru-RU" dirty="0"/>
              <a:t>Подготовка и верификация исходных данных </a:t>
            </a:r>
            <a:r>
              <a:rPr lang="ru-RU" dirty="0" smtClean="0"/>
              <a:t>(целевой </a:t>
            </a:r>
            <a:r>
              <a:rPr lang="ru-RU" dirty="0"/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как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надо</a:t>
            </a:r>
            <a:r>
              <a:rPr lang="ru-RU" dirty="0" smtClean="0"/>
              <a:t>»)</a:t>
            </a:r>
          </a:p>
          <a:p>
            <a:pPr>
              <a:tabLst>
                <a:tab pos="901700" algn="l"/>
              </a:tabLst>
            </a:pPr>
            <a:r>
              <a:rPr lang="ru-RU" dirty="0" smtClean="0">
                <a:hlinkClick r:id="rId7" action="ppaction://hlinksldjump"/>
              </a:rPr>
              <a:t>Слайд 8</a:t>
            </a:r>
            <a:r>
              <a:rPr lang="ru-RU" dirty="0" smtClean="0"/>
              <a:t> Проверка карты-плана территории (</a:t>
            </a:r>
            <a:r>
              <a:rPr lang="ru-RU" dirty="0"/>
              <a:t>целевой 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как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надо</a:t>
            </a:r>
            <a:r>
              <a:rPr lang="ru-RU" dirty="0" smtClean="0"/>
              <a:t>»)</a:t>
            </a:r>
            <a:endParaRPr lang="ru-RU" dirty="0"/>
          </a:p>
          <a:p>
            <a:pPr>
              <a:tabLst>
                <a:tab pos="901700" algn="l"/>
              </a:tabLst>
            </a:pPr>
            <a:r>
              <a:rPr lang="ru-RU" dirty="0" smtClean="0">
                <a:hlinkClick r:id="rId8" action="ppaction://hlinksldjump"/>
              </a:rPr>
              <a:t>Слайд </a:t>
            </a:r>
            <a:r>
              <a:rPr lang="ru-RU" dirty="0">
                <a:hlinkClick r:id="rId8" action="ppaction://hlinksldjump"/>
              </a:rPr>
              <a:t>9</a:t>
            </a:r>
            <a:r>
              <a:rPr lang="ru-RU" dirty="0"/>
              <a:t> Подготовка конкурсной документации (</a:t>
            </a:r>
            <a:r>
              <a:rPr lang="ru-RU" dirty="0" smtClean="0"/>
              <a:t>целевой «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как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надо</a:t>
            </a:r>
            <a:r>
              <a:rPr lang="ru-RU" dirty="0" smtClean="0"/>
              <a:t>»)</a:t>
            </a:r>
            <a:endParaRPr lang="ru-RU" dirty="0"/>
          </a:p>
          <a:p>
            <a:pPr>
              <a:tabLst>
                <a:tab pos="901700" algn="l"/>
              </a:tabLst>
            </a:pPr>
            <a:r>
              <a:rPr lang="ru-RU" dirty="0">
                <a:hlinkClick r:id="rId9" action="ppaction://hlinksldjump"/>
              </a:rPr>
              <a:t>Слайд 10 </a:t>
            </a:r>
            <a:r>
              <a:rPr lang="ru-RU" dirty="0"/>
              <a:t>Проведение конкурсных процедур, заключение контракта </a:t>
            </a:r>
          </a:p>
          <a:p>
            <a:pPr>
              <a:tabLst>
                <a:tab pos="901700" algn="l"/>
              </a:tabLst>
            </a:pPr>
            <a:r>
              <a:rPr lang="ru-RU" dirty="0">
                <a:hlinkClick r:id="rId10" action="ppaction://hlinksldjump"/>
              </a:rPr>
              <a:t>Слайд 11 </a:t>
            </a:r>
            <a:r>
              <a:rPr lang="ru-RU" dirty="0"/>
              <a:t>Проведение муниципального и государственного земельного контроля </a:t>
            </a:r>
            <a:r>
              <a:rPr lang="ru-RU" dirty="0" smtClean="0"/>
              <a:t>(</a:t>
            </a:r>
            <a:r>
              <a:rPr lang="ru-RU" dirty="0"/>
              <a:t>целевой 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как надо</a:t>
            </a:r>
            <a:r>
              <a:rPr lang="ru-RU" dirty="0" smtClean="0"/>
              <a:t>»)</a:t>
            </a:r>
            <a:endParaRPr lang="ru-RU" dirty="0"/>
          </a:p>
          <a:p>
            <a:r>
              <a:rPr lang="ru-RU" dirty="0">
                <a:hlinkClick r:id="rId11" action="ppaction://hlinksldjump"/>
              </a:rPr>
              <a:t>Слайд 12 </a:t>
            </a:r>
            <a:r>
              <a:rPr lang="ru-RU" dirty="0"/>
              <a:t>Работа согласительной комиссии (целевой 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как надо</a:t>
            </a:r>
            <a:r>
              <a:rPr lang="ru-RU" dirty="0" smtClean="0"/>
              <a:t>»)</a:t>
            </a:r>
          </a:p>
          <a:p>
            <a:r>
              <a:rPr lang="ru-RU" dirty="0">
                <a:hlinkClick r:id="rId12" action="ppaction://hlinksldjump"/>
              </a:rPr>
              <a:t>Слайд </a:t>
            </a:r>
            <a:r>
              <a:rPr lang="ru-RU" dirty="0" smtClean="0">
                <a:hlinkClick r:id="rId12" action="ppaction://hlinksldjump"/>
              </a:rPr>
              <a:t>13 </a:t>
            </a:r>
            <a:r>
              <a:rPr lang="ru-RU" dirty="0" smtClean="0"/>
              <a:t>Внесение сведений о ранее учтённых объектах (целевой «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как надо</a:t>
            </a:r>
            <a:r>
              <a:rPr lang="ru-RU" dirty="0" smtClean="0"/>
              <a:t>»)</a:t>
            </a:r>
          </a:p>
          <a:p>
            <a:r>
              <a:rPr lang="ru-RU" dirty="0">
                <a:hlinkClick r:id="rId13" action="ppaction://hlinksldjump"/>
              </a:rPr>
              <a:t>Слайд 14 </a:t>
            </a:r>
            <a:r>
              <a:rPr lang="ru-RU" dirty="0" smtClean="0">
                <a:hlinkClick r:id="rId13" action="ppaction://hlinksldjump"/>
              </a:rPr>
              <a:t> </a:t>
            </a:r>
            <a:r>
              <a:rPr lang="ru-RU" i="1" dirty="0" smtClean="0"/>
              <a:t>Информирование о проведении ККР</a:t>
            </a:r>
            <a:endParaRPr lang="ru-RU" i="1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/>
          <p:cNvSpPr/>
          <p:nvPr/>
        </p:nvSpPr>
        <p:spPr>
          <a:xfrm>
            <a:off x="135657" y="197923"/>
            <a:ext cx="1621972" cy="882344"/>
          </a:xfrm>
          <a:prstGeom prst="rightArrow">
            <a:avLst>
              <a:gd name="adj1" fmla="val 79938"/>
              <a:gd name="adj2" fmla="val 1312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Определение исполнителя работ</a:t>
            </a:r>
            <a:endParaRPr lang="ru-RU" sz="1300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948574" y="831761"/>
            <a:ext cx="569919" cy="2175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890686" y="819547"/>
            <a:ext cx="305185" cy="871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2" idx="3"/>
          </p:cNvCxnSpPr>
          <p:nvPr/>
        </p:nvCxnSpPr>
        <p:spPr>
          <a:xfrm flipV="1">
            <a:off x="6639098" y="813843"/>
            <a:ext cx="410631" cy="5703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652237" y="508471"/>
            <a:ext cx="407325" cy="320195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да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1020059" y="1008146"/>
            <a:ext cx="2736" cy="303620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936287" y="1072234"/>
            <a:ext cx="407325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нет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stCxn id="32" idx="2"/>
          </p:cNvCxnSpPr>
          <p:nvPr/>
        </p:nvCxnSpPr>
        <p:spPr>
          <a:xfrm flipH="1" flipV="1">
            <a:off x="1022795" y="1311766"/>
            <a:ext cx="4910308" cy="4301"/>
          </a:xfrm>
          <a:prstGeom prst="line">
            <a:avLst/>
          </a:prstGeom>
          <a:ln w="63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996494" y="348017"/>
            <a:ext cx="492779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15 дней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853656" y="72411"/>
            <a:ext cx="2033640" cy="1143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Рассмотрение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1-х частей (2 рабочих дня),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2-х частей (2 рабочих дня), получение ценовых предложений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Ромб 26"/>
          <p:cNvSpPr/>
          <p:nvPr/>
        </p:nvSpPr>
        <p:spPr>
          <a:xfrm>
            <a:off x="7072700" y="369012"/>
            <a:ext cx="1658806" cy="884044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Количество заявок более 1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8556834" y="571329"/>
            <a:ext cx="1307041" cy="97240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8847120" y="269541"/>
            <a:ext cx="407325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2" name="Ромб 31"/>
          <p:cNvSpPr/>
          <p:nvPr/>
        </p:nvSpPr>
        <p:spPr>
          <a:xfrm>
            <a:off x="5227107" y="323024"/>
            <a:ext cx="1411991" cy="993043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Заявки поданы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067979" y="1456399"/>
            <a:ext cx="407325" cy="283415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961995" y="1651223"/>
            <a:ext cx="1162895" cy="1575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Рассмотрение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всех частей заявок одновременно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939313" y="1265042"/>
            <a:ext cx="1013896" cy="663196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0366199" y="2574069"/>
            <a:ext cx="1200030" cy="6151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Заявки соответствуют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376137" y="1598843"/>
            <a:ext cx="1180155" cy="8083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Заявки не соответствуют или отклонены заказчиком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11887196" y="1197137"/>
            <a:ext cx="100" cy="1712204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0148341" y="2062639"/>
            <a:ext cx="239911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11576464" y="2045393"/>
            <a:ext cx="29085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11586401" y="2909340"/>
            <a:ext cx="29085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8847120" y="0"/>
            <a:ext cx="3155790" cy="3327455"/>
          </a:xfrm>
          <a:prstGeom prst="rect">
            <a:avLst/>
          </a:prstGeom>
          <a:noFill/>
          <a:ln w="63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10170885" y="2890108"/>
            <a:ext cx="193462" cy="8313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66" idx="3"/>
          </p:cNvCxnSpPr>
          <p:nvPr/>
        </p:nvCxnSpPr>
        <p:spPr>
          <a:xfrm flipH="1" flipV="1">
            <a:off x="1882444" y="2653554"/>
            <a:ext cx="7078555" cy="4348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719549" y="2231577"/>
            <a:ext cx="1162895" cy="843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Подведение итогов конкурса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20545" y="1502543"/>
            <a:ext cx="1162819" cy="634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Конкурс не состоялся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544958" y="1819780"/>
            <a:ext cx="2540" cy="59553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67" idx="1"/>
          </p:cNvCxnSpPr>
          <p:nvPr/>
        </p:nvCxnSpPr>
        <p:spPr>
          <a:xfrm>
            <a:off x="544958" y="1819780"/>
            <a:ext cx="175587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821664" y="1008146"/>
            <a:ext cx="0" cy="46977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711545" y="3178096"/>
            <a:ext cx="1162819" cy="539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Конкурс  состоялся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H="1">
            <a:off x="534690" y="2964564"/>
            <a:ext cx="10268" cy="530769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536731" y="3495333"/>
            <a:ext cx="175587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 flipV="1">
            <a:off x="551705" y="2407234"/>
            <a:ext cx="161245" cy="341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542418" y="2962945"/>
            <a:ext cx="164214" cy="1619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1621526" y="3896574"/>
            <a:ext cx="1207660" cy="634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Заключение контракта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1136898" y="3735134"/>
            <a:ext cx="458401" cy="550622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931365" y="4010445"/>
            <a:ext cx="501148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10 дней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150630" y="3896609"/>
            <a:ext cx="1225865" cy="712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Направление проекта участнику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98" name="Прямая со стрелкой 97"/>
          <p:cNvCxnSpPr/>
          <p:nvPr/>
        </p:nvCxnSpPr>
        <p:spPr>
          <a:xfrm>
            <a:off x="2826456" y="4382801"/>
            <a:ext cx="326765" cy="402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2752688" y="3862922"/>
            <a:ext cx="480079" cy="439758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2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раб.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дня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694919" y="3930674"/>
            <a:ext cx="1215283" cy="7562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Подписание контракта участником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203506" y="4838162"/>
            <a:ext cx="1484574" cy="626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Участник направил протокол разногласий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5" name="Ромб 104"/>
          <p:cNvSpPr/>
          <p:nvPr/>
        </p:nvSpPr>
        <p:spPr>
          <a:xfrm>
            <a:off x="4564734" y="3639447"/>
            <a:ext cx="1943234" cy="129108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Отказ участника от заключения контракта 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3307822" y="4606585"/>
            <a:ext cx="6408" cy="226941"/>
          </a:xfrm>
          <a:prstGeom prst="straightConnector1">
            <a:avLst/>
          </a:prstGeom>
          <a:ln w="63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2746069" y="5653847"/>
            <a:ext cx="1530013" cy="58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Доработка /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 доработка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(с обоснованием)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65" name="Прямая со стрелкой 64"/>
          <p:cNvCxnSpPr>
            <a:endCxn id="105" idx="1"/>
          </p:cNvCxnSpPr>
          <p:nvPr/>
        </p:nvCxnSpPr>
        <p:spPr>
          <a:xfrm flipV="1">
            <a:off x="4371480" y="4284987"/>
            <a:ext cx="193254" cy="5223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318791" y="1015265"/>
            <a:ext cx="17997" cy="532215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12423" y="6337422"/>
            <a:ext cx="5014039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8211701" y="3927181"/>
            <a:ext cx="1215283" cy="754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Подписание контракта заказчиком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78" name="Прямая со стрелкой 77"/>
          <p:cNvCxnSpPr>
            <a:stCxn id="103" idx="3"/>
          </p:cNvCxnSpPr>
          <p:nvPr/>
        </p:nvCxnSpPr>
        <p:spPr>
          <a:xfrm>
            <a:off x="7910202" y="4308791"/>
            <a:ext cx="295017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7854048" y="3966111"/>
            <a:ext cx="407325" cy="286597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2 раб. дня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276083" y="3779872"/>
            <a:ext cx="695976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5 раб. дней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551683" y="4945315"/>
            <a:ext cx="3115" cy="35125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9748288" y="3910366"/>
            <a:ext cx="1279928" cy="744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Контракт заключен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89" name="Прямая со стрелкой 88"/>
          <p:cNvCxnSpPr>
            <a:stCxn id="76" idx="3"/>
          </p:cNvCxnSpPr>
          <p:nvPr/>
        </p:nvCxnSpPr>
        <p:spPr>
          <a:xfrm flipV="1">
            <a:off x="9426984" y="4302681"/>
            <a:ext cx="297567" cy="183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Ромб 89"/>
          <p:cNvSpPr/>
          <p:nvPr/>
        </p:nvSpPr>
        <p:spPr>
          <a:xfrm>
            <a:off x="8239133" y="5301055"/>
            <a:ext cx="1304457" cy="993043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Экономия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H="1">
            <a:off x="9070011" y="4670564"/>
            <a:ext cx="678277" cy="726744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трелка вправо 93"/>
          <p:cNvSpPr/>
          <p:nvPr/>
        </p:nvSpPr>
        <p:spPr>
          <a:xfrm>
            <a:off x="10644445" y="5028218"/>
            <a:ext cx="1399407" cy="1261811"/>
          </a:xfrm>
          <a:prstGeom prst="rightArrow">
            <a:avLst>
              <a:gd name="adj1" fmla="val 79938"/>
              <a:gd name="adj2" fmla="val 1312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Исполнитель для выполнения работ определен</a:t>
            </a:r>
            <a:endParaRPr lang="ru-RU" sz="1300" dirty="0">
              <a:solidFill>
                <a:schemeClr val="tx1"/>
              </a:solidFill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10870476" y="4681857"/>
            <a:ext cx="0" cy="45580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9547769" y="5804297"/>
            <a:ext cx="1096676" cy="18120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9748288" y="5525151"/>
            <a:ext cx="407325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нет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06" name="Прямая со стрелкой 105"/>
          <p:cNvCxnSpPr/>
          <p:nvPr/>
        </p:nvCxnSpPr>
        <p:spPr>
          <a:xfrm flipH="1">
            <a:off x="7583980" y="5779803"/>
            <a:ext cx="651887" cy="3293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7678523" y="5501865"/>
            <a:ext cx="407325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365273" y="5501865"/>
            <a:ext cx="1215283" cy="649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Проведение закупки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 экономию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873490" y="430622"/>
            <a:ext cx="1056398" cy="634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Размещение извещения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36971" y="6301865"/>
            <a:ext cx="4841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состояния процесса:</a:t>
            </a:r>
          </a:p>
          <a:p>
            <a:r>
              <a:rPr lang="ru-RU" sz="1400" b="1" dirty="0" smtClean="0"/>
              <a:t>Проведение конкурсных процедур, заключение контракта</a:t>
            </a:r>
            <a:endParaRPr lang="ru-RU" sz="1400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521016" y="460669"/>
            <a:ext cx="1368171" cy="634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Подача заявок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718821" y="5296572"/>
            <a:ext cx="1215283" cy="707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Признание участника уклонившимся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40" name="Прямая со стрелкой 139"/>
          <p:cNvCxnSpPr/>
          <p:nvPr/>
        </p:nvCxnSpPr>
        <p:spPr>
          <a:xfrm flipV="1">
            <a:off x="6504817" y="4282375"/>
            <a:ext cx="193254" cy="5223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рямоугольник 145"/>
          <p:cNvSpPr/>
          <p:nvPr/>
        </p:nvSpPr>
        <p:spPr>
          <a:xfrm>
            <a:off x="6256374" y="3887754"/>
            <a:ext cx="407325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5154226" y="4905298"/>
            <a:ext cx="407325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да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55" name="Прямая со стрелкой 154"/>
          <p:cNvCxnSpPr/>
          <p:nvPr/>
        </p:nvCxnSpPr>
        <p:spPr>
          <a:xfrm>
            <a:off x="3232767" y="5466857"/>
            <a:ext cx="0" cy="192266"/>
          </a:xfrm>
          <a:prstGeom prst="straightConnector1">
            <a:avLst/>
          </a:prstGeom>
          <a:ln w="63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3914112" y="4623122"/>
            <a:ext cx="15506" cy="1027442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>
            <a:stCxn id="112" idx="2"/>
          </p:cNvCxnSpPr>
          <p:nvPr/>
        </p:nvCxnSpPr>
        <p:spPr>
          <a:xfrm flipH="1">
            <a:off x="5326462" y="6004557"/>
            <a:ext cx="1" cy="332865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1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Соединительная линия уступом 89"/>
          <p:cNvCxnSpPr/>
          <p:nvPr/>
        </p:nvCxnSpPr>
        <p:spPr>
          <a:xfrm rot="5400000" flipH="1" flipV="1">
            <a:off x="9209003" y="956427"/>
            <a:ext cx="875124" cy="332959"/>
          </a:xfrm>
          <a:prstGeom prst="bentConnector3">
            <a:avLst>
              <a:gd name="adj1" fmla="val 100067"/>
            </a:avLst>
          </a:prstGeom>
          <a:ln w="952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38"/>
          <p:cNvCxnSpPr/>
          <p:nvPr/>
        </p:nvCxnSpPr>
        <p:spPr>
          <a:xfrm rot="5400000" flipH="1" flipV="1">
            <a:off x="8467949" y="2896521"/>
            <a:ext cx="4027773" cy="3623"/>
          </a:xfrm>
          <a:prstGeom prst="bentConnector3">
            <a:avLst>
              <a:gd name="adj1" fmla="val 181"/>
            </a:avLst>
          </a:prstGeom>
          <a:ln w="952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оединительная линия уступом 141"/>
          <p:cNvCxnSpPr/>
          <p:nvPr/>
        </p:nvCxnSpPr>
        <p:spPr>
          <a:xfrm rot="5400000" flipH="1" flipV="1">
            <a:off x="9852816" y="2243084"/>
            <a:ext cx="943956" cy="305375"/>
          </a:xfrm>
          <a:prstGeom prst="bentConnector3">
            <a:avLst>
              <a:gd name="adj1" fmla="val 105834"/>
            </a:avLst>
          </a:prstGeom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Соединительная линия уступом 132"/>
          <p:cNvCxnSpPr/>
          <p:nvPr/>
        </p:nvCxnSpPr>
        <p:spPr>
          <a:xfrm rot="5400000" flipH="1" flipV="1">
            <a:off x="9785638" y="2801347"/>
            <a:ext cx="1278130" cy="110643"/>
          </a:xfrm>
          <a:prstGeom prst="bentConnector3">
            <a:avLst>
              <a:gd name="adj1" fmla="val 101172"/>
            </a:avLst>
          </a:prstGeom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Соединительная линия уступом 299"/>
          <p:cNvCxnSpPr>
            <a:endCxn id="292" idx="1"/>
          </p:cNvCxnSpPr>
          <p:nvPr/>
        </p:nvCxnSpPr>
        <p:spPr>
          <a:xfrm rot="16200000" flipH="1">
            <a:off x="9570968" y="4752610"/>
            <a:ext cx="1002179" cy="404468"/>
          </a:xfrm>
          <a:prstGeom prst="bentConnector2">
            <a:avLst/>
          </a:prstGeom>
          <a:ln w="952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авая фигурная скобка 110"/>
          <p:cNvSpPr/>
          <p:nvPr/>
        </p:nvSpPr>
        <p:spPr>
          <a:xfrm rot="16200000">
            <a:off x="6530500" y="-4759061"/>
            <a:ext cx="47866" cy="10436940"/>
          </a:xfrm>
          <a:prstGeom prst="rightBrace">
            <a:avLst>
              <a:gd name="adj1" fmla="val 38162"/>
              <a:gd name="adj2" fmla="val 37003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9869823" y="1933215"/>
            <a:ext cx="0" cy="284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 стрелкой 273"/>
          <p:cNvCxnSpPr/>
          <p:nvPr/>
        </p:nvCxnSpPr>
        <p:spPr>
          <a:xfrm>
            <a:off x="7342624" y="5492427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Прямая соединительная линия 292"/>
          <p:cNvCxnSpPr/>
          <p:nvPr/>
        </p:nvCxnSpPr>
        <p:spPr>
          <a:xfrm>
            <a:off x="5017653" y="6320183"/>
            <a:ext cx="381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Прямая соединительная линия 293"/>
          <p:cNvCxnSpPr/>
          <p:nvPr/>
        </p:nvCxnSpPr>
        <p:spPr>
          <a:xfrm>
            <a:off x="5017653" y="5472748"/>
            <a:ext cx="381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Соединительная линия уступом 244"/>
          <p:cNvCxnSpPr/>
          <p:nvPr/>
        </p:nvCxnSpPr>
        <p:spPr>
          <a:xfrm rot="5400000" flipH="1" flipV="1">
            <a:off x="7092972" y="1329164"/>
            <a:ext cx="152658" cy="7318767"/>
          </a:xfrm>
          <a:prstGeom prst="bentConnector2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0"/>
          <p:cNvSpPr txBox="1"/>
          <p:nvPr/>
        </p:nvSpPr>
        <p:spPr>
          <a:xfrm>
            <a:off x="3477753" y="4726726"/>
            <a:ext cx="1251619" cy="200055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устранено</a:t>
            </a:r>
          </a:p>
        </p:txBody>
      </p:sp>
      <p:cxnSp>
        <p:nvCxnSpPr>
          <p:cNvPr id="158" name="Прямая со стрелкой 157"/>
          <p:cNvCxnSpPr/>
          <p:nvPr/>
        </p:nvCxnSpPr>
        <p:spPr>
          <a:xfrm>
            <a:off x="3432158" y="3307847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6130765" y="4250018"/>
            <a:ext cx="381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6130765" y="3492441"/>
            <a:ext cx="381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Соединительная линия уступом 180"/>
          <p:cNvCxnSpPr/>
          <p:nvPr/>
        </p:nvCxnSpPr>
        <p:spPr>
          <a:xfrm>
            <a:off x="5441531" y="3483747"/>
            <a:ext cx="691229" cy="452929"/>
          </a:xfrm>
          <a:prstGeom prst="bentConnector3">
            <a:avLst>
              <a:gd name="adj1" fmla="val -71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104" idx="1"/>
          </p:cNvCxnSpPr>
          <p:nvPr/>
        </p:nvCxnSpPr>
        <p:spPr>
          <a:xfrm flipH="1">
            <a:off x="6380080" y="2370594"/>
            <a:ext cx="2389936" cy="1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Ромб 34"/>
          <p:cNvSpPr/>
          <p:nvPr/>
        </p:nvSpPr>
        <p:spPr>
          <a:xfrm>
            <a:off x="6022865" y="1121703"/>
            <a:ext cx="1040994" cy="6682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/>
          </a:p>
        </p:txBody>
      </p:sp>
      <p:sp>
        <p:nvSpPr>
          <p:cNvPr id="4" name="Прямоугольник 3"/>
          <p:cNvSpPr/>
          <p:nvPr/>
        </p:nvSpPr>
        <p:spPr>
          <a:xfrm>
            <a:off x="4797354" y="1175840"/>
            <a:ext cx="1020022" cy="725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Анализ принятых мер, устранения нарушения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5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61" y="869402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20"/>
          <p:cNvSpPr txBox="1"/>
          <p:nvPr/>
        </p:nvSpPr>
        <p:spPr>
          <a:xfrm>
            <a:off x="4913092" y="746973"/>
            <a:ext cx="12516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6 месяцев после направления предостережения</a:t>
            </a:r>
          </a:p>
        </p:txBody>
      </p:sp>
      <p:pic>
        <p:nvPicPr>
          <p:cNvPr id="7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93" y="643563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20"/>
          <p:cNvSpPr txBox="1"/>
          <p:nvPr/>
        </p:nvSpPr>
        <p:spPr>
          <a:xfrm>
            <a:off x="1727799" y="576666"/>
            <a:ext cx="970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>
                <a:latin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осле получения уведомлений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643" y="412059"/>
            <a:ext cx="1225628" cy="2098842"/>
          </a:xfrm>
          <a:prstGeom prst="rightArrow">
            <a:avLst>
              <a:gd name="adj1" fmla="val 68096"/>
              <a:gd name="adj2" fmla="val 5071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/>
          </a:p>
        </p:txBody>
      </p:sp>
      <p:sp>
        <p:nvSpPr>
          <p:cNvPr id="10" name="TextBox 105"/>
          <p:cNvSpPr txBox="1"/>
          <p:nvPr/>
        </p:nvSpPr>
        <p:spPr>
          <a:xfrm>
            <a:off x="-24602" y="944746"/>
            <a:ext cx="1166571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/>
              <a:t>Получение уведомлений </a:t>
            </a:r>
          </a:p>
          <a:p>
            <a:pPr algn="ctr"/>
            <a:r>
              <a:rPr lang="ru-RU" sz="1000" dirty="0" smtClean="0"/>
              <a:t>по форме </a:t>
            </a:r>
          </a:p>
          <a:p>
            <a:pPr algn="ctr"/>
            <a:r>
              <a:rPr lang="ru-RU" sz="1000" dirty="0" smtClean="0"/>
              <a:t>(приказ </a:t>
            </a:r>
            <a:r>
              <a:rPr lang="ru-RU" sz="1000" dirty="0" err="1" smtClean="0"/>
              <a:t>Минэко</a:t>
            </a:r>
            <a:r>
              <a:rPr lang="ru-RU" sz="1000" dirty="0"/>
              <a:t> 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от 06.11.2019 </a:t>
            </a:r>
            <a:br>
              <a:rPr lang="ru-RU" sz="1000" dirty="0" smtClean="0"/>
            </a:br>
            <a:r>
              <a:rPr lang="ru-RU" sz="1000" dirty="0" smtClean="0"/>
              <a:t>№ 728)</a:t>
            </a:r>
            <a:endParaRPr lang="ru-RU" sz="1000" dirty="0"/>
          </a:p>
        </p:txBody>
      </p:sp>
      <p:sp>
        <p:nvSpPr>
          <p:cNvPr id="11" name="TextBox 137"/>
          <p:cNvSpPr txBox="1"/>
          <p:nvPr/>
        </p:nvSpPr>
        <p:spPr>
          <a:xfrm>
            <a:off x="2937497" y="847762"/>
            <a:ext cx="162552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/>
              <a:t>Направление </a:t>
            </a:r>
            <a:r>
              <a:rPr lang="ru-RU" sz="1000" dirty="0" smtClean="0"/>
              <a:t>правообладателям </a:t>
            </a:r>
            <a:r>
              <a:rPr lang="ru-RU" sz="1000" dirty="0"/>
              <a:t>предостережений о недопустимости нарушения, уведомлений о необходимости устранения нарушения с указанием </a:t>
            </a:r>
            <a:r>
              <a:rPr lang="ru-RU" sz="1000" dirty="0" smtClean="0"/>
              <a:t>срока и способов </a:t>
            </a:r>
            <a:r>
              <a:rPr lang="ru-RU" sz="1000" dirty="0"/>
              <a:t>устранения</a:t>
            </a:r>
          </a:p>
        </p:txBody>
      </p:sp>
      <p:sp>
        <p:nvSpPr>
          <p:cNvPr id="17" name="TextBox 221"/>
          <p:cNvSpPr txBox="1"/>
          <p:nvPr/>
        </p:nvSpPr>
        <p:spPr>
          <a:xfrm>
            <a:off x="6052775" y="1271162"/>
            <a:ext cx="101598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dirty="0" smtClean="0"/>
              <a:t>Нарушение устранено</a:t>
            </a:r>
            <a:endParaRPr lang="ru-RU" sz="9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332729" y="874618"/>
            <a:ext cx="966510" cy="3246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Формирование списка № 1</a:t>
            </a:r>
            <a:endParaRPr lang="ru-RU" sz="900" dirty="0">
              <a:solidFill>
                <a:schemeClr val="tx1"/>
              </a:solidFill>
            </a:endParaRP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773322" y="1586427"/>
            <a:ext cx="1208878" cy="335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Формирование списка № 2</a:t>
            </a:r>
            <a:endParaRPr lang="ru-RU" sz="900" dirty="0">
              <a:solidFill>
                <a:schemeClr val="tx1"/>
              </a:solidFill>
            </a:endParaRP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818661" y="1454886"/>
            <a:ext cx="194400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69081" y="1455828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450967" y="917421"/>
            <a:ext cx="1230121" cy="12428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Анализ возможных способов устранения, в </a:t>
            </a:r>
            <a:r>
              <a:rPr lang="ru-RU" sz="1000" dirty="0" err="1" smtClean="0">
                <a:solidFill>
                  <a:schemeClr val="tx1"/>
                </a:solidFill>
              </a:rPr>
              <a:t>т.ч</a:t>
            </a:r>
            <a:r>
              <a:rPr lang="ru-RU" sz="1000" dirty="0" smtClean="0">
                <a:solidFill>
                  <a:schemeClr val="tx1"/>
                </a:solidFill>
              </a:rPr>
              <a:t>. </a:t>
            </a:r>
            <a:r>
              <a:rPr lang="ru-RU" sz="1000" dirty="0">
                <a:solidFill>
                  <a:schemeClr val="tx1"/>
                </a:solidFill>
              </a:rPr>
              <a:t>а</a:t>
            </a:r>
            <a:r>
              <a:rPr lang="ru-RU" sz="1000" dirty="0" smtClean="0">
                <a:solidFill>
                  <a:schemeClr val="tx1"/>
                </a:solidFill>
              </a:rPr>
              <a:t>нализ ПМТ на предмет возможности перераспределения земель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687321" y="1457712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919" y="578084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20"/>
          <p:cNvSpPr txBox="1"/>
          <p:nvPr/>
        </p:nvSpPr>
        <p:spPr>
          <a:xfrm>
            <a:off x="3211843" y="554605"/>
            <a:ext cx="1424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2 месяцев после получения уведомлений </a:t>
            </a:r>
          </a:p>
        </p:txBody>
      </p:sp>
      <p:sp>
        <p:nvSpPr>
          <p:cNvPr id="41" name="TextBox 20"/>
          <p:cNvSpPr txBox="1"/>
          <p:nvPr/>
        </p:nvSpPr>
        <p:spPr>
          <a:xfrm>
            <a:off x="6509484" y="831260"/>
            <a:ext cx="12516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устранено</a:t>
            </a:r>
          </a:p>
        </p:txBody>
      </p:sp>
      <p:sp>
        <p:nvSpPr>
          <p:cNvPr id="42" name="TextBox 20"/>
          <p:cNvSpPr txBox="1"/>
          <p:nvPr/>
        </p:nvSpPr>
        <p:spPr>
          <a:xfrm>
            <a:off x="7223229" y="1255774"/>
            <a:ext cx="144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 smtClean="0"/>
              <a:t>не  </a:t>
            </a:r>
            <a:r>
              <a:rPr lang="ru-RU" sz="800" dirty="0"/>
              <a:t>устранено, 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нет </a:t>
            </a:r>
            <a:r>
              <a:rPr lang="ru-RU" sz="800" dirty="0"/>
              <a:t>сведений об устранении (или принимаются меры 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к </a:t>
            </a:r>
            <a:r>
              <a:rPr lang="ru-RU" sz="800" dirty="0"/>
              <a:t>устранению</a:t>
            </a:r>
            <a:r>
              <a:rPr lang="ru-RU" sz="800" dirty="0" smtClean="0"/>
              <a:t>)</a:t>
            </a:r>
            <a:endParaRPr lang="ru-RU" sz="7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Соединительная линия уступом 49"/>
          <p:cNvCxnSpPr>
            <a:stCxn id="35" idx="0"/>
          </p:cNvCxnSpPr>
          <p:nvPr/>
        </p:nvCxnSpPr>
        <p:spPr>
          <a:xfrm rot="5400000" flipH="1" flipV="1">
            <a:off x="7383037" y="175628"/>
            <a:ext cx="106401" cy="1785751"/>
          </a:xfrm>
          <a:prstGeom prst="bent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17" idx="3"/>
          </p:cNvCxnSpPr>
          <p:nvPr/>
        </p:nvCxnSpPr>
        <p:spPr>
          <a:xfrm>
            <a:off x="7068760" y="1455828"/>
            <a:ext cx="1689978" cy="361364"/>
          </a:xfrm>
          <a:prstGeom prst="bentConnector3">
            <a:avLst>
              <a:gd name="adj1" fmla="val 8067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право 60"/>
          <p:cNvSpPr/>
          <p:nvPr/>
        </p:nvSpPr>
        <p:spPr>
          <a:xfrm>
            <a:off x="11025051" y="2413218"/>
            <a:ext cx="1149532" cy="2106531"/>
          </a:xfrm>
          <a:prstGeom prst="rightArrow">
            <a:avLst>
              <a:gd name="adj1" fmla="val 74842"/>
              <a:gd name="adj2" fmla="val 4734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/>
          </a:p>
        </p:txBody>
      </p:sp>
      <p:sp>
        <p:nvSpPr>
          <p:cNvPr id="62" name="TextBox 105"/>
          <p:cNvSpPr txBox="1"/>
          <p:nvPr/>
        </p:nvSpPr>
        <p:spPr>
          <a:xfrm>
            <a:off x="11025051" y="2958651"/>
            <a:ext cx="995680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/>
              <a:t>Наличие полных и точных данных об объектах недвижимости</a:t>
            </a:r>
            <a:endParaRPr lang="ru-RU" sz="1000" dirty="0"/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1215206" y="1459596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>
            <a:stCxn id="20" idx="3"/>
            <a:endCxn id="62" idx="1"/>
          </p:cNvCxnSpPr>
          <p:nvPr/>
        </p:nvCxnSpPr>
        <p:spPr>
          <a:xfrm>
            <a:off x="9299239" y="1036953"/>
            <a:ext cx="1725812" cy="2429530"/>
          </a:xfrm>
          <a:prstGeom prst="bentConnector3">
            <a:avLst>
              <a:gd name="adj1" fmla="val 80906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Блок-схема: документ 76"/>
          <p:cNvSpPr/>
          <p:nvPr/>
        </p:nvSpPr>
        <p:spPr>
          <a:xfrm>
            <a:off x="9813618" y="500582"/>
            <a:ext cx="1894485" cy="405696"/>
          </a:xfrm>
          <a:prstGeom prst="flowChartDocumen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Предоставление списков 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Управление </a:t>
            </a:r>
            <a:r>
              <a:rPr lang="ru-RU" sz="1000" dirty="0" err="1" smtClean="0">
                <a:solidFill>
                  <a:schemeClr val="tx1"/>
                </a:solidFill>
              </a:rPr>
              <a:t>Росреестра</a:t>
            </a:r>
            <a:r>
              <a:rPr lang="ru-RU" sz="1000" dirty="0" smtClean="0">
                <a:solidFill>
                  <a:schemeClr val="tx1"/>
                </a:solidFill>
              </a:rPr>
              <a:t>/ТО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78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686" y="218168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20"/>
          <p:cNvSpPr txBox="1"/>
          <p:nvPr/>
        </p:nvSpPr>
        <p:spPr>
          <a:xfrm>
            <a:off x="10150121" y="116463"/>
            <a:ext cx="17498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>
                <a:latin typeface="Segoe UI" panose="020B0502040204020203" pitchFamily="34" charset="0"/>
                <a:cs typeface="Segoe UI" panose="020B0502040204020203" pitchFamily="34" charset="0"/>
              </a:rPr>
              <a:t>е</a:t>
            </a:r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жемесячно до 10 числа по истечению 6 месяцев после направления предостережений </a:t>
            </a:r>
          </a:p>
        </p:txBody>
      </p:sp>
      <p:cxnSp>
        <p:nvCxnSpPr>
          <p:cNvPr id="85" name="Соединительная линия уступом 84"/>
          <p:cNvCxnSpPr>
            <a:stCxn id="20" idx="0"/>
          </p:cNvCxnSpPr>
          <p:nvPr/>
        </p:nvCxnSpPr>
        <p:spPr>
          <a:xfrm rot="5400000" flipH="1" flipV="1">
            <a:off x="9054354" y="448422"/>
            <a:ext cx="187827" cy="664566"/>
          </a:xfrm>
          <a:prstGeom prst="bentConnector2">
            <a:avLst/>
          </a:prstGeom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8770016" y="2207123"/>
            <a:ext cx="1212185" cy="3269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Анализ списка №2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6" name="Ромб 105"/>
          <p:cNvSpPr/>
          <p:nvPr/>
        </p:nvSpPr>
        <p:spPr>
          <a:xfrm>
            <a:off x="5627612" y="2167591"/>
            <a:ext cx="1040994" cy="6682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900" dirty="0"/>
          </a:p>
        </p:txBody>
      </p:sp>
      <p:sp>
        <p:nvSpPr>
          <p:cNvPr id="107" name="TextBox 221"/>
          <p:cNvSpPr txBox="1"/>
          <p:nvPr/>
        </p:nvSpPr>
        <p:spPr>
          <a:xfrm>
            <a:off x="5632530" y="2256105"/>
            <a:ext cx="1015985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dirty="0" smtClean="0"/>
              <a:t>Основания </a:t>
            </a:r>
          </a:p>
          <a:p>
            <a:pPr algn="ctr"/>
            <a:r>
              <a:rPr lang="ru-RU" sz="900" dirty="0" smtClean="0"/>
              <a:t>по ст.57 </a:t>
            </a:r>
          </a:p>
          <a:p>
            <a:pPr algn="ctr"/>
            <a:r>
              <a:rPr lang="ru-RU" sz="900" dirty="0" smtClean="0"/>
              <a:t>248-ФЗ</a:t>
            </a:r>
            <a:endParaRPr lang="ru-RU" sz="900" dirty="0"/>
          </a:p>
        </p:txBody>
      </p:sp>
      <p:pic>
        <p:nvPicPr>
          <p:cNvPr id="108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588" y="1947933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Box 20"/>
          <p:cNvSpPr txBox="1"/>
          <p:nvPr/>
        </p:nvSpPr>
        <p:spPr>
          <a:xfrm>
            <a:off x="8900279" y="1984523"/>
            <a:ext cx="9290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10 рабочих дней</a:t>
            </a:r>
          </a:p>
        </p:txBody>
      </p:sp>
      <p:cxnSp>
        <p:nvCxnSpPr>
          <p:cNvPr id="118" name="Соединительная линия уступом 117"/>
          <p:cNvCxnSpPr>
            <a:stCxn id="106" idx="2"/>
          </p:cNvCxnSpPr>
          <p:nvPr/>
        </p:nvCxnSpPr>
        <p:spPr>
          <a:xfrm rot="16200000" flipH="1">
            <a:off x="6672814" y="2311136"/>
            <a:ext cx="17238" cy="1066648"/>
          </a:xfrm>
          <a:prstGeom prst="bent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20"/>
          <p:cNvSpPr txBox="1"/>
          <p:nvPr/>
        </p:nvSpPr>
        <p:spPr>
          <a:xfrm>
            <a:off x="6281792" y="2684804"/>
            <a:ext cx="1308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отсутствуют</a:t>
            </a:r>
          </a:p>
        </p:txBody>
      </p:sp>
      <p:sp>
        <p:nvSpPr>
          <p:cNvPr id="124" name="Ромб 123"/>
          <p:cNvSpPr/>
          <p:nvPr/>
        </p:nvSpPr>
        <p:spPr>
          <a:xfrm>
            <a:off x="4910435" y="2817851"/>
            <a:ext cx="1040994" cy="6682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900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548352" y="2858667"/>
            <a:ext cx="1498119" cy="831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000" dirty="0">
                <a:solidFill>
                  <a:schemeClr val="tx1"/>
                </a:solidFill>
              </a:rPr>
              <a:t>плана-графика проведения МЗК, </a:t>
            </a:r>
            <a:r>
              <a:rPr lang="ru-RU" sz="1000" dirty="0" smtClean="0">
                <a:solidFill>
                  <a:schemeClr val="tx1"/>
                </a:solidFill>
              </a:rPr>
              <a:t>направление </a:t>
            </a:r>
            <a:r>
              <a:rPr lang="ru-RU" sz="1000" dirty="0">
                <a:solidFill>
                  <a:schemeClr val="tx1"/>
                </a:solidFill>
              </a:rPr>
              <a:t>плана-графика </a:t>
            </a:r>
            <a:r>
              <a:rPr lang="ru-RU" sz="1000" dirty="0" smtClean="0">
                <a:solidFill>
                  <a:schemeClr val="tx1"/>
                </a:solidFill>
              </a:rPr>
              <a:t>в Управление/ТО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396193" y="3007708"/>
            <a:ext cx="1042083" cy="674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Проведение надзорных мероприятий органами </a:t>
            </a:r>
            <a:r>
              <a:rPr lang="ru-RU" sz="1000" dirty="0" smtClean="0">
                <a:solidFill>
                  <a:schemeClr val="tx1"/>
                </a:solidFill>
              </a:rPr>
              <a:t>МЗК</a:t>
            </a:r>
            <a:endParaRPr lang="ru-RU" sz="1000" dirty="0">
              <a:solidFill>
                <a:schemeClr val="tx1"/>
              </a:solidFill>
            </a:endParaRP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3668531" y="3007708"/>
            <a:ext cx="1018326" cy="6738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Оформление результатов КНМ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0" name="TextBox 20"/>
          <p:cNvSpPr txBox="1"/>
          <p:nvPr/>
        </p:nvSpPr>
        <p:spPr>
          <a:xfrm>
            <a:off x="2387026" y="2508170"/>
            <a:ext cx="1076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>
                <a:latin typeface="Segoe UI" panose="020B0502040204020203" pitchFamily="34" charset="0"/>
                <a:cs typeface="Segoe UI" panose="020B0502040204020203" pitchFamily="34" charset="0"/>
              </a:rPr>
              <a:t>с</a:t>
            </a:r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огласно графику, но не позднее 4 месяцев после формирования списка № 2</a:t>
            </a:r>
            <a:endParaRPr lang="ru-RU"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3" name="Соединительная линия уступом 142"/>
          <p:cNvCxnSpPr/>
          <p:nvPr/>
        </p:nvCxnSpPr>
        <p:spPr>
          <a:xfrm rot="10800000" flipV="1">
            <a:off x="1690049" y="2492409"/>
            <a:ext cx="3943112" cy="348390"/>
          </a:xfrm>
          <a:prstGeom prst="bentConnector3">
            <a:avLst>
              <a:gd name="adj1" fmla="val 99963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20"/>
          <p:cNvSpPr txBox="1"/>
          <p:nvPr/>
        </p:nvSpPr>
        <p:spPr>
          <a:xfrm>
            <a:off x="4847773" y="2318625"/>
            <a:ext cx="1187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есть основания</a:t>
            </a:r>
          </a:p>
        </p:txBody>
      </p:sp>
      <p:pic>
        <p:nvPicPr>
          <p:cNvPr id="151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527" y="2681489"/>
            <a:ext cx="269210" cy="26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2" name="Прямая со стрелкой 151"/>
          <p:cNvCxnSpPr/>
          <p:nvPr/>
        </p:nvCxnSpPr>
        <p:spPr>
          <a:xfrm>
            <a:off x="2046471" y="3312829"/>
            <a:ext cx="349722" cy="1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>
            <a:off x="4680521" y="3149939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20"/>
          <p:cNvSpPr txBox="1"/>
          <p:nvPr/>
        </p:nvSpPr>
        <p:spPr>
          <a:xfrm>
            <a:off x="3784020" y="2712432"/>
            <a:ext cx="1307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1 рабочего дня после проведения КНМ</a:t>
            </a:r>
          </a:p>
        </p:txBody>
      </p:sp>
      <p:pic>
        <p:nvPicPr>
          <p:cNvPr id="163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990" y="2745753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221"/>
          <p:cNvSpPr txBox="1"/>
          <p:nvPr/>
        </p:nvSpPr>
        <p:spPr>
          <a:xfrm>
            <a:off x="4919513" y="2967507"/>
            <a:ext cx="101598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dirty="0" smtClean="0"/>
              <a:t>Нарушение устранено</a:t>
            </a:r>
            <a:endParaRPr lang="ru-RU" sz="900" dirty="0"/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 flipV="1">
            <a:off x="5949524" y="3144528"/>
            <a:ext cx="4740789" cy="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20"/>
          <p:cNvSpPr txBox="1"/>
          <p:nvPr/>
        </p:nvSpPr>
        <p:spPr>
          <a:xfrm>
            <a:off x="5925192" y="2960136"/>
            <a:ext cx="1251619" cy="200055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устранено</a:t>
            </a:r>
          </a:p>
        </p:txBody>
      </p:sp>
      <p:sp>
        <p:nvSpPr>
          <p:cNvPr id="183" name="TextBox 20"/>
          <p:cNvSpPr txBox="1"/>
          <p:nvPr/>
        </p:nvSpPr>
        <p:spPr>
          <a:xfrm>
            <a:off x="5387189" y="3750028"/>
            <a:ext cx="745509" cy="200055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 устранено</a:t>
            </a:r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>
            <a:off x="6130765" y="3492441"/>
            <a:ext cx="446" cy="757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Прямоугольник 189"/>
          <p:cNvSpPr/>
          <p:nvPr/>
        </p:nvSpPr>
        <p:spPr>
          <a:xfrm>
            <a:off x="6272340" y="3259652"/>
            <a:ext cx="1965685" cy="48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Принятие мер для устранения, пресечения нарушения по ФЗ 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от 31.07.2020 № 248</a:t>
            </a:r>
            <a:endParaRPr lang="ru-RU" sz="1000" dirty="0">
              <a:solidFill>
                <a:schemeClr val="tx1"/>
              </a:solidFill>
            </a:endParaRP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274021" y="4046280"/>
            <a:ext cx="1963889" cy="407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Направление в орган ГЗН для производства в рамках КоАП РФ</a:t>
            </a:r>
            <a:endParaRPr lang="ru-RU" sz="1000" dirty="0">
              <a:solidFill>
                <a:schemeClr val="tx1"/>
              </a:solidFill>
            </a:endParaRP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2" name="TextBox 20"/>
          <p:cNvSpPr txBox="1"/>
          <p:nvPr/>
        </p:nvSpPr>
        <p:spPr>
          <a:xfrm>
            <a:off x="6604959" y="3759724"/>
            <a:ext cx="1461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5 рабочих дней после проведения КНМ</a:t>
            </a:r>
          </a:p>
        </p:txBody>
      </p:sp>
      <p:pic>
        <p:nvPicPr>
          <p:cNvPr id="196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302" y="3792796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" name="Прямоугольник 198"/>
          <p:cNvSpPr/>
          <p:nvPr/>
        </p:nvSpPr>
        <p:spPr>
          <a:xfrm>
            <a:off x="8475987" y="4047043"/>
            <a:ext cx="1778696" cy="410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Принятие органом ГЗН решения </a:t>
            </a:r>
            <a:r>
              <a:rPr lang="ru-RU" sz="900" dirty="0">
                <a:solidFill>
                  <a:schemeClr val="tx1"/>
                </a:solidFill>
              </a:rPr>
              <a:t>о привлечении к ответственности по КоАП РФ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8491175" y="3250406"/>
            <a:ext cx="1783116" cy="496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Проведение КНМ </a:t>
            </a:r>
            <a:r>
              <a:rPr lang="ru-RU" sz="900" dirty="0" smtClean="0">
                <a:solidFill>
                  <a:schemeClr val="tx1"/>
                </a:solidFill>
              </a:rPr>
              <a:t>в </a:t>
            </a:r>
            <a:r>
              <a:rPr lang="ru-RU" sz="900" dirty="0">
                <a:solidFill>
                  <a:schemeClr val="tx1"/>
                </a:solidFill>
              </a:rPr>
              <a:t>целях </a:t>
            </a:r>
            <a:r>
              <a:rPr lang="ru-RU" sz="900" dirty="0" smtClean="0">
                <a:solidFill>
                  <a:schemeClr val="tx1"/>
                </a:solidFill>
              </a:rPr>
              <a:t>контроля устранения нарушения </a:t>
            </a:r>
            <a:r>
              <a:rPr lang="ru-RU" sz="900" dirty="0">
                <a:solidFill>
                  <a:schemeClr val="tx1"/>
                </a:solidFill>
              </a:rPr>
              <a:t>по ФЗ от 31.07.2020 № 248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01" name="Прямая со стрелкой 200"/>
          <p:cNvCxnSpPr/>
          <p:nvPr/>
        </p:nvCxnSpPr>
        <p:spPr>
          <a:xfrm>
            <a:off x="8249643" y="3493848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>
            <a:off x="8246073" y="4221151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"/>
          <p:cNvSpPr txBox="1"/>
          <p:nvPr/>
        </p:nvSpPr>
        <p:spPr>
          <a:xfrm>
            <a:off x="8737594" y="3759916"/>
            <a:ext cx="1461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2 месяцев </a:t>
            </a:r>
          </a:p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после проведения КНМ</a:t>
            </a:r>
          </a:p>
        </p:txBody>
      </p:sp>
      <p:pic>
        <p:nvPicPr>
          <p:cNvPr id="207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37" y="3792988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2" name="Соединительная линия уступом 211"/>
          <p:cNvCxnSpPr/>
          <p:nvPr/>
        </p:nvCxnSpPr>
        <p:spPr>
          <a:xfrm rot="10800000" flipV="1">
            <a:off x="3161200" y="4640887"/>
            <a:ext cx="7489455" cy="580361"/>
          </a:xfrm>
          <a:prstGeom prst="bentConnector3">
            <a:avLst>
              <a:gd name="adj1" fmla="val 1001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Соединительная линия уступом 217"/>
          <p:cNvCxnSpPr>
            <a:stCxn id="200" idx="3"/>
          </p:cNvCxnSpPr>
          <p:nvPr/>
        </p:nvCxnSpPr>
        <p:spPr>
          <a:xfrm>
            <a:off x="10274291" y="3498439"/>
            <a:ext cx="376365" cy="11374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Ромб 221"/>
          <p:cNvSpPr/>
          <p:nvPr/>
        </p:nvSpPr>
        <p:spPr>
          <a:xfrm>
            <a:off x="2989420" y="5027106"/>
            <a:ext cx="1040994" cy="66825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900" dirty="0"/>
          </a:p>
        </p:txBody>
      </p:sp>
      <p:sp>
        <p:nvSpPr>
          <p:cNvPr id="223" name="TextBox 221"/>
          <p:cNvSpPr txBox="1"/>
          <p:nvPr/>
        </p:nvSpPr>
        <p:spPr>
          <a:xfrm>
            <a:off x="3012350" y="5176393"/>
            <a:ext cx="101598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dirty="0" smtClean="0"/>
              <a:t>Нарушение устранено</a:t>
            </a:r>
            <a:endParaRPr lang="ru-RU" sz="900" dirty="0"/>
          </a:p>
        </p:txBody>
      </p:sp>
      <p:cxnSp>
        <p:nvCxnSpPr>
          <p:cNvPr id="252" name="Прямая соединительная линия 251"/>
          <p:cNvCxnSpPr/>
          <p:nvPr/>
        </p:nvCxnSpPr>
        <p:spPr>
          <a:xfrm flipV="1">
            <a:off x="10820489" y="3466482"/>
            <a:ext cx="14655" cy="144993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Соединительная линия уступом 255"/>
          <p:cNvCxnSpPr/>
          <p:nvPr/>
        </p:nvCxnSpPr>
        <p:spPr>
          <a:xfrm>
            <a:off x="4028335" y="5359347"/>
            <a:ext cx="989318" cy="436334"/>
          </a:xfrm>
          <a:prstGeom prst="bentConnector3">
            <a:avLst>
              <a:gd name="adj1" fmla="val 73107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0"/>
          <p:cNvSpPr txBox="1"/>
          <p:nvPr/>
        </p:nvSpPr>
        <p:spPr>
          <a:xfrm>
            <a:off x="3978738" y="5165890"/>
            <a:ext cx="745509" cy="200055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 устранено</a:t>
            </a:r>
          </a:p>
        </p:txBody>
      </p:sp>
      <p:sp>
        <p:nvSpPr>
          <p:cNvPr id="268" name="Прямоугольник 267"/>
          <p:cNvSpPr/>
          <p:nvPr/>
        </p:nvSpPr>
        <p:spPr>
          <a:xfrm>
            <a:off x="5146831" y="6065962"/>
            <a:ext cx="2214135" cy="496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Принятие мер для устранения, пресечения нарушения по ФЗ от 31.07.2020 № 248</a:t>
            </a:r>
            <a:endParaRPr lang="ru-RU" sz="1000" dirty="0">
              <a:solidFill>
                <a:schemeClr val="tx1"/>
              </a:solidFill>
            </a:endParaRP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5140765" y="5267766"/>
            <a:ext cx="2206615" cy="479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Решение вопроса о возбуждении дела об </a:t>
            </a:r>
            <a:r>
              <a:rPr lang="ru-RU" sz="1000" dirty="0" smtClean="0">
                <a:solidFill>
                  <a:schemeClr val="tx1"/>
                </a:solidFill>
              </a:rPr>
              <a:t>административном </a:t>
            </a:r>
            <a:r>
              <a:rPr lang="ru-RU" sz="1000" dirty="0">
                <a:solidFill>
                  <a:schemeClr val="tx1"/>
                </a:solidFill>
              </a:rPr>
              <a:t>правонарушении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70" name="Прямая со стрелкой 269"/>
          <p:cNvCxnSpPr/>
          <p:nvPr/>
        </p:nvCxnSpPr>
        <p:spPr>
          <a:xfrm>
            <a:off x="7370044" y="6314522"/>
            <a:ext cx="229914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Прямоугольник 270"/>
          <p:cNvSpPr/>
          <p:nvPr/>
        </p:nvSpPr>
        <p:spPr>
          <a:xfrm>
            <a:off x="7609037" y="6060603"/>
            <a:ext cx="1798347" cy="4964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Проведение КНМ в целях контроля устранения нарушения по ФЗ от 31.07.2020 № 248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7576813" y="5267766"/>
            <a:ext cx="1798347" cy="476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Направление </a:t>
            </a:r>
            <a:r>
              <a:rPr lang="ru-RU" sz="1000" dirty="0">
                <a:solidFill>
                  <a:schemeClr val="tx1"/>
                </a:solidFill>
              </a:rPr>
              <a:t>материалов 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 мировой суд по </a:t>
            </a:r>
            <a:r>
              <a:rPr lang="ru-RU" sz="1000" dirty="0">
                <a:solidFill>
                  <a:schemeClr val="tx1"/>
                </a:solidFill>
              </a:rPr>
              <a:t>подведомственности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92" name="Блок-схема: документ 291"/>
          <p:cNvSpPr/>
          <p:nvPr/>
        </p:nvSpPr>
        <p:spPr>
          <a:xfrm>
            <a:off x="10274291" y="5130852"/>
            <a:ext cx="1369455" cy="650163"/>
          </a:xfrm>
          <a:prstGeom prst="flowChartDocumen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Постановление/ определение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95" name="Прямая соединительная линия 294"/>
          <p:cNvCxnSpPr/>
          <p:nvPr/>
        </p:nvCxnSpPr>
        <p:spPr>
          <a:xfrm flipH="1">
            <a:off x="5017318" y="5472748"/>
            <a:ext cx="335" cy="847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Прямая соединительная линия 301"/>
          <p:cNvCxnSpPr/>
          <p:nvPr/>
        </p:nvCxnSpPr>
        <p:spPr>
          <a:xfrm>
            <a:off x="9375494" y="5456680"/>
            <a:ext cx="823720" cy="428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Соединительная линия уступом 308"/>
          <p:cNvCxnSpPr>
            <a:stCxn id="271" idx="3"/>
            <a:endCxn id="222" idx="2"/>
          </p:cNvCxnSpPr>
          <p:nvPr/>
        </p:nvCxnSpPr>
        <p:spPr>
          <a:xfrm flipH="1" flipV="1">
            <a:off x="3509917" y="5695356"/>
            <a:ext cx="5897467" cy="613486"/>
          </a:xfrm>
          <a:prstGeom prst="bentConnector4">
            <a:avLst>
              <a:gd name="adj1" fmla="val -3876"/>
              <a:gd name="adj2" fmla="val -601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20"/>
          <p:cNvSpPr txBox="1"/>
          <p:nvPr/>
        </p:nvSpPr>
        <p:spPr>
          <a:xfrm>
            <a:off x="7920773" y="4987228"/>
            <a:ext cx="1569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1 рабочего дня</a:t>
            </a:r>
          </a:p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после возбуждения дела</a:t>
            </a:r>
          </a:p>
        </p:txBody>
      </p:sp>
      <p:pic>
        <p:nvPicPr>
          <p:cNvPr id="316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325" y="5020945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325" y="5812674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" name="TextBox 20"/>
          <p:cNvSpPr txBox="1"/>
          <p:nvPr/>
        </p:nvSpPr>
        <p:spPr>
          <a:xfrm>
            <a:off x="7923612" y="5780362"/>
            <a:ext cx="1385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>
                <a:latin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 истечению срока исполнения предписания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9381" y="5929751"/>
            <a:ext cx="2911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Карта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200" dirty="0" smtClean="0"/>
              <a:t> состояния процесса:</a:t>
            </a:r>
          </a:p>
          <a:p>
            <a:r>
              <a:rPr lang="ru-RU" sz="1200" b="1" dirty="0"/>
              <a:t>Проведение муниципального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и </a:t>
            </a:r>
            <a:r>
              <a:rPr lang="ru-RU" sz="1200" b="1" dirty="0"/>
              <a:t>государственного земельного </a:t>
            </a:r>
            <a:r>
              <a:rPr lang="ru-RU" sz="1200" b="1" dirty="0" smtClean="0"/>
              <a:t>контроля</a:t>
            </a:r>
            <a:endParaRPr lang="ru-RU" sz="12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3750257" y="150587"/>
            <a:ext cx="4170516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smtClean="0">
                <a:solidFill>
                  <a:schemeClr val="bg1">
                    <a:lumMod val="50000"/>
                  </a:schemeClr>
                </a:solidFill>
              </a:rPr>
              <a:t>зона ответственности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органа 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м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униципального земельного контроля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3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6" y="2551962"/>
            <a:ext cx="265951" cy="2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TextBox 20"/>
          <p:cNvSpPr txBox="1"/>
          <p:nvPr/>
        </p:nvSpPr>
        <p:spPr>
          <a:xfrm>
            <a:off x="380584" y="2546281"/>
            <a:ext cx="144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1 месяца после формирования списка № 2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7217257" y="2716278"/>
            <a:ext cx="2793907" cy="306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Обращение в суд с иском об  освобождения ЗУ</a:t>
            </a:r>
          </a:p>
          <a:p>
            <a:pPr algn="r"/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35" name="Прямая соединительная линия 134"/>
          <p:cNvCxnSpPr>
            <a:stCxn id="120" idx="3"/>
          </p:cNvCxnSpPr>
          <p:nvPr/>
        </p:nvCxnSpPr>
        <p:spPr>
          <a:xfrm flipV="1">
            <a:off x="10011164" y="2867748"/>
            <a:ext cx="683098" cy="177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20"/>
          <p:cNvSpPr txBox="1"/>
          <p:nvPr/>
        </p:nvSpPr>
        <p:spPr>
          <a:xfrm>
            <a:off x="7423836" y="2410954"/>
            <a:ext cx="1346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позднее 2 месяцев после формирования списка № 2</a:t>
            </a:r>
            <a:endParaRPr lang="ru-RU"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2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753" y="2426000"/>
            <a:ext cx="269210" cy="26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51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AutoShape 108"/>
          <p:cNvSpPr>
            <a:spLocks noChangeArrowheads="1"/>
          </p:cNvSpPr>
          <p:nvPr/>
        </p:nvSpPr>
        <p:spPr bwMode="auto">
          <a:xfrm>
            <a:off x="9516235" y="3744403"/>
            <a:ext cx="1707825" cy="1197087"/>
          </a:xfrm>
          <a:prstGeom prst="diamond">
            <a:avLst/>
          </a:prstGeom>
          <a:solidFill>
            <a:srgbClr val="FDE0AD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замечаний к проекту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КПТ</a:t>
            </a:r>
            <a:endParaRPr lang="ru-RU" alt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6" name="AutoShape 110"/>
          <p:cNvSpPr>
            <a:spLocks noChangeArrowheads="1"/>
          </p:cNvSpPr>
          <p:nvPr/>
        </p:nvSpPr>
        <p:spPr bwMode="auto">
          <a:xfrm>
            <a:off x="197137" y="38002"/>
            <a:ext cx="1031875" cy="1951039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339933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Рассмотрение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карты-плана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территории* </a:t>
            </a: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согласительной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комиссии</a:t>
            </a:r>
          </a:p>
        </p:txBody>
      </p:sp>
      <p:sp>
        <p:nvSpPr>
          <p:cNvPr id="5" name="Прямоугольник 182"/>
          <p:cNvSpPr/>
          <p:nvPr/>
        </p:nvSpPr>
        <p:spPr>
          <a:xfrm>
            <a:off x="9554148" y="2201773"/>
            <a:ext cx="2157132" cy="694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Подготовка заключения о результатах рассмотрения проекта КПТ на 1 заседании согласительной комиссии</a:t>
            </a:r>
            <a:endParaRPr lang="ru-RU" altLang="ru-RU" sz="2000" dirty="0">
              <a:latin typeface="Arial" panose="020B0604020202020204" pitchFamily="34" charset="0"/>
            </a:endParaRPr>
          </a:p>
        </p:txBody>
      </p:sp>
      <p:sp>
        <p:nvSpPr>
          <p:cNvPr id="51" name="Прямоугольник 153"/>
          <p:cNvSpPr/>
          <p:nvPr/>
        </p:nvSpPr>
        <p:spPr>
          <a:xfrm>
            <a:off x="1419006" y="629828"/>
            <a:ext cx="1341005" cy="767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Ознакомление с КПТ членами согласительной комиссии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085493" y="6210547"/>
            <a:ext cx="301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 состояния процесса:</a:t>
            </a:r>
          </a:p>
          <a:p>
            <a:r>
              <a:rPr lang="ru-RU" sz="1400" b="1" dirty="0" smtClean="0"/>
              <a:t>Работа согласительной комиссии</a:t>
            </a:r>
            <a:endParaRPr lang="ru-RU" sz="1400" b="1" dirty="0"/>
          </a:p>
        </p:txBody>
      </p:sp>
      <p:cxnSp>
        <p:nvCxnSpPr>
          <p:cNvPr id="15" name="Прямая со стрелкой 14"/>
          <p:cNvCxnSpPr>
            <a:stCxn id="3096" idx="3"/>
            <a:endCxn id="51" idx="1"/>
          </p:cNvCxnSpPr>
          <p:nvPr/>
        </p:nvCxnSpPr>
        <p:spPr>
          <a:xfrm flipV="1">
            <a:off x="1229012" y="1013521"/>
            <a:ext cx="18999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153"/>
          <p:cNvSpPr/>
          <p:nvPr/>
        </p:nvSpPr>
        <p:spPr>
          <a:xfrm>
            <a:off x="3004665" y="626013"/>
            <a:ext cx="1371948" cy="771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Предоставление обоснования результатов ККР Исполнителем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153"/>
          <p:cNvSpPr/>
          <p:nvPr/>
        </p:nvSpPr>
        <p:spPr>
          <a:xfrm>
            <a:off x="4658472" y="626013"/>
            <a:ext cx="1307430" cy="771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Рассмотрение возражений заинтересованных лиц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153"/>
          <p:cNvSpPr/>
          <p:nvPr/>
        </p:nvSpPr>
        <p:spPr>
          <a:xfrm>
            <a:off x="6333252" y="621177"/>
            <a:ext cx="1325293" cy="776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Обсуждение обоснованности местоположения границ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153"/>
          <p:cNvSpPr/>
          <p:nvPr/>
        </p:nvSpPr>
        <p:spPr>
          <a:xfrm>
            <a:off x="8041854" y="125941"/>
            <a:ext cx="1182868" cy="776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Рассмотрение замечаний, выявленных Управлением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153"/>
          <p:cNvSpPr/>
          <p:nvPr/>
        </p:nvSpPr>
        <p:spPr>
          <a:xfrm>
            <a:off x="9615184" y="611293"/>
            <a:ext cx="1953786" cy="785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Рассмотрение предложений членов согласительной комиссии по внесению изменений в КПТ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52" name="Прямоугольник 153"/>
          <p:cNvSpPr/>
          <p:nvPr/>
        </p:nvSpPr>
        <p:spPr>
          <a:xfrm>
            <a:off x="7632358" y="4107577"/>
            <a:ext cx="1362352" cy="51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Доработка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 КПТ</a:t>
            </a:r>
            <a:endParaRPr lang="ru-RU" altLang="ru-RU" sz="900" dirty="0">
              <a:solidFill>
                <a:srgbClr val="002060"/>
              </a:solidFill>
            </a:endParaRPr>
          </a:p>
        </p:txBody>
      </p:sp>
      <p:sp>
        <p:nvSpPr>
          <p:cNvPr id="54" name="Прямоугольник 153"/>
          <p:cNvSpPr/>
          <p:nvPr/>
        </p:nvSpPr>
        <p:spPr>
          <a:xfrm>
            <a:off x="4910570" y="2240032"/>
            <a:ext cx="1530423" cy="720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Оформление акта согласования местоположения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153"/>
          <p:cNvSpPr/>
          <p:nvPr/>
        </p:nvSpPr>
        <p:spPr>
          <a:xfrm>
            <a:off x="5518510" y="4024831"/>
            <a:ext cx="1373400" cy="636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Повторное заседание согласительной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комиссии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ru-RU" altLang="ru-RU" sz="900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153"/>
          <p:cNvSpPr/>
          <p:nvPr/>
        </p:nvSpPr>
        <p:spPr>
          <a:xfrm>
            <a:off x="3990310" y="4028314"/>
            <a:ext cx="1241759" cy="6327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Рассмотрение возражений</a:t>
            </a:r>
          </a:p>
        </p:txBody>
      </p:sp>
      <p:sp>
        <p:nvSpPr>
          <p:cNvPr id="58" name="Прямоугольник 153"/>
          <p:cNvSpPr/>
          <p:nvPr/>
        </p:nvSpPr>
        <p:spPr>
          <a:xfrm>
            <a:off x="2507365" y="4024832"/>
            <a:ext cx="1362352" cy="636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Рассмотрение доработанного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проекта КП</a:t>
            </a:r>
          </a:p>
        </p:txBody>
      </p:sp>
      <p:sp>
        <p:nvSpPr>
          <p:cNvPr id="59" name="AutoShape 108"/>
          <p:cNvSpPr>
            <a:spLocks noChangeArrowheads="1"/>
          </p:cNvSpPr>
          <p:nvPr/>
        </p:nvSpPr>
        <p:spPr bwMode="auto">
          <a:xfrm>
            <a:off x="713074" y="5423890"/>
            <a:ext cx="1707825" cy="1176285"/>
          </a:xfrm>
          <a:prstGeom prst="diamond">
            <a:avLst/>
          </a:prstGeom>
          <a:solidFill>
            <a:srgbClr val="FDE0AD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замечания к КПТ</a:t>
            </a:r>
            <a:endParaRPr lang="ru-RU" alt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153"/>
          <p:cNvSpPr/>
          <p:nvPr/>
        </p:nvSpPr>
        <p:spPr>
          <a:xfrm>
            <a:off x="877593" y="3781621"/>
            <a:ext cx="1362352" cy="1286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</a:rPr>
              <a:t>Подготовка заключения о результатах рассмотрения проекта КПТ на </a:t>
            </a: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2 </a:t>
            </a: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</a:rPr>
              <a:t>заседании согласительной комиссии</a:t>
            </a:r>
            <a:endParaRPr lang="ru-RU" altLang="ru-RU" sz="10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70" name="Прямоугольник 153"/>
          <p:cNvSpPr/>
          <p:nvPr/>
        </p:nvSpPr>
        <p:spPr>
          <a:xfrm>
            <a:off x="3004665" y="5771966"/>
            <a:ext cx="1362352" cy="4801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Доработка КПТ</a:t>
            </a:r>
          </a:p>
        </p:txBody>
      </p:sp>
      <p:sp>
        <p:nvSpPr>
          <p:cNvPr id="72" name="Прямоугольник 153"/>
          <p:cNvSpPr/>
          <p:nvPr/>
        </p:nvSpPr>
        <p:spPr>
          <a:xfrm>
            <a:off x="1824703" y="2240031"/>
            <a:ext cx="2157131" cy="720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Направление проекта КПТ в окончательной редакции на утверждение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74" name="AutoShape 108"/>
          <p:cNvSpPr>
            <a:spLocks noChangeArrowheads="1"/>
          </p:cNvSpPr>
          <p:nvPr/>
        </p:nvSpPr>
        <p:spPr bwMode="auto">
          <a:xfrm>
            <a:off x="6821905" y="2118567"/>
            <a:ext cx="1899474" cy="937569"/>
          </a:xfrm>
          <a:prstGeom prst="diamond">
            <a:avLst/>
          </a:prstGeom>
          <a:solidFill>
            <a:srgbClr val="FDE0AD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Поступление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возражений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заинтересованных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лиц</a:t>
            </a:r>
            <a:endParaRPr lang="ru-RU" alt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Прямая со стрелкой 75"/>
          <p:cNvCxnSpPr>
            <a:stCxn id="51" idx="3"/>
            <a:endCxn id="78" idx="1"/>
          </p:cNvCxnSpPr>
          <p:nvPr/>
        </p:nvCxnSpPr>
        <p:spPr>
          <a:xfrm flipV="1">
            <a:off x="2760011" y="1011614"/>
            <a:ext cx="244654" cy="1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78" idx="3"/>
            <a:endCxn id="80" idx="1"/>
          </p:cNvCxnSpPr>
          <p:nvPr/>
        </p:nvCxnSpPr>
        <p:spPr>
          <a:xfrm>
            <a:off x="4376613" y="1011614"/>
            <a:ext cx="2818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81" idx="1"/>
          </p:cNvCxnSpPr>
          <p:nvPr/>
        </p:nvCxnSpPr>
        <p:spPr>
          <a:xfrm>
            <a:off x="5965902" y="1004253"/>
            <a:ext cx="367350" cy="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4" idx="1"/>
          </p:cNvCxnSpPr>
          <p:nvPr/>
        </p:nvCxnSpPr>
        <p:spPr>
          <a:xfrm flipV="1">
            <a:off x="7664106" y="513960"/>
            <a:ext cx="377748" cy="48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172" idx="3"/>
            <a:endCxn id="48" idx="1"/>
          </p:cNvCxnSpPr>
          <p:nvPr/>
        </p:nvCxnSpPr>
        <p:spPr>
          <a:xfrm flipV="1">
            <a:off x="9224722" y="1004254"/>
            <a:ext cx="390462" cy="41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5" idx="0"/>
          </p:cNvCxnSpPr>
          <p:nvPr/>
        </p:nvCxnSpPr>
        <p:spPr>
          <a:xfrm>
            <a:off x="10632714" y="1418883"/>
            <a:ext cx="0" cy="782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8721379" y="2585328"/>
            <a:ext cx="832769" cy="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8712669" y="2333897"/>
            <a:ext cx="870693" cy="398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календарных дней</a:t>
            </a:r>
          </a:p>
        </p:txBody>
      </p:sp>
      <p:cxnSp>
        <p:nvCxnSpPr>
          <p:cNvPr id="91" name="Прямая со стрелкой 90"/>
          <p:cNvCxnSpPr>
            <a:stCxn id="5" idx="2"/>
            <a:endCxn id="3095" idx="0"/>
          </p:cNvCxnSpPr>
          <p:nvPr/>
        </p:nvCxnSpPr>
        <p:spPr>
          <a:xfrm flipH="1">
            <a:off x="10370148" y="2896724"/>
            <a:ext cx="262566" cy="847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endCxn id="52" idx="3"/>
          </p:cNvCxnSpPr>
          <p:nvPr/>
        </p:nvCxnSpPr>
        <p:spPr>
          <a:xfrm flipH="1">
            <a:off x="8994710" y="4342946"/>
            <a:ext cx="510937" cy="20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8994710" y="4133800"/>
            <a:ext cx="404722" cy="2564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14" name="Прямая со стрелкой 113"/>
          <p:cNvCxnSpPr/>
          <p:nvPr/>
        </p:nvCxnSpPr>
        <p:spPr>
          <a:xfrm flipH="1" flipV="1">
            <a:off x="6440994" y="2732432"/>
            <a:ext cx="3520796" cy="1244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8413589" y="3246140"/>
            <a:ext cx="517481" cy="28997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0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Нет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17" name="Прямая со стрелкой 116"/>
          <p:cNvCxnSpPr>
            <a:endCxn id="54" idx="3"/>
          </p:cNvCxnSpPr>
          <p:nvPr/>
        </p:nvCxnSpPr>
        <p:spPr>
          <a:xfrm flipH="1" flipV="1">
            <a:off x="6440993" y="2600431"/>
            <a:ext cx="373274" cy="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Скругленный прямоугольник 121"/>
          <p:cNvSpPr/>
          <p:nvPr/>
        </p:nvSpPr>
        <p:spPr>
          <a:xfrm>
            <a:off x="6407178" y="2393161"/>
            <a:ext cx="484732" cy="1657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Нет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24" name="Прямая со стрелкой 123"/>
          <p:cNvCxnSpPr>
            <a:stCxn id="52" idx="1"/>
          </p:cNvCxnSpPr>
          <p:nvPr/>
        </p:nvCxnSpPr>
        <p:spPr>
          <a:xfrm flipH="1">
            <a:off x="6891910" y="4363701"/>
            <a:ext cx="740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Скругленный прямоугольник 126"/>
          <p:cNvSpPr/>
          <p:nvPr/>
        </p:nvSpPr>
        <p:spPr>
          <a:xfrm>
            <a:off x="6798556" y="4212298"/>
            <a:ext cx="886910" cy="2656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20 рабочих дней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29" name="Прямая со стрелкой 128"/>
          <p:cNvCxnSpPr/>
          <p:nvPr/>
        </p:nvCxnSpPr>
        <p:spPr>
          <a:xfrm flipH="1">
            <a:off x="6149577" y="2896724"/>
            <a:ext cx="1225913" cy="1108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6217966" y="3369040"/>
            <a:ext cx="568132" cy="20532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Да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32" name="Прямая со стрелкой 131"/>
          <p:cNvCxnSpPr>
            <a:stCxn id="54" idx="1"/>
          </p:cNvCxnSpPr>
          <p:nvPr/>
        </p:nvCxnSpPr>
        <p:spPr>
          <a:xfrm flipH="1" flipV="1">
            <a:off x="3990310" y="2600430"/>
            <a:ext cx="9202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stCxn id="55" idx="1"/>
            <a:endCxn id="56" idx="3"/>
          </p:cNvCxnSpPr>
          <p:nvPr/>
        </p:nvCxnSpPr>
        <p:spPr>
          <a:xfrm flipH="1">
            <a:off x="5232069" y="4342948"/>
            <a:ext cx="286441" cy="1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>
            <a:stCxn id="56" idx="1"/>
            <a:endCxn id="58" idx="3"/>
          </p:cNvCxnSpPr>
          <p:nvPr/>
        </p:nvCxnSpPr>
        <p:spPr>
          <a:xfrm flipH="1" flipV="1">
            <a:off x="3869717" y="4342948"/>
            <a:ext cx="120593" cy="1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>
            <a:stCxn id="58" idx="1"/>
          </p:cNvCxnSpPr>
          <p:nvPr/>
        </p:nvCxnSpPr>
        <p:spPr>
          <a:xfrm flipH="1" flipV="1">
            <a:off x="2239945" y="4342947"/>
            <a:ext cx="2674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61" idx="2"/>
          </p:cNvCxnSpPr>
          <p:nvPr/>
        </p:nvCxnSpPr>
        <p:spPr>
          <a:xfrm>
            <a:off x="1558769" y="5068460"/>
            <a:ext cx="0" cy="302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59" idx="3"/>
            <a:endCxn id="70" idx="1"/>
          </p:cNvCxnSpPr>
          <p:nvPr/>
        </p:nvCxnSpPr>
        <p:spPr>
          <a:xfrm flipV="1">
            <a:off x="2420899" y="6012032"/>
            <a:ext cx="58376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Скругленный прямоугольник 142"/>
          <p:cNvSpPr/>
          <p:nvPr/>
        </p:nvSpPr>
        <p:spPr>
          <a:xfrm>
            <a:off x="2420899" y="5776237"/>
            <a:ext cx="482369" cy="2445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Да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45" name="Соединительная линия уступом 144"/>
          <p:cNvCxnSpPr/>
          <p:nvPr/>
        </p:nvCxnSpPr>
        <p:spPr>
          <a:xfrm rot="10800000" flipH="1">
            <a:off x="663568" y="2974799"/>
            <a:ext cx="4962708" cy="3051204"/>
          </a:xfrm>
          <a:prstGeom prst="bentConnector4">
            <a:avLst>
              <a:gd name="adj1" fmla="val -4606"/>
              <a:gd name="adj2" fmla="val 774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Скругленный прямоугольник 150"/>
          <p:cNvSpPr/>
          <p:nvPr/>
        </p:nvSpPr>
        <p:spPr>
          <a:xfrm>
            <a:off x="25490" y="4739481"/>
            <a:ext cx="610185" cy="877858"/>
          </a:xfrm>
          <a:prstGeom prst="round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4" name="Стрелка влево 153"/>
          <p:cNvSpPr/>
          <p:nvPr/>
        </p:nvSpPr>
        <p:spPr>
          <a:xfrm>
            <a:off x="147517" y="1724834"/>
            <a:ext cx="1271489" cy="1790101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pPr algn="ctr"/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КПТ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13074" y="6600175"/>
            <a:ext cx="2739810" cy="25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*-КПТ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58" name="Соединительная линия уступом 157"/>
          <p:cNvCxnSpPr>
            <a:stCxn id="70" idx="3"/>
          </p:cNvCxnSpPr>
          <p:nvPr/>
        </p:nvCxnSpPr>
        <p:spPr>
          <a:xfrm flipV="1">
            <a:off x="4367017" y="2974799"/>
            <a:ext cx="971384" cy="303723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>
            <a:stCxn id="72" idx="1"/>
          </p:cNvCxnSpPr>
          <p:nvPr/>
        </p:nvCxnSpPr>
        <p:spPr>
          <a:xfrm flipH="1">
            <a:off x="1419006" y="2600430"/>
            <a:ext cx="4056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Прямоугольник 153"/>
          <p:cNvSpPr/>
          <p:nvPr/>
        </p:nvSpPr>
        <p:spPr>
          <a:xfrm>
            <a:off x="8041854" y="1034291"/>
            <a:ext cx="1182868" cy="776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Рассмотрение замечаний, выявленных Заказчиком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cxnSp>
        <p:nvCxnSpPr>
          <p:cNvPr id="165" name="Прямая со стрелкой 164"/>
          <p:cNvCxnSpPr>
            <a:stCxn id="81" idx="3"/>
            <a:endCxn id="172" idx="1"/>
          </p:cNvCxnSpPr>
          <p:nvPr/>
        </p:nvCxnSpPr>
        <p:spPr>
          <a:xfrm>
            <a:off x="7658545" y="1009196"/>
            <a:ext cx="383309" cy="41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>
            <a:stCxn id="84" idx="3"/>
            <a:endCxn id="48" idx="1"/>
          </p:cNvCxnSpPr>
          <p:nvPr/>
        </p:nvCxnSpPr>
        <p:spPr>
          <a:xfrm>
            <a:off x="9224722" y="513960"/>
            <a:ext cx="390462" cy="490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153"/>
          <p:cNvSpPr/>
          <p:nvPr/>
        </p:nvSpPr>
        <p:spPr>
          <a:xfrm>
            <a:off x="10953831" y="4765450"/>
            <a:ext cx="1113585" cy="486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Изменение ПЗЗ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153"/>
          <p:cNvSpPr/>
          <p:nvPr/>
        </p:nvSpPr>
        <p:spPr>
          <a:xfrm>
            <a:off x="9530219" y="5370527"/>
            <a:ext cx="1213971" cy="489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Доработка ПМТ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11236355" y="4340503"/>
            <a:ext cx="294893" cy="407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3095" idx="2"/>
            <a:endCxn id="62" idx="0"/>
          </p:cNvCxnSpPr>
          <p:nvPr/>
        </p:nvCxnSpPr>
        <p:spPr>
          <a:xfrm flipH="1">
            <a:off x="10137205" y="4941490"/>
            <a:ext cx="232943" cy="429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9886552" y="4974996"/>
            <a:ext cx="404722" cy="2564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1038655" y="4425040"/>
            <a:ext cx="404722" cy="2564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8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Полотно 2"/>
          <p:cNvGrpSpPr/>
          <p:nvPr/>
        </p:nvGrpSpPr>
        <p:grpSpPr>
          <a:xfrm>
            <a:off x="998182" y="1456848"/>
            <a:ext cx="9860751" cy="4726825"/>
            <a:chOff x="-22412" y="0"/>
            <a:chExt cx="9227448" cy="3787140"/>
          </a:xfrm>
        </p:grpSpPr>
        <p:cxnSp>
          <p:nvCxnSpPr>
            <p:cNvPr id="19" name="Прямая со стрелкой 18"/>
            <p:cNvCxnSpPr/>
            <p:nvPr/>
          </p:nvCxnSpPr>
          <p:spPr>
            <a:xfrm flipV="1">
              <a:off x="5517773" y="904553"/>
              <a:ext cx="317150" cy="1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0"/>
              <a:ext cx="8966200" cy="3787140"/>
            </a:xfrm>
            <a:prstGeom prst="rect">
              <a:avLst/>
            </a:prstGeom>
          </p:spPr>
        </p:sp>
        <p:sp>
          <p:nvSpPr>
            <p:cNvPr id="8" name="Стрелка вправо 7"/>
            <p:cNvSpPr/>
            <p:nvPr/>
          </p:nvSpPr>
          <p:spPr>
            <a:xfrm>
              <a:off x="0" y="95538"/>
              <a:ext cx="1867049" cy="1644489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22412" y="511304"/>
              <a:ext cx="1699701" cy="825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Получение МИГД, </a:t>
              </a:r>
              <a:endParaRPr lang="ru-RU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0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ОМС </a:t>
              </a: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документов, свидетельствующих о РВП на объекты, сведения о которых отсутствуют в ЕГРН</a:t>
              </a:r>
              <a:endParaRPr lang="ru-RU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Блок-схема: документ 9"/>
            <p:cNvSpPr/>
            <p:nvPr/>
          </p:nvSpPr>
          <p:spPr>
            <a:xfrm>
              <a:off x="2156381" y="614093"/>
              <a:ext cx="1330033" cy="798449"/>
            </a:xfrm>
            <a:prstGeom prst="flowChartDocumen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Заявление о внесении в ЕГРН сведений о РУОН с приложением документа о РВП</a:t>
              </a:r>
              <a:endParaRPr lang="ru-RU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Ромб 10"/>
            <p:cNvSpPr/>
            <p:nvPr/>
          </p:nvSpPr>
          <p:spPr>
            <a:xfrm>
              <a:off x="3701794" y="232457"/>
              <a:ext cx="1840867" cy="1344192"/>
            </a:xfrm>
            <a:prstGeom prst="diamon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33707" y="614093"/>
              <a:ext cx="1414001" cy="55961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Внесение сведений о РУОН в ЕГРН</a:t>
              </a:r>
              <a:endParaRPr lang="ru-RU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Блок-схема: документ 12"/>
            <p:cNvSpPr/>
            <p:nvPr/>
          </p:nvSpPr>
          <p:spPr>
            <a:xfrm>
              <a:off x="3964507" y="1794681"/>
              <a:ext cx="1289881" cy="648268"/>
            </a:xfrm>
            <a:prstGeom prst="flowChartDocumen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Отказ </a:t>
              </a:r>
              <a:r>
                <a:rPr lang="ru-RU" sz="10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во   </a:t>
              </a: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внесении сведений в ЕГРН</a:t>
              </a:r>
              <a:endParaRPr lang="ru-RU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87769" y="559559"/>
              <a:ext cx="1203899" cy="675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Документы соответствуют требованиям закона, содержат основные характеристики объекта </a:t>
              </a:r>
              <a:endParaRPr lang="ru-RU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7575028" y="129654"/>
              <a:ext cx="1630008" cy="1624083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17" name="Прямая со стрелкой 16"/>
            <p:cNvCxnSpPr>
              <a:stCxn id="8" idx="3"/>
            </p:cNvCxnSpPr>
            <p:nvPr/>
          </p:nvCxnSpPr>
          <p:spPr>
            <a:xfrm>
              <a:off x="1867049" y="917782"/>
              <a:ext cx="285975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3486415" y="904553"/>
              <a:ext cx="221703" cy="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7247707" y="884549"/>
              <a:ext cx="314717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H="1">
              <a:off x="4619060" y="1555845"/>
              <a:ext cx="305" cy="238837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5407048" y="666185"/>
              <a:ext cx="320012" cy="2183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Да</a:t>
              </a:r>
              <a:r>
                <a:rPr lang="ru-RU" sz="8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964171" y="1528547"/>
              <a:ext cx="511749" cy="2251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Нет</a:t>
              </a:r>
              <a:r>
                <a:rPr lang="ru-RU" sz="8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92415" y="586383"/>
              <a:ext cx="1273785" cy="675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Выдача </a:t>
              </a:r>
              <a:r>
                <a:rPr lang="ru-RU" sz="10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выписки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из ЕГРН </a:t>
              </a:r>
              <a:endParaRPr lang="ru-RU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767268" y="5994794"/>
            <a:ext cx="3815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 состояния процесса:</a:t>
            </a:r>
          </a:p>
          <a:p>
            <a:r>
              <a:rPr lang="ru-RU" sz="1400" b="1" dirty="0"/>
              <a:t>Внесение сведений о ранее учтенных </a:t>
            </a:r>
            <a:r>
              <a:rPr lang="ru-RU" sz="1400" b="1" dirty="0" smtClean="0"/>
              <a:t>объектах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7626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929138" y="679763"/>
            <a:ext cx="4214862" cy="19533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+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6192992" y="3247935"/>
            <a:ext cx="1971907" cy="1747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312309" y="2806479"/>
            <a:ext cx="1249722" cy="12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0" name="Блок-схема: документ 19"/>
          <p:cNvSpPr/>
          <p:nvPr/>
        </p:nvSpPr>
        <p:spPr>
          <a:xfrm>
            <a:off x="4996461" y="1319677"/>
            <a:ext cx="1029604" cy="792787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СМИ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+ оф. сайт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+ </a:t>
            </a:r>
            <a:r>
              <a:rPr lang="ru-RU" sz="1100" dirty="0" err="1" smtClean="0">
                <a:solidFill>
                  <a:schemeClr val="tx1"/>
                </a:solidFill>
              </a:rPr>
              <a:t>инф.щиты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944804" y="2012232"/>
            <a:ext cx="188426" cy="216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590160" y="800047"/>
            <a:ext cx="354644" cy="4804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456224" y="802164"/>
            <a:ext cx="2644611" cy="1708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Организация собраний СНТ, ГСК, сходов граждан,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 </a:t>
            </a:r>
            <a:r>
              <a:rPr lang="ru-RU" sz="1100" dirty="0" err="1" smtClean="0">
                <a:solidFill>
                  <a:schemeClr val="tx1"/>
                </a:solidFill>
              </a:rPr>
              <a:t>т.ч</a:t>
            </a:r>
            <a:r>
              <a:rPr lang="ru-RU" sz="1100" dirty="0" smtClean="0">
                <a:solidFill>
                  <a:schemeClr val="tx1"/>
                </a:solidFill>
              </a:rPr>
              <a:t>. с участием </a:t>
            </a:r>
            <a:r>
              <a:rPr lang="ru-RU" sz="1100" dirty="0" smtClean="0">
                <a:solidFill>
                  <a:schemeClr val="tx1"/>
                </a:solidFill>
              </a:rPr>
              <a:t>исполнителя</a:t>
            </a:r>
            <a:r>
              <a:rPr lang="ru-RU" sz="1100" dirty="0" smtClean="0">
                <a:solidFill>
                  <a:schemeClr val="tx1"/>
                </a:solidFill>
              </a:rPr>
              <a:t>, информирование старост, совет ветеранов, объединений граждан.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 Размещение информации в общественных местах : магазинах, школах, больницах и т.п.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Информирование в группах в </a:t>
            </a:r>
            <a:r>
              <a:rPr lang="ru-RU" sz="1100" dirty="0" err="1" smtClean="0">
                <a:solidFill>
                  <a:schemeClr val="tx1"/>
                </a:solidFill>
              </a:rPr>
              <a:t>соц.сетях</a:t>
            </a:r>
            <a:r>
              <a:rPr lang="ru-RU" sz="11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939209" y="633368"/>
            <a:ext cx="0" cy="138113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право 31"/>
          <p:cNvSpPr/>
          <p:nvPr/>
        </p:nvSpPr>
        <p:spPr>
          <a:xfrm>
            <a:off x="44832" y="210811"/>
            <a:ext cx="1568786" cy="1188080"/>
          </a:xfrm>
          <a:prstGeom prst="rightArrow">
            <a:avLst>
              <a:gd name="adj1" fmla="val 73401"/>
              <a:gd name="adj2" fmla="val 1647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Заключен контракт на выполнение ККР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38982" y="1845174"/>
            <a:ext cx="1937666" cy="6546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ОМС направляет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извещение о начале ККР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3460913" y="5068849"/>
            <a:ext cx="2971852" cy="627021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>
                <a:solidFill>
                  <a:schemeClr val="tx1"/>
                </a:solidFill>
              </a:rPr>
              <a:t>ОМС направляет извещение о заседании согласительной </a:t>
            </a:r>
            <a:r>
              <a:rPr lang="ru-RU" sz="1100" dirty="0" smtClean="0">
                <a:solidFill>
                  <a:schemeClr val="tx1"/>
                </a:solidFill>
              </a:rPr>
              <a:t>комиссии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(на сайт, в СМИ, </a:t>
            </a:r>
            <a:r>
              <a:rPr lang="ru-RU" sz="1100" dirty="0" err="1" smtClean="0">
                <a:solidFill>
                  <a:schemeClr val="tx1"/>
                </a:solidFill>
              </a:rPr>
              <a:t>инф.щиты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284478" y="3724323"/>
            <a:ext cx="1851132" cy="569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Обеспечение отображения территории проведения ККР на ПКК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304101" y="5997950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rgbClr val="00B050"/>
                </a:solidFill>
              </a:rPr>
              <a:t>целевого</a:t>
            </a:r>
            <a:r>
              <a:rPr lang="ru-RU" sz="1400" dirty="0" smtClean="0"/>
              <a:t> состояния процесса:</a:t>
            </a:r>
          </a:p>
          <a:p>
            <a:r>
              <a:rPr lang="ru-RU" sz="1400" b="1" dirty="0" smtClean="0"/>
              <a:t>Информирование о проведении комплексных кадастровых работ</a:t>
            </a:r>
          </a:p>
        </p:txBody>
      </p:sp>
      <p:pic>
        <p:nvPicPr>
          <p:cNvPr id="121" name="Picture 2" descr="https://cdn-icons-png.flaticon.com/512/3391/339172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3" y="2750168"/>
            <a:ext cx="592032" cy="59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6" descr="Stopwatch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43" y="3079496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20"/>
          <p:cNvSpPr txBox="1"/>
          <p:nvPr/>
        </p:nvSpPr>
        <p:spPr>
          <a:xfrm>
            <a:off x="1888195" y="5068849"/>
            <a:ext cx="150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ru-RU" sz="7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15 рабочих дней до даты согласительной комиссии </a:t>
            </a:r>
            <a:endParaRPr lang="ru-RU" sz="7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8" name="Стрелка вправо 117"/>
          <p:cNvSpPr/>
          <p:nvPr/>
        </p:nvSpPr>
        <p:spPr>
          <a:xfrm>
            <a:off x="77641" y="4502865"/>
            <a:ext cx="1568786" cy="1714332"/>
          </a:xfrm>
          <a:prstGeom prst="rightArrow">
            <a:avLst>
              <a:gd name="adj1" fmla="val 73401"/>
              <a:gd name="adj2" fmla="val 1647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Исполнителем представлен проект КПТ в ОМС,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определена дата заседания согласительной комиссии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20" name="Прямая со стрелкой 119"/>
          <p:cNvCxnSpPr/>
          <p:nvPr/>
        </p:nvCxnSpPr>
        <p:spPr>
          <a:xfrm flipV="1">
            <a:off x="1646427" y="5360031"/>
            <a:ext cx="1814811" cy="547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6" descr="Stopwatch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236" y="5114458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6" descr="Stopwatch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025" y="2244195"/>
            <a:ext cx="216560" cy="21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TextBox 20"/>
          <p:cNvSpPr txBox="1"/>
          <p:nvPr/>
        </p:nvSpPr>
        <p:spPr>
          <a:xfrm>
            <a:off x="4092634" y="2398275"/>
            <a:ext cx="894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ru-RU" sz="7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течение 10 рабочих дней </a:t>
            </a:r>
            <a:endParaRPr lang="ru-RU" sz="7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2" name="Блок-схема: документ 131"/>
          <p:cNvSpPr/>
          <p:nvPr/>
        </p:nvSpPr>
        <p:spPr>
          <a:xfrm>
            <a:off x="4469035" y="3422947"/>
            <a:ext cx="992898" cy="489112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Управление РР по ПК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3" name="Блок-схема: документ 132"/>
          <p:cNvSpPr/>
          <p:nvPr/>
        </p:nvSpPr>
        <p:spPr>
          <a:xfrm>
            <a:off x="4454556" y="2853856"/>
            <a:ext cx="992898" cy="464592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МИГД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34" name="Прямая со стрелкой 133"/>
          <p:cNvCxnSpPr/>
          <p:nvPr/>
        </p:nvCxnSpPr>
        <p:spPr>
          <a:xfrm>
            <a:off x="3716910" y="838495"/>
            <a:ext cx="7365" cy="358229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5461933" y="3664125"/>
            <a:ext cx="691520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Блок-схема: документ 138"/>
          <p:cNvSpPr/>
          <p:nvPr/>
        </p:nvSpPr>
        <p:spPr>
          <a:xfrm>
            <a:off x="6186698" y="2825133"/>
            <a:ext cx="1287553" cy="380434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СМИ + оф. сайт</a:t>
            </a:r>
          </a:p>
        </p:txBody>
      </p:sp>
      <p:sp>
        <p:nvSpPr>
          <p:cNvPr id="140" name="Блок-схема: документ 139"/>
          <p:cNvSpPr/>
          <p:nvPr/>
        </p:nvSpPr>
        <p:spPr>
          <a:xfrm>
            <a:off x="6303059" y="3298709"/>
            <a:ext cx="1160606" cy="380434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оф. сайт</a:t>
            </a:r>
          </a:p>
        </p:txBody>
      </p:sp>
      <p:cxnSp>
        <p:nvCxnSpPr>
          <p:cNvPr id="141" name="Прямая со стрелкой 140"/>
          <p:cNvCxnSpPr/>
          <p:nvPr/>
        </p:nvCxnSpPr>
        <p:spPr>
          <a:xfrm>
            <a:off x="5447454" y="3015350"/>
            <a:ext cx="691520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>
            <a:off x="1944804" y="633368"/>
            <a:ext cx="226080" cy="216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2170884" y="312428"/>
            <a:ext cx="1937666" cy="1057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Исполнитель направляет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извещения </a:t>
            </a:r>
            <a:r>
              <a:rPr lang="ru-RU" sz="1100" dirty="0">
                <a:solidFill>
                  <a:schemeClr val="tx1"/>
                </a:solidFill>
              </a:rPr>
              <a:t>о начале </a:t>
            </a:r>
            <a:r>
              <a:rPr lang="ru-RU" sz="1100" dirty="0" smtClean="0">
                <a:solidFill>
                  <a:schemeClr val="tx1"/>
                </a:solidFill>
              </a:rPr>
              <a:t>ККР адресно всем правообладателям объектов на территории проведения ККР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8" name="Стрелка вправо 147"/>
          <p:cNvSpPr/>
          <p:nvPr/>
        </p:nvSpPr>
        <p:spPr>
          <a:xfrm>
            <a:off x="10233165" y="1533867"/>
            <a:ext cx="1852571" cy="2711143"/>
          </a:xfrm>
          <a:prstGeom prst="rightArrow">
            <a:avLst>
              <a:gd name="adj1" fmla="val 73401"/>
              <a:gd name="adj2" fmla="val 1647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Заинтересованные лица проинформированы о сроках и месте проведения ККР, возможности ознакомления с КПТ, </a:t>
            </a:r>
            <a:r>
              <a:rPr lang="ru-RU" sz="1100" dirty="0">
                <a:solidFill>
                  <a:schemeClr val="tx1"/>
                </a:solidFill>
              </a:rPr>
              <a:t>результатами </a:t>
            </a:r>
            <a:r>
              <a:rPr lang="ru-RU" sz="1100" dirty="0" smtClean="0">
                <a:solidFill>
                  <a:schemeClr val="tx1"/>
                </a:solidFill>
              </a:rPr>
              <a:t>ККР, </a:t>
            </a:r>
            <a:endParaRPr lang="ru-RU" sz="1100" dirty="0">
              <a:solidFill>
                <a:schemeClr val="tx1"/>
              </a:solidFill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датами согласительных комиссий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9" name="TextBox 20"/>
          <p:cNvSpPr txBox="1"/>
          <p:nvPr/>
        </p:nvSpPr>
        <p:spPr>
          <a:xfrm>
            <a:off x="5511263" y="3254802"/>
            <a:ext cx="894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ru-RU" sz="7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течение 3 рабочих дней </a:t>
            </a:r>
            <a:endParaRPr lang="ru-RU" sz="7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284478" y="4351630"/>
            <a:ext cx="1851132" cy="569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СМИ (пресс-релизы, радио, ТВ, сообщения в группе в </a:t>
            </a:r>
            <a:r>
              <a:rPr lang="ru-RU" sz="1100" dirty="0" err="1" smtClean="0">
                <a:solidFill>
                  <a:prstClr val="black"/>
                </a:solidFill>
              </a:rPr>
              <a:t>соц.сетях</a:t>
            </a:r>
            <a:endParaRPr lang="ru-RU" sz="1100" dirty="0">
              <a:solidFill>
                <a:prstClr val="black"/>
              </a:solidFill>
            </a:endParaRPr>
          </a:p>
        </p:txBody>
      </p:sp>
      <p:cxnSp>
        <p:nvCxnSpPr>
          <p:cNvPr id="155" name="Прямая соединительная линия 154"/>
          <p:cNvCxnSpPr/>
          <p:nvPr/>
        </p:nvCxnSpPr>
        <p:spPr>
          <a:xfrm>
            <a:off x="9624717" y="639362"/>
            <a:ext cx="50058" cy="4720669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>
            <a:stCxn id="46" idx="3"/>
          </p:cNvCxnSpPr>
          <p:nvPr/>
        </p:nvCxnSpPr>
        <p:spPr>
          <a:xfrm flipV="1">
            <a:off x="9144000" y="1639503"/>
            <a:ext cx="492678" cy="1693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V="1">
            <a:off x="4132688" y="618379"/>
            <a:ext cx="5501347" cy="1198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V="1">
            <a:off x="8151027" y="3664125"/>
            <a:ext cx="1501305" cy="1637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V="1">
            <a:off x="7479323" y="2986690"/>
            <a:ext cx="2157355" cy="8822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>
            <a:stCxn id="19" idx="0"/>
            <a:endCxn id="115" idx="2"/>
          </p:cNvCxnSpPr>
          <p:nvPr/>
        </p:nvCxnSpPr>
        <p:spPr>
          <a:xfrm flipH="1" flipV="1">
            <a:off x="4937170" y="4025879"/>
            <a:ext cx="9669" cy="104297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>
            <a:off x="9652332" y="2733668"/>
            <a:ext cx="575530" cy="599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4064532" y="2009782"/>
            <a:ext cx="880844" cy="245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604159" y="3054837"/>
            <a:ext cx="701896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люс 7"/>
          <p:cNvSpPr/>
          <p:nvPr/>
        </p:nvSpPr>
        <p:spPr>
          <a:xfrm>
            <a:off x="6000947" y="1437530"/>
            <a:ext cx="445613" cy="44189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89861" y="2499851"/>
            <a:ext cx="0" cy="554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472675" y="5374000"/>
            <a:ext cx="3202100" cy="262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7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 flipH="1" flipV="1">
            <a:off x="8328240" y="2172706"/>
            <a:ext cx="144461" cy="930"/>
          </a:xfrm>
          <a:prstGeom prst="line">
            <a:avLst/>
          </a:prstGeom>
          <a:ln w="63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6359706" y="1431756"/>
            <a:ext cx="232972" cy="465"/>
          </a:xfrm>
          <a:prstGeom prst="line">
            <a:avLst/>
          </a:prstGeom>
          <a:ln w="63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8317917" y="1012657"/>
            <a:ext cx="144461" cy="930"/>
          </a:xfrm>
          <a:prstGeom prst="line">
            <a:avLst/>
          </a:prstGeom>
          <a:ln w="63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>
            <a:off x="45495" y="663816"/>
            <a:ext cx="1541098" cy="1508890"/>
          </a:xfrm>
          <a:prstGeom prst="rightArrow">
            <a:avLst>
              <a:gd name="adj1" fmla="val 79938"/>
              <a:gd name="adj2" fmla="val 1312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ПЛАНИРОВАНИЕ БЮДЖЕТА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1755017" y="995478"/>
            <a:ext cx="876301" cy="845566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1148" y="910140"/>
            <a:ext cx="1709522" cy="10871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кадастровых кварталов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0169" y="535638"/>
            <a:ext cx="1558953" cy="918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Подготовка конкурсной документации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51793" y="917246"/>
            <a:ext cx="1694157" cy="10509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Проведение конкурсных процедур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10359963" y="2221095"/>
            <a:ext cx="1728509" cy="1147483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ЭКОНОМИЯ БЮДЖЕТА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05975" y="3618199"/>
            <a:ext cx="2359888" cy="1067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ПРОВЕДЕНИЕ УСТАНОВОЧНЫХ СОВЕЩАНИЙ И СОСТАВЛЕНИЕ ПЛАНА-ГРАФИКА ПРОВЕДЕНИЯ ККР</a:t>
            </a:r>
            <a:endParaRPr lang="ru-RU" sz="1300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4" idx="3"/>
          </p:cNvCxnSpPr>
          <p:nvPr/>
        </p:nvCxnSpPr>
        <p:spPr>
          <a:xfrm>
            <a:off x="1586593" y="1418261"/>
            <a:ext cx="169117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646932" y="1418261"/>
            <a:ext cx="16911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601052" y="1056564"/>
            <a:ext cx="16911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11224218" y="1981304"/>
            <a:ext cx="3098" cy="23979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9194354" y="2786514"/>
            <a:ext cx="1210465" cy="8322"/>
          </a:xfrm>
          <a:prstGeom prst="line">
            <a:avLst/>
          </a:prstGeom>
          <a:ln w="63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9194354" y="1997241"/>
            <a:ext cx="0" cy="797596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 flipV="1">
            <a:off x="9456157" y="4151899"/>
            <a:ext cx="249818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5" idx="0"/>
          </p:cNvCxnSpPr>
          <p:nvPr/>
        </p:nvCxnSpPr>
        <p:spPr>
          <a:xfrm>
            <a:off x="2193168" y="441763"/>
            <a:ext cx="0" cy="553715"/>
          </a:xfrm>
          <a:prstGeom prst="line">
            <a:avLst/>
          </a:prstGeom>
          <a:ln w="63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 flipV="1">
            <a:off x="650233" y="441763"/>
            <a:ext cx="1552229" cy="10646"/>
          </a:xfrm>
          <a:prstGeom prst="line">
            <a:avLst/>
          </a:prstGeom>
          <a:ln w="63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640938" y="441763"/>
            <a:ext cx="9295" cy="364687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2816049" y="918326"/>
            <a:ext cx="1679751" cy="1062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Заключение соглашений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(МИГД)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4492506" y="1453691"/>
            <a:ext cx="16911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8485436" y="1456921"/>
            <a:ext cx="16911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10359963" y="1432221"/>
            <a:ext cx="16911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10532461" y="901958"/>
            <a:ext cx="1451846" cy="10871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Заключение контракта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 flipH="1">
            <a:off x="11224218" y="3360823"/>
            <a:ext cx="3098" cy="23979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7374264" y="3631760"/>
            <a:ext cx="2070955" cy="1062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ПРОВЕДЕНИЕ ККР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417512" y="3607637"/>
            <a:ext cx="1709522" cy="10871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ПРИЁМ РАБОТ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(ПОДПИСАНИЕ АКТА ПРИЁМА)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H="1" flipV="1">
            <a:off x="7124446" y="4175310"/>
            <a:ext cx="249818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4006907" y="3600614"/>
            <a:ext cx="1140313" cy="1084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Оплата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H="1" flipV="1">
            <a:off x="5167694" y="4163248"/>
            <a:ext cx="249818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 flipV="1">
            <a:off x="3741092" y="4175311"/>
            <a:ext cx="249818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трелка влево 75"/>
          <p:cNvSpPr/>
          <p:nvPr/>
        </p:nvSpPr>
        <p:spPr>
          <a:xfrm>
            <a:off x="2315782" y="3312978"/>
            <a:ext cx="1425309" cy="1724667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ОСВОЕНИЕ БЮДЖЕТА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49355" y="6152862"/>
            <a:ext cx="485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 состояния процесса:</a:t>
            </a:r>
          </a:p>
          <a:p>
            <a:r>
              <a:rPr lang="ru-RU" sz="1400" b="1" dirty="0"/>
              <a:t>О</a:t>
            </a:r>
            <a:r>
              <a:rPr lang="ru-RU" sz="1400" b="1" dirty="0" smtClean="0"/>
              <a:t>рганизация проведения  комплексных кадастровых работ</a:t>
            </a:r>
          </a:p>
        </p:txBody>
      </p:sp>
      <p:sp>
        <p:nvSpPr>
          <p:cNvPr id="36" name="TextBox 35">
            <a:hlinkClick r:id="rId2" action="ppaction://hlinksldjump"/>
          </p:cNvPr>
          <p:cNvSpPr txBox="1"/>
          <p:nvPr/>
        </p:nvSpPr>
        <p:spPr>
          <a:xfrm>
            <a:off x="5261693" y="648972"/>
            <a:ext cx="1118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4</a:t>
            </a:r>
            <a:endParaRPr lang="ru-RU" sz="1400" dirty="0"/>
          </a:p>
        </p:txBody>
      </p:sp>
      <p:sp>
        <p:nvSpPr>
          <p:cNvPr id="37" name="TextBox 36">
            <a:hlinkClick r:id="rId3" action="ppaction://hlinksldjump"/>
          </p:cNvPr>
          <p:cNvSpPr txBox="1"/>
          <p:nvPr/>
        </p:nvSpPr>
        <p:spPr>
          <a:xfrm>
            <a:off x="7449286" y="272574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9</a:t>
            </a:r>
            <a:endParaRPr lang="ru-RU" sz="1400" dirty="0"/>
          </a:p>
        </p:txBody>
      </p:sp>
      <p:sp>
        <p:nvSpPr>
          <p:cNvPr id="39" name="TextBox 38">
            <a:hlinkClick r:id="rId4" action="ppaction://hlinksldjump"/>
          </p:cNvPr>
          <p:cNvSpPr txBox="1"/>
          <p:nvPr/>
        </p:nvSpPr>
        <p:spPr>
          <a:xfrm>
            <a:off x="9475826" y="631441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10</a:t>
            </a:r>
            <a:endParaRPr lang="ru-RU" sz="1400" dirty="0"/>
          </a:p>
        </p:txBody>
      </p:sp>
      <p:sp>
        <p:nvSpPr>
          <p:cNvPr id="40" name="TextBox 39">
            <a:hlinkClick r:id="rId4" action="ppaction://hlinksldjump"/>
          </p:cNvPr>
          <p:cNvSpPr txBox="1"/>
          <p:nvPr/>
        </p:nvSpPr>
        <p:spPr>
          <a:xfrm>
            <a:off x="11119399" y="610549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10</a:t>
            </a:r>
            <a:endParaRPr lang="ru-RU" sz="1400" dirty="0"/>
          </a:p>
        </p:txBody>
      </p:sp>
      <p:sp>
        <p:nvSpPr>
          <p:cNvPr id="41" name="TextBox 40">
            <a:hlinkClick r:id="rId5" action="ppaction://hlinksldjump"/>
          </p:cNvPr>
          <p:cNvSpPr txBox="1"/>
          <p:nvPr/>
        </p:nvSpPr>
        <p:spPr>
          <a:xfrm>
            <a:off x="8552343" y="3357009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3</a:t>
            </a:r>
            <a:endParaRPr lang="ru-RU" sz="1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778543" y="1518639"/>
            <a:ext cx="1558954" cy="1131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1"/>
                </a:solidFill>
              </a:rPr>
              <a:t>Подготовка 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 </a:t>
            </a:r>
            <a:r>
              <a:rPr lang="ru-RU" sz="1600" dirty="0">
                <a:solidFill>
                  <a:schemeClr val="tx1"/>
                </a:solidFill>
              </a:rPr>
              <a:t>верификация </a:t>
            </a:r>
            <a:r>
              <a:rPr lang="ru-RU" sz="1700" dirty="0">
                <a:solidFill>
                  <a:schemeClr val="tx1"/>
                </a:solidFill>
              </a:rPr>
              <a:t>исходных данных 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6601052" y="2240396"/>
            <a:ext cx="16911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601052" y="1056564"/>
            <a:ext cx="0" cy="1183832"/>
          </a:xfrm>
          <a:prstGeom prst="line">
            <a:avLst/>
          </a:prstGeom>
          <a:ln w="63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8472701" y="1007779"/>
            <a:ext cx="1601" cy="1164927"/>
          </a:xfrm>
          <a:prstGeom prst="line">
            <a:avLst/>
          </a:prstGeom>
          <a:ln w="63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hlinkClick r:id="rId6" action="ppaction://hlinksldjump"/>
          </p:cNvPr>
          <p:cNvSpPr txBox="1"/>
          <p:nvPr/>
        </p:nvSpPr>
        <p:spPr>
          <a:xfrm>
            <a:off x="7463277" y="2612811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7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468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Прямая со стрелкой 135"/>
          <p:cNvCxnSpPr/>
          <p:nvPr/>
        </p:nvCxnSpPr>
        <p:spPr>
          <a:xfrm>
            <a:off x="11125446" y="1735378"/>
            <a:ext cx="0" cy="24356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>
            <a:endCxn id="159" idx="3"/>
          </p:cNvCxnSpPr>
          <p:nvPr/>
        </p:nvCxnSpPr>
        <p:spPr>
          <a:xfrm flipH="1" flipV="1">
            <a:off x="2699770" y="5772198"/>
            <a:ext cx="2754904" cy="4036"/>
          </a:xfrm>
          <a:prstGeom prst="straightConnector1">
            <a:avLst/>
          </a:prstGeom>
          <a:ln w="63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6709204" y="4616487"/>
            <a:ext cx="465912" cy="2194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7" idx="3"/>
          </p:cNvCxnSpPr>
          <p:nvPr/>
        </p:nvCxnSpPr>
        <p:spPr>
          <a:xfrm flipH="1">
            <a:off x="8628115" y="4617244"/>
            <a:ext cx="296810" cy="143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flipV="1">
            <a:off x="8578472" y="5458944"/>
            <a:ext cx="332820" cy="511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7919433" y="5012932"/>
            <a:ext cx="4683" cy="22197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 flipH="1">
            <a:off x="10216455" y="4999814"/>
            <a:ext cx="223053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>
            <a:stCxn id="151" idx="2"/>
            <a:endCxn id="83" idx="0"/>
          </p:cNvCxnSpPr>
          <p:nvPr/>
        </p:nvCxnSpPr>
        <p:spPr>
          <a:xfrm>
            <a:off x="11096925" y="4318790"/>
            <a:ext cx="10347" cy="19746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10185101" y="713247"/>
            <a:ext cx="285763" cy="35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>
            <a:off x="11108450" y="1030337"/>
            <a:ext cx="0" cy="24356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8304101" y="229185"/>
            <a:ext cx="1898208" cy="1032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ru-RU" sz="1100" dirty="0">
              <a:solidFill>
                <a:prstClr val="black"/>
              </a:solidFill>
            </a:endParaRPr>
          </a:p>
        </p:txBody>
      </p:sp>
      <p:grpSp>
        <p:nvGrpSpPr>
          <p:cNvPr id="108" name="Группа 107"/>
          <p:cNvGrpSpPr/>
          <p:nvPr/>
        </p:nvGrpSpPr>
        <p:grpSpPr>
          <a:xfrm flipH="1">
            <a:off x="7612707" y="260854"/>
            <a:ext cx="377221" cy="2504927"/>
            <a:chOff x="1162050" y="601404"/>
            <a:chExt cx="226907" cy="1802608"/>
          </a:xfrm>
        </p:grpSpPr>
        <p:cxnSp>
          <p:nvCxnSpPr>
            <p:cNvPr id="109" name="Прямая соединительная линия 108"/>
            <p:cNvCxnSpPr/>
            <p:nvPr/>
          </p:nvCxnSpPr>
          <p:spPr>
            <a:xfrm>
              <a:off x="1166981" y="1068882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1162050" y="601404"/>
              <a:ext cx="0" cy="18026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1162050" y="601404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162050" y="1850657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162050" y="2404012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Прямая соединительная линия 103"/>
          <p:cNvCxnSpPr/>
          <p:nvPr/>
        </p:nvCxnSpPr>
        <p:spPr>
          <a:xfrm>
            <a:off x="5839023" y="1602656"/>
            <a:ext cx="369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документ 19"/>
          <p:cNvSpPr/>
          <p:nvPr/>
        </p:nvSpPr>
        <p:spPr>
          <a:xfrm>
            <a:off x="4599887" y="1563196"/>
            <a:ext cx="882399" cy="648386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100" dirty="0" smtClean="0">
                <a:solidFill>
                  <a:schemeClr val="tx1"/>
                </a:solidFill>
              </a:rPr>
              <a:t>ОГВ и ОМС  в СМИ + сайт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1" name="Блок-схема: документ 20"/>
          <p:cNvSpPr/>
          <p:nvPr/>
        </p:nvSpPr>
        <p:spPr>
          <a:xfrm>
            <a:off x="4145346" y="1955932"/>
            <a:ext cx="916455" cy="448745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РР на сайте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51722" y="1273904"/>
            <a:ext cx="24742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55578" y="773474"/>
            <a:ext cx="1651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3320678" y="420228"/>
            <a:ext cx="188426" cy="216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851376" y="194298"/>
            <a:ext cx="1312215" cy="10671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Заключение контракта. Формирование  согласительных комиссий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590160" y="800046"/>
            <a:ext cx="265871" cy="216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519608" y="969974"/>
            <a:ext cx="1929882" cy="6078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Информирование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граждан и ЮЛ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 начале проведения ККР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604585" y="845378"/>
            <a:ext cx="219182" cy="35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57159" y="476892"/>
            <a:ext cx="24742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334216" y="1368923"/>
            <a:ext cx="188426" cy="216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599149" y="476892"/>
            <a:ext cx="1072" cy="797012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21618" y="420228"/>
            <a:ext cx="12700" cy="95086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право 31"/>
          <p:cNvSpPr/>
          <p:nvPr/>
        </p:nvSpPr>
        <p:spPr>
          <a:xfrm>
            <a:off x="44832" y="210811"/>
            <a:ext cx="1568786" cy="1188080"/>
          </a:xfrm>
          <a:prstGeom prst="rightArrow">
            <a:avLst>
              <a:gd name="adj1" fmla="val 73401"/>
              <a:gd name="adj2" fmla="val 1647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Отсутствие в ЕГРН точных и полных данных об объектах недвижимости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11824" y="194297"/>
            <a:ext cx="1937666" cy="6546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Передача исходных данных и архивной документации исполнителю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3207196" y="1545028"/>
            <a:ext cx="1383548" cy="627021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Извещение правообладателей исполнителем 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5830825" y="292677"/>
            <a:ext cx="377221" cy="2504927"/>
            <a:chOff x="1162050" y="601404"/>
            <a:chExt cx="226907" cy="1802608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1166981" y="1068882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162050" y="601404"/>
              <a:ext cx="0" cy="18026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162050" y="601404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1162050" y="1850657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162050" y="2404012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>
          <a:xfrm>
            <a:off x="6038840" y="1498628"/>
            <a:ext cx="1798028" cy="2433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>
                <a:solidFill>
                  <a:prstClr val="black"/>
                </a:solidFill>
              </a:rPr>
              <a:t>Анализ сведений </a:t>
            </a:r>
            <a:r>
              <a:rPr lang="ru-RU" sz="1100" dirty="0" smtClean="0">
                <a:solidFill>
                  <a:prstClr val="black"/>
                </a:solidFill>
              </a:rPr>
              <a:t>ЕГРН</a:t>
            </a:r>
            <a:endParaRPr lang="ru-RU" sz="1100" dirty="0">
              <a:solidFill>
                <a:prstClr val="white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7601218" y="2890419"/>
            <a:ext cx="0" cy="150862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8653956" y="3163958"/>
            <a:ext cx="1221217" cy="664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Включение образуемых ЗУ </a:t>
            </a:r>
          </a:p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 в перечень объектов ККР</a:t>
            </a:r>
            <a:endParaRPr lang="ru-RU" sz="1100" dirty="0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94684" y="297256"/>
            <a:ext cx="1734506" cy="419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Внесение сведений о ранее учтенных объектах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0470864" y="408616"/>
            <a:ext cx="1323728" cy="673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Определение перечня </a:t>
            </a:r>
          </a:p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объектов ККР</a:t>
            </a:r>
            <a:endParaRPr lang="ru-RU" sz="1100" dirty="0">
              <a:solidFill>
                <a:prstClr val="black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V="1">
            <a:off x="7628698" y="3679318"/>
            <a:ext cx="1025258" cy="7435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59" idx="0"/>
          </p:cNvCxnSpPr>
          <p:nvPr/>
        </p:nvCxnSpPr>
        <p:spPr>
          <a:xfrm flipV="1">
            <a:off x="9264565" y="1082062"/>
            <a:ext cx="1191736" cy="2081896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10470864" y="1273473"/>
            <a:ext cx="1323728" cy="494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Определение координат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667822" y="783009"/>
            <a:ext cx="1461367" cy="419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Выявление правообладателей</a:t>
            </a:r>
            <a:endParaRPr lang="ru-RU" sz="1100" dirty="0">
              <a:solidFill>
                <a:prstClr val="black"/>
              </a:solidFill>
            </a:endParaRPr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11107272" y="2609865"/>
            <a:ext cx="0" cy="23492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10439508" y="4516258"/>
            <a:ext cx="1335528" cy="10082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Проверка проекта карты-плана территории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(заказчиком и членами согласительной комиссии)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911292" y="4450497"/>
            <a:ext cx="1323526" cy="1124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Согласование местоположения границ путём проведения согласительной комиссии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7" name="Блок-схема: решение 86"/>
          <p:cNvSpPr/>
          <p:nvPr/>
        </p:nvSpPr>
        <p:spPr>
          <a:xfrm>
            <a:off x="7159997" y="4177193"/>
            <a:ext cx="1468118" cy="882977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98460" y="4993116"/>
            <a:ext cx="36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6784804" y="4387347"/>
            <a:ext cx="464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282178" y="5242914"/>
            <a:ext cx="1345937" cy="560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Доработка проекта </a:t>
            </a:r>
            <a:r>
              <a:rPr lang="ru-RU" sz="1100" dirty="0">
                <a:solidFill>
                  <a:schemeClr val="tx1"/>
                </a:solidFill>
              </a:rPr>
              <a:t>карты-плана </a:t>
            </a:r>
            <a:r>
              <a:rPr lang="ru-RU" sz="1100" dirty="0" smtClean="0">
                <a:solidFill>
                  <a:schemeClr val="tx1"/>
                </a:solidFill>
              </a:rPr>
              <a:t>территории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597130" y="4274480"/>
            <a:ext cx="1105427" cy="779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Утверждение </a:t>
            </a:r>
            <a:r>
              <a:rPr lang="ru-RU" sz="1100" dirty="0">
                <a:solidFill>
                  <a:schemeClr val="tx1"/>
                </a:solidFill>
              </a:rPr>
              <a:t>карты-плана территории</a:t>
            </a:r>
          </a:p>
        </p:txBody>
      </p:sp>
      <p:cxnSp>
        <p:nvCxnSpPr>
          <p:cNvPr id="96" name="Прямая со стрелкой 95"/>
          <p:cNvCxnSpPr/>
          <p:nvPr/>
        </p:nvCxnSpPr>
        <p:spPr>
          <a:xfrm flipH="1" flipV="1">
            <a:off x="3761798" y="4648957"/>
            <a:ext cx="242310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2983941" y="4274481"/>
            <a:ext cx="771210" cy="772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Внесение сведений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 ЕГРН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9" name="Блок-схема: документ 98"/>
          <p:cNvSpPr/>
          <p:nvPr/>
        </p:nvSpPr>
        <p:spPr>
          <a:xfrm>
            <a:off x="5412327" y="5382064"/>
            <a:ext cx="1542980" cy="871558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Направление уведомлений в орган, осуществляющий МЗК (заказчику), ГЗН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5882140" y="5060463"/>
            <a:ext cx="2440" cy="321601"/>
          </a:xfrm>
          <a:prstGeom prst="straightConnector1">
            <a:avLst/>
          </a:prstGeom>
          <a:ln w="63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4003718" y="4224674"/>
            <a:ext cx="1355233" cy="9098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Подача заявления на внесение сведений, загрузка </a:t>
            </a:r>
            <a:r>
              <a:rPr lang="ru-RU" sz="1100" dirty="0">
                <a:solidFill>
                  <a:schemeClr val="tx1"/>
                </a:solidFill>
              </a:rPr>
              <a:t>карты-плана территории</a:t>
            </a:r>
          </a:p>
        </p:txBody>
      </p:sp>
      <p:cxnSp>
        <p:nvCxnSpPr>
          <p:cNvPr id="107" name="Прямая со стрелкой 106"/>
          <p:cNvCxnSpPr/>
          <p:nvPr/>
        </p:nvCxnSpPr>
        <p:spPr>
          <a:xfrm flipH="1" flipV="1">
            <a:off x="5362275" y="4617583"/>
            <a:ext cx="242310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Прямоугольник 149"/>
          <p:cNvSpPr/>
          <p:nvPr/>
        </p:nvSpPr>
        <p:spPr>
          <a:xfrm>
            <a:off x="10429161" y="1950369"/>
            <a:ext cx="1365431" cy="678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Подготовка проекта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карты-плана территории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10429161" y="3609730"/>
            <a:ext cx="1335528" cy="709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Направление заказчику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(для согласительных комиссий) 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8171776" y="3446762"/>
            <a:ext cx="416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ДА</a:t>
            </a:r>
            <a:endParaRPr lang="ru-RU" sz="1100" dirty="0"/>
          </a:p>
        </p:txBody>
      </p:sp>
      <p:sp>
        <p:nvSpPr>
          <p:cNvPr id="157" name="TextBox 156"/>
          <p:cNvSpPr txBox="1"/>
          <p:nvPr/>
        </p:nvSpPr>
        <p:spPr>
          <a:xfrm>
            <a:off x="7784868" y="3004113"/>
            <a:ext cx="464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НЕТ</a:t>
            </a:r>
            <a:endParaRPr lang="ru-RU" sz="1100" dirty="0"/>
          </a:p>
        </p:txBody>
      </p:sp>
      <p:sp>
        <p:nvSpPr>
          <p:cNvPr id="158" name="Стрелка вправо 157"/>
          <p:cNvSpPr/>
          <p:nvPr/>
        </p:nvSpPr>
        <p:spPr>
          <a:xfrm flipH="1">
            <a:off x="1214481" y="4177193"/>
            <a:ext cx="1495655" cy="957376"/>
          </a:xfrm>
          <a:prstGeom prst="rightArrow">
            <a:avLst>
              <a:gd name="adj1" fmla="val 80966"/>
              <a:gd name="adj2" fmla="val 1647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Наличие точных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 </a:t>
            </a:r>
            <a:r>
              <a:rPr lang="ru-RU" sz="1100" dirty="0">
                <a:solidFill>
                  <a:schemeClr val="tx1"/>
                </a:solidFill>
              </a:rPr>
              <a:t>полных данных 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об </a:t>
            </a:r>
            <a:r>
              <a:rPr lang="ru-RU" sz="1100" dirty="0">
                <a:solidFill>
                  <a:schemeClr val="tx1"/>
                </a:solidFill>
              </a:rPr>
              <a:t>объектах недвижимости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1214481" y="5370396"/>
            <a:ext cx="1485289" cy="8036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Проведение муниципального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 государственного земельного контроля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139633" y="6241473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состояния процесса:</a:t>
            </a:r>
          </a:p>
          <a:p>
            <a:r>
              <a:rPr lang="ru-RU" sz="1400" b="1" dirty="0" smtClean="0"/>
              <a:t>Проведение комплексных кадастровых работ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54370" y="127726"/>
            <a:ext cx="1798029" cy="477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>
                <a:solidFill>
                  <a:prstClr val="black"/>
                </a:solidFill>
              </a:rPr>
              <a:t>Анализ документов, представленных </a:t>
            </a:r>
            <a:r>
              <a:rPr lang="ru-RU" sz="1100" dirty="0" smtClean="0">
                <a:solidFill>
                  <a:prstClr val="black"/>
                </a:solidFill>
              </a:rPr>
              <a:t>гражданами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43164" y="693225"/>
            <a:ext cx="1798027" cy="726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>
                <a:solidFill>
                  <a:prstClr val="black"/>
                </a:solidFill>
              </a:rPr>
              <a:t>Анализ архивных документов ОМС, Филиала, Управления (ГФДЗ), </a:t>
            </a:r>
            <a:r>
              <a:rPr lang="ru-RU" sz="1100" dirty="0" smtClean="0">
                <a:solidFill>
                  <a:prstClr val="black"/>
                </a:solidFill>
              </a:rPr>
              <a:t>ЦТИ</a:t>
            </a:r>
            <a:endParaRPr lang="ru-RU" sz="1100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35104" y="1812549"/>
            <a:ext cx="1798026" cy="742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>
                <a:solidFill>
                  <a:prstClr val="black"/>
                </a:solidFill>
              </a:rPr>
              <a:t>Проведение анализа ситуации на местности </a:t>
            </a:r>
            <a:endParaRPr lang="ru-RU" sz="1100" dirty="0" smtClean="0">
              <a:solidFill>
                <a:prstClr val="black"/>
              </a:solidFill>
            </a:endParaRPr>
          </a:p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и </a:t>
            </a:r>
            <a:r>
              <a:rPr lang="ru-RU" sz="1100" dirty="0">
                <a:solidFill>
                  <a:prstClr val="black"/>
                </a:solidFill>
              </a:rPr>
              <a:t>точечной работы </a:t>
            </a:r>
            <a:endParaRPr lang="ru-RU" sz="1100" dirty="0" smtClean="0">
              <a:solidFill>
                <a:prstClr val="black"/>
              </a:solidFill>
            </a:endParaRPr>
          </a:p>
          <a:p>
            <a:pPr algn="ctr" defTabSz="914377"/>
            <a:r>
              <a:rPr lang="ru-RU" sz="1100" dirty="0" smtClean="0">
                <a:solidFill>
                  <a:prstClr val="black"/>
                </a:solidFill>
              </a:rPr>
              <a:t>с населением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35372" y="2617874"/>
            <a:ext cx="1798028" cy="272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ru-RU" sz="1100" dirty="0">
                <a:solidFill>
                  <a:prstClr val="black"/>
                </a:solidFill>
              </a:rPr>
              <a:t>Анализ </a:t>
            </a:r>
            <a:r>
              <a:rPr lang="ru-RU" sz="1100" dirty="0" smtClean="0">
                <a:solidFill>
                  <a:prstClr val="black"/>
                </a:solidFill>
              </a:rPr>
              <a:t>ИСОГД</a:t>
            </a:r>
            <a:endParaRPr lang="ru-RU" sz="1100" dirty="0">
              <a:solidFill>
                <a:prstClr val="white"/>
              </a:solidFill>
            </a:endParaRPr>
          </a:p>
        </p:txBody>
      </p:sp>
      <p:cxnSp>
        <p:nvCxnSpPr>
          <p:cNvPr id="114" name="Прямая со стрелкой 113"/>
          <p:cNvCxnSpPr/>
          <p:nvPr/>
        </p:nvCxnSpPr>
        <p:spPr>
          <a:xfrm>
            <a:off x="7996752" y="689629"/>
            <a:ext cx="285763" cy="35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7302250" y="3183525"/>
            <a:ext cx="6528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Наличие ПМТ</a:t>
            </a:r>
          </a:p>
        </p:txBody>
      </p:sp>
      <p:sp>
        <p:nvSpPr>
          <p:cNvPr id="53" name="Блок-схема: решение 52"/>
          <p:cNvSpPr/>
          <p:nvPr/>
        </p:nvSpPr>
        <p:spPr>
          <a:xfrm>
            <a:off x="7117235" y="3041868"/>
            <a:ext cx="990943" cy="658431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252106" y="3178843"/>
            <a:ext cx="730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Наличие ПМТ</a:t>
            </a:r>
            <a:endParaRPr lang="ru-RU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7387532" y="4317222"/>
            <a:ext cx="10355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Выявление замечаний </a:t>
            </a:r>
            <a:r>
              <a:rPr lang="ru-RU" sz="900" dirty="0" smtClean="0"/>
              <a:t>и сбор </a:t>
            </a:r>
            <a:r>
              <a:rPr lang="ru-RU" sz="900" dirty="0"/>
              <a:t>возражений</a:t>
            </a:r>
          </a:p>
        </p:txBody>
      </p:sp>
      <p:cxnSp>
        <p:nvCxnSpPr>
          <p:cNvPr id="153" name="Прямая со стрелкой 152"/>
          <p:cNvCxnSpPr/>
          <p:nvPr/>
        </p:nvCxnSpPr>
        <p:spPr>
          <a:xfrm flipH="1" flipV="1">
            <a:off x="2712244" y="4656230"/>
            <a:ext cx="271697" cy="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 flipV="1">
            <a:off x="2105268" y="5047091"/>
            <a:ext cx="2222" cy="321601"/>
          </a:xfrm>
          <a:prstGeom prst="straightConnector1">
            <a:avLst/>
          </a:prstGeom>
          <a:ln w="63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53" idx="3"/>
          </p:cNvCxnSpPr>
          <p:nvPr/>
        </p:nvCxnSpPr>
        <p:spPr>
          <a:xfrm flipV="1">
            <a:off x="8108178" y="713248"/>
            <a:ext cx="470294" cy="2657836"/>
          </a:xfrm>
          <a:prstGeom prst="straightConnector1">
            <a:avLst/>
          </a:prstGeom>
          <a:ln w="12700">
            <a:solidFill>
              <a:schemeClr val="accent6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10357819" y="2844785"/>
            <a:ext cx="1498906" cy="5674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Проверка проекта </a:t>
            </a:r>
            <a:r>
              <a:rPr lang="ru-RU" sz="1100" dirty="0">
                <a:solidFill>
                  <a:schemeClr val="tx1"/>
                </a:solidFill>
              </a:rPr>
              <a:t>карты-плана </a:t>
            </a:r>
            <a:r>
              <a:rPr lang="ru-RU" sz="1100" dirty="0" smtClean="0">
                <a:solidFill>
                  <a:schemeClr val="tx1"/>
                </a:solidFill>
              </a:rPr>
              <a:t>территории </a:t>
            </a:r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94" name="Прямая со стрелкой 93"/>
          <p:cNvCxnSpPr/>
          <p:nvPr/>
        </p:nvCxnSpPr>
        <p:spPr>
          <a:xfrm>
            <a:off x="11087646" y="3383502"/>
            <a:ext cx="0" cy="23492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hlinkClick r:id="rId2" action="ppaction://hlinksldjump"/>
          </p:cNvPr>
          <p:cNvSpPr txBox="1"/>
          <p:nvPr/>
        </p:nvSpPr>
        <p:spPr>
          <a:xfrm>
            <a:off x="9326486" y="5522965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12</a:t>
            </a:r>
            <a:endParaRPr lang="ru-RU" sz="1400" dirty="0"/>
          </a:p>
        </p:txBody>
      </p:sp>
      <p:sp>
        <p:nvSpPr>
          <p:cNvPr id="100" name="TextBox 99">
            <a:hlinkClick r:id="rId3" action="ppaction://hlinksldjump"/>
          </p:cNvPr>
          <p:cNvSpPr txBox="1"/>
          <p:nvPr/>
        </p:nvSpPr>
        <p:spPr>
          <a:xfrm>
            <a:off x="1811540" y="6140568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11</a:t>
            </a:r>
            <a:endParaRPr lang="ru-RU" sz="1400" dirty="0"/>
          </a:p>
        </p:txBody>
      </p:sp>
      <p:sp>
        <p:nvSpPr>
          <p:cNvPr id="103" name="TextBox 102">
            <a:hlinkClick r:id="rId4" action="ppaction://hlinksldjump"/>
          </p:cNvPr>
          <p:cNvSpPr txBox="1"/>
          <p:nvPr/>
        </p:nvSpPr>
        <p:spPr>
          <a:xfrm>
            <a:off x="10904850" y="5495240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8</a:t>
            </a:r>
            <a:endParaRPr lang="ru-RU" sz="1400" dirty="0"/>
          </a:p>
        </p:txBody>
      </p:sp>
      <p:sp>
        <p:nvSpPr>
          <p:cNvPr id="105" name="TextBox 104">
            <a:hlinkClick r:id="rId5" action="ppaction://hlinksldjump"/>
          </p:cNvPr>
          <p:cNvSpPr txBox="1"/>
          <p:nvPr/>
        </p:nvSpPr>
        <p:spPr>
          <a:xfrm>
            <a:off x="9418934" y="-26163"/>
            <a:ext cx="94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 13</a:t>
            </a:r>
            <a:endParaRPr lang="ru-RU" sz="1400" dirty="0"/>
          </a:p>
        </p:txBody>
      </p:sp>
      <p:sp>
        <p:nvSpPr>
          <p:cNvPr id="118" name="TextBox 117">
            <a:hlinkClick r:id="rId6" action="ppaction://hlinksldjump"/>
          </p:cNvPr>
          <p:cNvSpPr txBox="1"/>
          <p:nvPr/>
        </p:nvSpPr>
        <p:spPr>
          <a:xfrm>
            <a:off x="9030174" y="1212865"/>
            <a:ext cx="113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Слайды 5-6</a:t>
            </a:r>
            <a:endParaRPr lang="ru-RU" sz="1400" dirty="0"/>
          </a:p>
        </p:txBody>
      </p:sp>
      <p:sp>
        <p:nvSpPr>
          <p:cNvPr id="119" name="Двойные круглые скобки 118"/>
          <p:cNvSpPr/>
          <p:nvPr/>
        </p:nvSpPr>
        <p:spPr>
          <a:xfrm>
            <a:off x="1458687" y="1386741"/>
            <a:ext cx="1512378" cy="1135390"/>
          </a:xfrm>
          <a:prstGeom prst="bracketPair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Должны быть определены ответственные лица за обеспечение этапов проведения ККР, оценку результатов ККР</a:t>
            </a:r>
            <a:endParaRPr lang="ru-RU" sz="1000" i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978025" y="1040967"/>
            <a:ext cx="220889" cy="3457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2" descr="https://cdn-icons-png.flaticon.com/512/3391/339172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830" y="2121383"/>
            <a:ext cx="592032" cy="59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https://cdn-icons-png.flaticon.com/512/3391/339172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71" y="2108661"/>
            <a:ext cx="592032" cy="59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https://cdn-icons-png.flaticon.com/512/3391/339172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317" y="3937148"/>
            <a:ext cx="592032" cy="59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4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170923" y="2260464"/>
            <a:ext cx="1404513" cy="1125348"/>
            <a:chOff x="-961566" y="2049784"/>
            <a:chExt cx="1899138" cy="175547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Прямоугольник 7"/>
            <p:cNvSpPr/>
            <p:nvPr/>
          </p:nvSpPr>
          <p:spPr>
            <a:xfrm>
              <a:off x="-961566" y="2095170"/>
              <a:ext cx="1899138" cy="148787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961566" y="2049784"/>
              <a:ext cx="1872761" cy="17554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Осуществление выгрузки с помощью скриптов на ССС «Универсальный ЗУ по кадастровому району (ОКС, ПОМ)»</a:t>
              </a:r>
              <a:endParaRPr lang="ru-RU" sz="10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720726" y="2492515"/>
            <a:ext cx="1147399" cy="462554"/>
            <a:chOff x="1081454" y="2391508"/>
            <a:chExt cx="1899138" cy="92771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81454" y="2516748"/>
              <a:ext cx="1872761" cy="8024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Анализ реестров</a:t>
              </a:r>
            </a:p>
            <a:p>
              <a:pPr algn="ctr"/>
              <a:r>
                <a:rPr lang="ru-RU" sz="1000" dirty="0"/>
                <a:t>н</a:t>
              </a:r>
              <a:r>
                <a:rPr lang="ru-RU" sz="1000" dirty="0" smtClean="0"/>
                <a:t>а наличие</a:t>
              </a:r>
              <a:endParaRPr lang="ru-RU" sz="1000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-10336" y="1896579"/>
            <a:ext cx="1035969" cy="1620445"/>
            <a:chOff x="417268" y="999341"/>
            <a:chExt cx="1547114" cy="143854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" name="Стрелка вправо 1"/>
            <p:cNvSpPr/>
            <p:nvPr/>
          </p:nvSpPr>
          <p:spPr>
            <a:xfrm>
              <a:off x="532277" y="999341"/>
              <a:ext cx="1432105" cy="1438547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17268" y="1421827"/>
              <a:ext cx="1522642" cy="4918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Выбор кадастровых кварталов</a:t>
              </a:r>
              <a:endParaRPr lang="ru-RU" sz="1000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057781" y="1695404"/>
            <a:ext cx="1541941" cy="355987"/>
            <a:chOff x="1081454" y="2391508"/>
            <a:chExt cx="2349255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4" name="Прямоугольник 43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11412" y="2566365"/>
              <a:ext cx="2319297" cy="6202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ОН без прав</a:t>
              </a:r>
              <a:endParaRPr lang="ru-RU" sz="1000" dirty="0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042224" y="2119504"/>
            <a:ext cx="1529375" cy="326755"/>
            <a:chOff x="1071775" y="2391508"/>
            <a:chExt cx="2328976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Прямоугольник 46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1775" y="2500921"/>
              <a:ext cx="2319299" cy="6757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ОКС без привязки</a:t>
              </a:r>
              <a:endParaRPr lang="ru-RU" sz="900" dirty="0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4053558" y="2934046"/>
            <a:ext cx="1524230" cy="400110"/>
            <a:chOff x="1080560" y="2382143"/>
            <a:chExt cx="2320191" cy="98221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3" name="Прямоугольник 52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80560" y="2382143"/>
              <a:ext cx="2319297" cy="9822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err="1" smtClean="0"/>
                <a:t>Застроенность</a:t>
              </a:r>
              <a:r>
                <a:rPr lang="ru-RU" sz="1000" dirty="0" smtClean="0"/>
                <a:t> территории</a:t>
              </a:r>
              <a:endParaRPr lang="ru-RU" sz="900" dirty="0"/>
            </a:p>
          </p:txBody>
        </p:sp>
      </p:grpSp>
      <p:grpSp>
        <p:nvGrpSpPr>
          <p:cNvPr id="183" name="Группа 182"/>
          <p:cNvGrpSpPr/>
          <p:nvPr/>
        </p:nvGrpSpPr>
        <p:grpSpPr>
          <a:xfrm>
            <a:off x="4052457" y="2489115"/>
            <a:ext cx="1534124" cy="400110"/>
            <a:chOff x="1081454" y="2261229"/>
            <a:chExt cx="2327347" cy="10760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4" name="Прямоугольник 183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089503" y="2261229"/>
              <a:ext cx="2319298" cy="10760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ЗУ без границ более 50%</a:t>
              </a:r>
              <a:endParaRPr lang="ru-RU" sz="900" dirty="0"/>
            </a:p>
          </p:txBody>
        </p:sp>
      </p:grpSp>
      <p:grpSp>
        <p:nvGrpSpPr>
          <p:cNvPr id="221" name="Группа 220"/>
          <p:cNvGrpSpPr/>
          <p:nvPr/>
        </p:nvGrpSpPr>
        <p:grpSpPr>
          <a:xfrm>
            <a:off x="10815175" y="2862508"/>
            <a:ext cx="1288246" cy="1526304"/>
            <a:chOff x="5957336" y="424246"/>
            <a:chExt cx="1578522" cy="150597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3" name="Стрелка вправо 132"/>
            <p:cNvSpPr/>
            <p:nvPr/>
          </p:nvSpPr>
          <p:spPr>
            <a:xfrm>
              <a:off x="6004560" y="424246"/>
              <a:ext cx="1531298" cy="1505977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957336" y="861278"/>
              <a:ext cx="1422279" cy="698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Утвержденный перечень кадастровых кварталов</a:t>
              </a:r>
            </a:p>
          </p:txBody>
        </p:sp>
      </p:grpSp>
      <p:cxnSp>
        <p:nvCxnSpPr>
          <p:cNvPr id="232" name="Прямая со стрелкой 231"/>
          <p:cNvCxnSpPr/>
          <p:nvPr/>
        </p:nvCxnSpPr>
        <p:spPr>
          <a:xfrm>
            <a:off x="5623946" y="2739136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Группа 153"/>
          <p:cNvGrpSpPr/>
          <p:nvPr/>
        </p:nvGrpSpPr>
        <p:grpSpPr>
          <a:xfrm>
            <a:off x="4057781" y="1251773"/>
            <a:ext cx="1522278" cy="376692"/>
            <a:chOff x="1081454" y="2352320"/>
            <a:chExt cx="2327978" cy="93600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5" name="Прямоугольник 154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090137" y="2352320"/>
              <a:ext cx="2319295" cy="611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реестровой ошибки</a:t>
              </a:r>
              <a:endParaRPr lang="ru-RU" sz="1000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971171" y="1477567"/>
            <a:ext cx="65794" cy="2479021"/>
            <a:chOff x="5197356" y="450284"/>
            <a:chExt cx="81490" cy="2479021"/>
          </a:xfrm>
        </p:grpSpPr>
        <p:grpSp>
          <p:nvGrpSpPr>
            <p:cNvPr id="140" name="Группа 139"/>
            <p:cNvGrpSpPr/>
            <p:nvPr/>
          </p:nvGrpSpPr>
          <p:grpSpPr>
            <a:xfrm>
              <a:off x="5197356" y="450284"/>
              <a:ext cx="81490" cy="2479021"/>
              <a:chOff x="1294056" y="-297957"/>
              <a:chExt cx="100111" cy="2479021"/>
            </a:xfrm>
          </p:grpSpPr>
          <p:cxnSp>
            <p:nvCxnSpPr>
              <p:cNvPr id="141" name="Прямая соединительная линия 140"/>
              <p:cNvCxnSpPr/>
              <p:nvPr/>
            </p:nvCxnSpPr>
            <p:spPr>
              <a:xfrm>
                <a:off x="1294056" y="-297957"/>
                <a:ext cx="20379" cy="24790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/>
              <p:nvPr/>
            </p:nvCxnSpPr>
            <p:spPr>
              <a:xfrm>
                <a:off x="1303400" y="573350"/>
                <a:ext cx="9076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9" name="Прямая соединительная линия 158"/>
            <p:cNvCxnSpPr/>
            <p:nvPr/>
          </p:nvCxnSpPr>
          <p:spPr>
            <a:xfrm>
              <a:off x="5204967" y="450284"/>
              <a:ext cx="715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Группа 176"/>
          <p:cNvGrpSpPr/>
          <p:nvPr/>
        </p:nvGrpSpPr>
        <p:grpSpPr>
          <a:xfrm>
            <a:off x="4042977" y="3348310"/>
            <a:ext cx="1541588" cy="423923"/>
            <a:chOff x="1070320" y="2247654"/>
            <a:chExt cx="2330431" cy="104066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9" name="Прямоугольник 178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070320" y="2247654"/>
              <a:ext cx="2319297" cy="9822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Приоритетность территории</a:t>
              </a:r>
              <a:endParaRPr lang="ru-RU" sz="900" dirty="0"/>
            </a:p>
          </p:txBody>
        </p:sp>
      </p:grpSp>
      <p:grpSp>
        <p:nvGrpSpPr>
          <p:cNvPr id="187" name="Группа 186"/>
          <p:cNvGrpSpPr/>
          <p:nvPr/>
        </p:nvGrpSpPr>
        <p:grpSpPr>
          <a:xfrm>
            <a:off x="5783392" y="2362146"/>
            <a:ext cx="1194667" cy="707886"/>
            <a:chOff x="1081454" y="2312624"/>
            <a:chExt cx="1899138" cy="141976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9" name="Прямоугольник 188"/>
            <p:cNvSpPr/>
            <p:nvPr/>
          </p:nvSpPr>
          <p:spPr>
            <a:xfrm>
              <a:off x="1081454" y="2391506"/>
              <a:ext cx="1899138" cy="122474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133044" y="2312624"/>
              <a:ext cx="1847548" cy="14197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Составление списка с учетом 3-х кратного запаса</a:t>
              </a:r>
              <a:endParaRPr lang="ru-RU" sz="1000" dirty="0"/>
            </a:p>
          </p:txBody>
        </p:sp>
      </p:grpSp>
      <p:grpSp>
        <p:nvGrpSpPr>
          <p:cNvPr id="195" name="Группа 194"/>
          <p:cNvGrpSpPr/>
          <p:nvPr/>
        </p:nvGrpSpPr>
        <p:grpSpPr>
          <a:xfrm>
            <a:off x="7123349" y="2280372"/>
            <a:ext cx="975383" cy="861774"/>
            <a:chOff x="1081454" y="2267945"/>
            <a:chExt cx="1899138" cy="172840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7" name="Прямоугольник 196"/>
            <p:cNvSpPr/>
            <p:nvPr/>
          </p:nvSpPr>
          <p:spPr>
            <a:xfrm>
              <a:off x="1081454" y="2304078"/>
              <a:ext cx="1899138" cy="165613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081454" y="2267945"/>
              <a:ext cx="1872759" cy="17284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Передача списка кадастровых кварталов в МИГД</a:t>
              </a:r>
              <a:endParaRPr lang="ru-RU" sz="1000" dirty="0"/>
            </a:p>
          </p:txBody>
        </p:sp>
      </p:grpSp>
      <p:cxnSp>
        <p:nvCxnSpPr>
          <p:cNvPr id="202" name="Прямая со стрелкой 201"/>
          <p:cNvCxnSpPr/>
          <p:nvPr/>
        </p:nvCxnSpPr>
        <p:spPr>
          <a:xfrm>
            <a:off x="6978059" y="2719834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 стрелкой 202"/>
          <p:cNvCxnSpPr/>
          <p:nvPr/>
        </p:nvCxnSpPr>
        <p:spPr>
          <a:xfrm>
            <a:off x="3860007" y="2736749"/>
            <a:ext cx="117305" cy="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 стрелкой 203"/>
          <p:cNvCxnSpPr/>
          <p:nvPr/>
        </p:nvCxnSpPr>
        <p:spPr>
          <a:xfrm>
            <a:off x="1025633" y="2711259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/>
          <p:cNvCxnSpPr/>
          <p:nvPr/>
        </p:nvCxnSpPr>
        <p:spPr>
          <a:xfrm>
            <a:off x="2575436" y="2716089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Группа 205"/>
          <p:cNvGrpSpPr/>
          <p:nvPr/>
        </p:nvGrpSpPr>
        <p:grpSpPr>
          <a:xfrm>
            <a:off x="6858078" y="3280891"/>
            <a:ext cx="1492375" cy="770330"/>
            <a:chOff x="883664" y="2377342"/>
            <a:chExt cx="2107626" cy="1545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7" name="Прямоугольник 206"/>
            <p:cNvSpPr/>
            <p:nvPr/>
          </p:nvSpPr>
          <p:spPr>
            <a:xfrm>
              <a:off x="986258" y="2377342"/>
              <a:ext cx="1899138" cy="154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883664" y="2439962"/>
              <a:ext cx="2107626" cy="11111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/>
              </a:r>
              <a:br>
                <a:rPr lang="ru-RU" sz="1000" dirty="0" smtClean="0"/>
              </a:br>
              <a:r>
                <a:rPr lang="ru-RU" sz="1000" dirty="0" smtClean="0"/>
                <a:t>Анализ </a:t>
              </a:r>
              <a:r>
                <a:rPr lang="ru-RU" sz="1000" dirty="0"/>
                <a:t>МИГД</a:t>
              </a:r>
            </a:p>
            <a:p>
              <a:pPr algn="ctr"/>
              <a:r>
                <a:rPr lang="ru-RU" sz="1000" dirty="0" smtClean="0"/>
                <a:t>кварталов</a:t>
              </a:r>
              <a:endParaRPr lang="ru-RU" sz="1000" dirty="0"/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9600141" y="2766460"/>
            <a:ext cx="1182679" cy="1492564"/>
            <a:chOff x="942944" y="1051233"/>
            <a:chExt cx="2167583" cy="419467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2" name="Прямоугольник 211"/>
            <p:cNvSpPr/>
            <p:nvPr/>
          </p:nvSpPr>
          <p:spPr>
            <a:xfrm>
              <a:off x="1081454" y="1051233"/>
              <a:ext cx="1899138" cy="419467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942944" y="1930745"/>
              <a:ext cx="2167583" cy="1989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/>
                <a:t>Внесение изменения в Постановление</a:t>
              </a:r>
            </a:p>
            <a:p>
              <a:pPr algn="ctr"/>
              <a:r>
                <a:rPr lang="ru-RU" sz="1000" dirty="0" smtClean="0"/>
                <a:t>Пермского края</a:t>
              </a:r>
              <a:endParaRPr lang="ru-RU" sz="1000" dirty="0"/>
            </a:p>
          </p:txBody>
        </p:sp>
      </p:grpSp>
      <p:cxnSp>
        <p:nvCxnSpPr>
          <p:cNvPr id="223" name="Прямая со стрелкой 222"/>
          <p:cNvCxnSpPr/>
          <p:nvPr/>
        </p:nvCxnSpPr>
        <p:spPr>
          <a:xfrm>
            <a:off x="7611040" y="3131657"/>
            <a:ext cx="0" cy="159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 стрелкой 236"/>
          <p:cNvCxnSpPr/>
          <p:nvPr/>
        </p:nvCxnSpPr>
        <p:spPr>
          <a:xfrm>
            <a:off x="9525746" y="3670320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/>
          <p:nvPr/>
        </p:nvCxnSpPr>
        <p:spPr>
          <a:xfrm>
            <a:off x="10708425" y="3675820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/>
          <p:cNvCxnSpPr/>
          <p:nvPr/>
        </p:nvCxnSpPr>
        <p:spPr>
          <a:xfrm>
            <a:off x="3982644" y="1887923"/>
            <a:ext cx="57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/>
          <p:cNvCxnSpPr/>
          <p:nvPr/>
        </p:nvCxnSpPr>
        <p:spPr>
          <a:xfrm>
            <a:off x="3974976" y="2704289"/>
            <a:ext cx="57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/>
          <p:cNvCxnSpPr/>
          <p:nvPr/>
        </p:nvCxnSpPr>
        <p:spPr>
          <a:xfrm>
            <a:off x="3982644" y="3117922"/>
            <a:ext cx="59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/>
          <p:cNvCxnSpPr/>
          <p:nvPr/>
        </p:nvCxnSpPr>
        <p:spPr>
          <a:xfrm>
            <a:off x="3984564" y="3586626"/>
            <a:ext cx="59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>
            <a:off x="5630177" y="1471698"/>
            <a:ext cx="12117" cy="2541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>
            <a:off x="5575518" y="1887923"/>
            <a:ext cx="57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>
            <a:off x="5574382" y="1477567"/>
            <a:ext cx="57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>
            <a:off x="5570157" y="2348874"/>
            <a:ext cx="57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>
            <a:off x="5575518" y="2698188"/>
            <a:ext cx="57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279"/>
          <p:cNvCxnSpPr/>
          <p:nvPr/>
        </p:nvCxnSpPr>
        <p:spPr>
          <a:xfrm>
            <a:off x="5584565" y="3120659"/>
            <a:ext cx="57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>
            <a:off x="5580059" y="3576252"/>
            <a:ext cx="57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6885569" y="4131324"/>
            <a:ext cx="1492375" cy="582918"/>
            <a:chOff x="922488" y="2081718"/>
            <a:chExt cx="2107626" cy="18862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9" name="Прямоугольник 68"/>
            <p:cNvSpPr/>
            <p:nvPr/>
          </p:nvSpPr>
          <p:spPr>
            <a:xfrm>
              <a:off x="975481" y="2422931"/>
              <a:ext cx="1899138" cy="154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22488" y="2081718"/>
              <a:ext cx="2107626" cy="11111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/>
              </a:r>
              <a:br>
                <a:rPr lang="ru-RU" sz="1000" dirty="0" smtClean="0"/>
              </a:br>
              <a:r>
                <a:rPr lang="ru-RU" sz="1000" dirty="0" smtClean="0"/>
                <a:t>Сбор предложений</a:t>
              </a:r>
              <a:br>
                <a:rPr lang="ru-RU" sz="1000" dirty="0" smtClean="0"/>
              </a:br>
              <a:r>
                <a:rPr lang="ru-RU" sz="1000" dirty="0" smtClean="0"/>
                <a:t> от ОМС</a:t>
              </a:r>
              <a:endParaRPr lang="ru-RU" sz="1000" dirty="0"/>
            </a:p>
          </p:txBody>
        </p:sp>
      </p:grpSp>
      <p:cxnSp>
        <p:nvCxnSpPr>
          <p:cNvPr id="73" name="Прямая со стрелкой 72"/>
          <p:cNvCxnSpPr/>
          <p:nvPr/>
        </p:nvCxnSpPr>
        <p:spPr>
          <a:xfrm>
            <a:off x="7307913" y="4061841"/>
            <a:ext cx="0" cy="179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7939679" y="4047792"/>
            <a:ext cx="0" cy="200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/>
          <p:cNvGrpSpPr/>
          <p:nvPr/>
        </p:nvGrpSpPr>
        <p:grpSpPr>
          <a:xfrm>
            <a:off x="8470909" y="3243361"/>
            <a:ext cx="1057760" cy="1015663"/>
            <a:chOff x="1081454" y="2366903"/>
            <a:chExt cx="1938635" cy="203704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0" name="Прямоугольник 79"/>
            <p:cNvSpPr/>
            <p:nvPr/>
          </p:nvSpPr>
          <p:spPr>
            <a:xfrm>
              <a:off x="1081454" y="2391508"/>
              <a:ext cx="1899139" cy="162293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47329" y="2366903"/>
              <a:ext cx="1872760" cy="20370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Формирование </a:t>
              </a:r>
              <a:r>
                <a:rPr lang="ru-RU" sz="1000" dirty="0"/>
                <a:t>МИГД </a:t>
              </a:r>
              <a:r>
                <a:rPr lang="ru-RU" sz="1000" dirty="0" smtClean="0"/>
                <a:t>перечней кадастровых </a:t>
              </a:r>
              <a:r>
                <a:rPr lang="ru-RU" sz="1000" dirty="0"/>
                <a:t>кварталов</a:t>
              </a:r>
            </a:p>
            <a:p>
              <a:pPr algn="ctr"/>
              <a:r>
                <a:rPr lang="ru-RU" sz="1000" dirty="0" smtClean="0"/>
                <a:t> </a:t>
              </a:r>
              <a:endParaRPr lang="ru-RU" sz="1000" dirty="0"/>
            </a:p>
          </p:txBody>
        </p:sp>
      </p:grpSp>
      <p:cxnSp>
        <p:nvCxnSpPr>
          <p:cNvPr id="82" name="Прямая со стрелкой 81"/>
          <p:cNvCxnSpPr/>
          <p:nvPr/>
        </p:nvCxnSpPr>
        <p:spPr>
          <a:xfrm>
            <a:off x="8275471" y="3670320"/>
            <a:ext cx="2049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Группа 76"/>
          <p:cNvGrpSpPr/>
          <p:nvPr/>
        </p:nvGrpSpPr>
        <p:grpSpPr>
          <a:xfrm>
            <a:off x="4040372" y="3830832"/>
            <a:ext cx="1541588" cy="365323"/>
            <a:chOff x="1070320" y="2391508"/>
            <a:chExt cx="2330431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8" name="Прямоугольник 77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70320" y="2565523"/>
              <a:ext cx="2319297" cy="604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Наличие ПМТ</a:t>
              </a:r>
              <a:endParaRPr lang="ru-RU" sz="900" dirty="0"/>
            </a:p>
          </p:txBody>
        </p:sp>
      </p:grpSp>
      <p:cxnSp>
        <p:nvCxnSpPr>
          <p:cNvPr id="84" name="Прямая соединительная линия 83"/>
          <p:cNvCxnSpPr/>
          <p:nvPr/>
        </p:nvCxnSpPr>
        <p:spPr>
          <a:xfrm>
            <a:off x="5590667" y="4010681"/>
            <a:ext cx="57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984564" y="3956588"/>
            <a:ext cx="59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047737" y="237369"/>
            <a:ext cx="4153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Карта целевого процесса «Выбор кадастровых кварталов» </a:t>
            </a:r>
            <a:endParaRPr lang="ru-RU" sz="1200" b="1" dirty="0"/>
          </a:p>
        </p:txBody>
      </p:sp>
      <p:grpSp>
        <p:nvGrpSpPr>
          <p:cNvPr id="87" name="Группа 86"/>
          <p:cNvGrpSpPr/>
          <p:nvPr/>
        </p:nvGrpSpPr>
        <p:grpSpPr>
          <a:xfrm>
            <a:off x="6914779" y="4803636"/>
            <a:ext cx="1492375" cy="582918"/>
            <a:chOff x="922488" y="2081718"/>
            <a:chExt cx="2107626" cy="18862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8" name="Прямоугольник 87"/>
            <p:cNvSpPr/>
            <p:nvPr/>
          </p:nvSpPr>
          <p:spPr>
            <a:xfrm>
              <a:off x="975481" y="2422931"/>
              <a:ext cx="1899138" cy="1545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22488" y="2081718"/>
              <a:ext cx="2107626" cy="17926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/>
              </a:r>
              <a:br>
                <a:rPr lang="ru-RU" sz="1000" dirty="0" smtClean="0"/>
              </a:br>
              <a:r>
                <a:rPr lang="ru-RU" sz="1000" dirty="0" smtClean="0"/>
                <a:t>Анализ ОМС кварталов на предмет</a:t>
              </a:r>
              <a:endParaRPr lang="ru-RU" sz="1000" dirty="0"/>
            </a:p>
          </p:txBody>
        </p:sp>
      </p:grpSp>
      <p:cxnSp>
        <p:nvCxnSpPr>
          <p:cNvPr id="90" name="Прямая со стрелкой 89"/>
          <p:cNvCxnSpPr/>
          <p:nvPr/>
        </p:nvCxnSpPr>
        <p:spPr>
          <a:xfrm>
            <a:off x="7337123" y="4734153"/>
            <a:ext cx="0" cy="179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V="1">
            <a:off x="7968889" y="4720104"/>
            <a:ext cx="0" cy="200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Группа 91"/>
          <p:cNvGrpSpPr/>
          <p:nvPr/>
        </p:nvGrpSpPr>
        <p:grpSpPr>
          <a:xfrm>
            <a:off x="8571152" y="4796280"/>
            <a:ext cx="1541941" cy="355987"/>
            <a:chOff x="1081454" y="2391508"/>
            <a:chExt cx="2349255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3" name="Прямоугольник 92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111412" y="2566365"/>
              <a:ext cx="2319297" cy="6202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Использованность ПМТ</a:t>
              </a:r>
              <a:endParaRPr lang="ru-RU" sz="1000" dirty="0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525841" y="5183702"/>
            <a:ext cx="1559129" cy="400110"/>
            <a:chOff x="1026465" y="2290841"/>
            <a:chExt cx="2374286" cy="10981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6" name="Прямоугольник 95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026465" y="2290841"/>
              <a:ext cx="2319298" cy="1098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Наличие архивных документов</a:t>
              </a:r>
              <a:endParaRPr lang="ru-RU" sz="900" dirty="0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565828" y="5589991"/>
            <a:ext cx="1534124" cy="400110"/>
            <a:chOff x="1081454" y="2261229"/>
            <a:chExt cx="2327347" cy="10760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" name="Прямоугольник 101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089503" y="2261229"/>
              <a:ext cx="2319298" cy="10760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Востребованность территории</a:t>
              </a:r>
              <a:endParaRPr lang="ru-RU" sz="900" dirty="0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571152" y="4352649"/>
            <a:ext cx="1522278" cy="400110"/>
            <a:chOff x="1081454" y="2352320"/>
            <a:chExt cx="2327978" cy="99419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5" name="Прямоугольник 104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090137" y="2352320"/>
              <a:ext cx="2319295" cy="994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Оценка эффективности ККР</a:t>
              </a:r>
              <a:endParaRPr lang="ru-RU" sz="1000" dirty="0"/>
            </a:p>
          </p:txBody>
        </p:sp>
      </p:grpSp>
      <p:cxnSp>
        <p:nvCxnSpPr>
          <p:cNvPr id="108" name="Прямая соединительная линия 107"/>
          <p:cNvCxnSpPr/>
          <p:nvPr/>
        </p:nvCxnSpPr>
        <p:spPr>
          <a:xfrm>
            <a:off x="8505344" y="4988799"/>
            <a:ext cx="566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8508100" y="5805165"/>
            <a:ext cx="57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8504223" y="5383757"/>
            <a:ext cx="57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8513406" y="4578610"/>
            <a:ext cx="57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8501996" y="4578443"/>
            <a:ext cx="6696" cy="1226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8297050" y="5160213"/>
            <a:ext cx="2049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934850" y="6261538"/>
            <a:ext cx="485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 состояния процесса:</a:t>
            </a:r>
          </a:p>
          <a:p>
            <a:r>
              <a:rPr lang="ru-RU" sz="1400" b="1" dirty="0" smtClean="0"/>
              <a:t>Выбор кадастровых кварталов </a:t>
            </a:r>
          </a:p>
        </p:txBody>
      </p:sp>
    </p:spTree>
    <p:extLst>
      <p:ext uri="{BB962C8B-B14F-4D97-AF65-F5344CB8AC3E}">
        <p14:creationId xmlns:p14="http://schemas.microsoft.com/office/powerpoint/2010/main" val="273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Соединительная линия уступом 13"/>
          <p:cNvCxnSpPr>
            <a:stCxn id="234" idx="3"/>
          </p:cNvCxnSpPr>
          <p:nvPr/>
        </p:nvCxnSpPr>
        <p:spPr>
          <a:xfrm flipV="1">
            <a:off x="8793488" y="2473082"/>
            <a:ext cx="2445357" cy="1079407"/>
          </a:xfrm>
          <a:prstGeom prst="bentConnector3">
            <a:avLst>
              <a:gd name="adj1" fmla="val 926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132"/>
          <p:cNvGrpSpPr/>
          <p:nvPr/>
        </p:nvGrpSpPr>
        <p:grpSpPr>
          <a:xfrm rot="10800000">
            <a:off x="10690849" y="1596146"/>
            <a:ext cx="259532" cy="1353433"/>
            <a:chOff x="1155570" y="601404"/>
            <a:chExt cx="228456" cy="2315388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rot="10800000" flipV="1">
              <a:off x="1162050" y="611569"/>
              <a:ext cx="0" cy="2305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>
              <a:off x="1162050" y="601404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>
              <a:off x="1155570" y="2212726"/>
              <a:ext cx="2219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Группа 222"/>
          <p:cNvGrpSpPr/>
          <p:nvPr/>
        </p:nvGrpSpPr>
        <p:grpSpPr>
          <a:xfrm>
            <a:off x="9108131" y="2443299"/>
            <a:ext cx="1764051" cy="798082"/>
            <a:chOff x="3451268" y="2513681"/>
            <a:chExt cx="2560624" cy="89681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" name="Прямоугольник 223"/>
            <p:cNvSpPr/>
            <p:nvPr/>
          </p:nvSpPr>
          <p:spPr>
            <a:xfrm>
              <a:off x="3531667" y="2513681"/>
              <a:ext cx="2319297" cy="89681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451268" y="2614297"/>
              <a:ext cx="2560624" cy="62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Направление</a:t>
              </a:r>
              <a:b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в регистрирующий орган заявлений о снятии с учета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7009477" y="1022622"/>
            <a:ext cx="315128" cy="2596333"/>
            <a:chOff x="5257108" y="766966"/>
            <a:chExt cx="236346" cy="1947250"/>
          </a:xfrm>
        </p:grpSpPr>
        <p:grpSp>
          <p:nvGrpSpPr>
            <p:cNvPr id="149" name="Группа 148"/>
            <p:cNvGrpSpPr/>
            <p:nvPr/>
          </p:nvGrpSpPr>
          <p:grpSpPr>
            <a:xfrm>
              <a:off x="5257108" y="766966"/>
              <a:ext cx="236346" cy="1947250"/>
              <a:chOff x="1162050" y="601404"/>
              <a:chExt cx="233000" cy="1249253"/>
            </a:xfrm>
          </p:grpSpPr>
          <p:cxnSp>
            <p:nvCxnSpPr>
              <p:cNvPr id="151" name="Прямая соединительная линия 150"/>
              <p:cNvCxnSpPr/>
              <p:nvPr/>
            </p:nvCxnSpPr>
            <p:spPr>
              <a:xfrm>
                <a:off x="1162050" y="601404"/>
                <a:ext cx="0" cy="1249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/>
              <p:nvPr/>
            </p:nvCxnSpPr>
            <p:spPr>
              <a:xfrm>
                <a:off x="1162050" y="601404"/>
                <a:ext cx="2219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/>
              <p:cNvCxnSpPr/>
              <p:nvPr/>
            </p:nvCxnSpPr>
            <p:spPr>
              <a:xfrm>
                <a:off x="1173074" y="860780"/>
                <a:ext cx="2219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Прямая соединительная линия 153"/>
              <p:cNvCxnSpPr/>
              <p:nvPr/>
            </p:nvCxnSpPr>
            <p:spPr>
              <a:xfrm>
                <a:off x="1162050" y="1850657"/>
                <a:ext cx="2219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Прямая соединительная линия 154"/>
            <p:cNvCxnSpPr/>
            <p:nvPr/>
          </p:nvCxnSpPr>
          <p:spPr>
            <a:xfrm>
              <a:off x="5268290" y="1450348"/>
              <a:ext cx="1509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>
            <a:xfrm>
              <a:off x="5268290" y="1850457"/>
              <a:ext cx="1509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>
              <a:off x="5257108" y="2302056"/>
              <a:ext cx="1509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1457754" y="4119273"/>
            <a:ext cx="1830948" cy="838221"/>
            <a:chOff x="1081454" y="2353950"/>
            <a:chExt cx="1933910" cy="136032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1081454" y="2391508"/>
              <a:ext cx="1899138" cy="132277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42603" y="2353950"/>
              <a:ext cx="1872761" cy="1148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Проведение анализа ситуации на местности и точечной работы с населением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77537" y="1786851"/>
            <a:ext cx="1805856" cy="893291"/>
            <a:chOff x="1081454" y="2391506"/>
            <a:chExt cx="1907407" cy="122107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Прямоугольник 7"/>
            <p:cNvSpPr/>
            <p:nvPr/>
          </p:nvSpPr>
          <p:spPr>
            <a:xfrm>
              <a:off x="1081454" y="2391506"/>
              <a:ext cx="1899138" cy="122107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16100" y="2598572"/>
              <a:ext cx="1872761" cy="757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Анализ архивных документов ОМС, Филиала, Управления (ГФДЗ), ЦТИ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477537" y="2762078"/>
            <a:ext cx="1805851" cy="619511"/>
            <a:chOff x="1081454" y="2347979"/>
            <a:chExt cx="1907400" cy="100538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081454" y="2391508"/>
              <a:ext cx="1899138" cy="96185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16093" y="2347979"/>
              <a:ext cx="1872761" cy="899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Анализ документов, представленных гражданами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477537" y="3475152"/>
            <a:ext cx="1798028" cy="552609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81454" y="2516748"/>
              <a:ext cx="1872760" cy="399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Анализ сведений ЕГРН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618009" y="3985237"/>
            <a:ext cx="1822619" cy="489089"/>
            <a:chOff x="1220222" y="2224614"/>
            <a:chExt cx="2319823" cy="83510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8" name="Прямоугольник 67"/>
            <p:cNvSpPr/>
            <p:nvPr/>
          </p:nvSpPr>
          <p:spPr>
            <a:xfrm>
              <a:off x="1220222" y="2224614"/>
              <a:ext cx="2303175" cy="81897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63246" y="2376543"/>
              <a:ext cx="2276799" cy="683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Передача реестра объектов заказчику</a:t>
              </a: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1284888" y="2584709"/>
            <a:ext cx="193179" cy="1802608"/>
            <a:chOff x="1162050" y="601404"/>
            <a:chExt cx="237317" cy="1802608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162050" y="601404"/>
              <a:ext cx="0" cy="18026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1162050" y="601404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177391" y="1245516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1162050" y="1850657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1162050" y="2404012"/>
              <a:ext cx="2219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Группа 118"/>
          <p:cNvGrpSpPr/>
          <p:nvPr/>
        </p:nvGrpSpPr>
        <p:grpSpPr>
          <a:xfrm rot="10800000">
            <a:off x="3250585" y="2555408"/>
            <a:ext cx="114593" cy="1835699"/>
            <a:chOff x="1259388" y="568313"/>
            <a:chExt cx="140776" cy="1835699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 rot="10800000" flipV="1">
              <a:off x="1259388" y="568313"/>
              <a:ext cx="0" cy="18319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10800000" flipH="1" flipV="1">
              <a:off x="1259388" y="572102"/>
              <a:ext cx="14077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10800000" flipH="1">
              <a:off x="1259388" y="1164358"/>
              <a:ext cx="1246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10800000" flipH="1" flipV="1">
              <a:off x="1259388" y="1790652"/>
              <a:ext cx="11098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10800000" flipH="1">
              <a:off x="1259388" y="2404012"/>
              <a:ext cx="1246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Группа 105"/>
          <p:cNvGrpSpPr/>
          <p:nvPr/>
        </p:nvGrpSpPr>
        <p:grpSpPr>
          <a:xfrm>
            <a:off x="3508474" y="2859840"/>
            <a:ext cx="132268" cy="1360680"/>
            <a:chOff x="1193244" y="1010958"/>
            <a:chExt cx="162490" cy="1384864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1193244" y="1010958"/>
              <a:ext cx="0" cy="1384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1193244" y="1012859"/>
              <a:ext cx="16249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flipV="1">
              <a:off x="1195696" y="2395440"/>
              <a:ext cx="142274" cy="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Группа 126"/>
          <p:cNvGrpSpPr/>
          <p:nvPr/>
        </p:nvGrpSpPr>
        <p:grpSpPr>
          <a:xfrm>
            <a:off x="3642740" y="2475132"/>
            <a:ext cx="1582729" cy="686603"/>
            <a:chOff x="1081454" y="2346465"/>
            <a:chExt cx="1899138" cy="94185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0" name="Прямоугольник 139"/>
            <p:cNvSpPr/>
            <p:nvPr/>
          </p:nvSpPr>
          <p:spPr>
            <a:xfrm>
              <a:off x="1081454" y="2391508"/>
              <a:ext cx="1899138" cy="89681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107831" y="2346465"/>
              <a:ext cx="1872761" cy="759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Установление объектов, несуществующих на местности</a:t>
              </a:r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3626278" y="3864060"/>
            <a:ext cx="1599191" cy="621287"/>
            <a:chOff x="926203" y="2614630"/>
            <a:chExt cx="190811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3" name="Прямоугольник 142"/>
            <p:cNvSpPr/>
            <p:nvPr/>
          </p:nvSpPr>
          <p:spPr>
            <a:xfrm>
              <a:off x="935183" y="2614630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926203" y="2630028"/>
              <a:ext cx="1872762" cy="799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Определение существующих на местности объектов</a:t>
              </a:r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5208653" y="1789533"/>
            <a:ext cx="1621715" cy="653766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7" name="Прямоугольник 146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107831" y="2581614"/>
              <a:ext cx="1872761" cy="548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Подготовка реестров объектов заказчику</a:t>
              </a:r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7183980" y="770897"/>
            <a:ext cx="1627765" cy="553998"/>
            <a:chOff x="1072801" y="2298302"/>
            <a:chExt cx="2327950" cy="102766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7" name="Прямоугольник 156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72801" y="2298302"/>
              <a:ext cx="2319299" cy="1027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Снятие с ГКУ несуществующих ОКС по актам осмотра</a:t>
              </a:r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7188031" y="1299104"/>
            <a:ext cx="1630535" cy="400110"/>
            <a:chOff x="1081454" y="2210722"/>
            <a:chExt cx="2331909" cy="160202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0" name="Прямоугольник 159"/>
            <p:cNvSpPr/>
            <p:nvPr/>
          </p:nvSpPr>
          <p:spPr>
            <a:xfrm>
              <a:off x="1081454" y="2391509"/>
              <a:ext cx="2319296" cy="133792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094066" y="2210722"/>
              <a:ext cx="2319297" cy="160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Снятие с ГКУ ЗУ по ст.70 218-ФЗ</a:t>
              </a:r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7198137" y="1708808"/>
            <a:ext cx="1621715" cy="400110"/>
            <a:chOff x="1081454" y="2334048"/>
            <a:chExt cx="2319297" cy="136232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7" name="Прямоугольник 166"/>
            <p:cNvSpPr/>
            <p:nvPr/>
          </p:nvSpPr>
          <p:spPr>
            <a:xfrm>
              <a:off x="1081454" y="2391508"/>
              <a:ext cx="2319297" cy="126655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081454" y="2334048"/>
              <a:ext cx="2319297" cy="136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Снятие с ГКУ дублей, не ОКС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193064" y="2523976"/>
            <a:ext cx="1672837" cy="758971"/>
            <a:chOff x="5427474" y="2107870"/>
            <a:chExt cx="1252970" cy="483863"/>
          </a:xfrm>
        </p:grpSpPr>
        <p:grpSp>
          <p:nvGrpSpPr>
            <p:cNvPr id="162" name="Группа 161"/>
            <p:cNvGrpSpPr/>
            <p:nvPr/>
          </p:nvGrpSpPr>
          <p:grpSpPr>
            <a:xfrm>
              <a:off x="5427474" y="2107870"/>
              <a:ext cx="1252970" cy="483863"/>
              <a:chOff x="1027610" y="2338099"/>
              <a:chExt cx="2389247" cy="1409776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64" name="Прямоугольник 163"/>
              <p:cNvSpPr/>
              <p:nvPr/>
            </p:nvSpPr>
            <p:spPr>
              <a:xfrm>
                <a:off x="1027610" y="2851061"/>
                <a:ext cx="2319297" cy="89681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ru-RU" sz="10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097560" y="2338099"/>
                <a:ext cx="2319297" cy="45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endParaRPr lang="ru-RU" sz="1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5427474" y="2244646"/>
              <a:ext cx="1233188" cy="346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Снятие с ГКУ ЗУ по заявлению </a:t>
              </a:r>
              <a:r>
                <a:rPr lang="ru-RU" sz="933" dirty="0">
                  <a:solidFill>
                    <a:prstClr val="black"/>
                  </a:solidFill>
                  <a:latin typeface="Calibri" panose="020F0502020204030204"/>
                </a:rPr>
                <a:t>(в п. 5.1. ч. 2 ч. ст. 15, ч. 18 ст. 41 218-ФЗ)</a:t>
              </a:r>
            </a:p>
          </p:txBody>
        </p:sp>
      </p:grpSp>
      <p:grpSp>
        <p:nvGrpSpPr>
          <p:cNvPr id="179" name="Группа 178"/>
          <p:cNvGrpSpPr/>
          <p:nvPr/>
        </p:nvGrpSpPr>
        <p:grpSpPr>
          <a:xfrm>
            <a:off x="6133403" y="4039090"/>
            <a:ext cx="1285925" cy="421138"/>
            <a:chOff x="231400" y="-650827"/>
            <a:chExt cx="2041375" cy="89681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6" name="Прямоугольник 185"/>
            <p:cNvSpPr/>
            <p:nvPr/>
          </p:nvSpPr>
          <p:spPr>
            <a:xfrm>
              <a:off x="370486" y="-650827"/>
              <a:ext cx="1899138" cy="89681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31400" y="-607012"/>
              <a:ext cx="2041375" cy="85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Правообладатель установлен</a:t>
              </a:r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-86560" y="2781973"/>
            <a:ext cx="1299879" cy="1438547"/>
            <a:chOff x="402722" y="999341"/>
            <a:chExt cx="1614986" cy="143854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5" name="Стрелка вправо 134"/>
            <p:cNvSpPr/>
            <p:nvPr/>
          </p:nvSpPr>
          <p:spPr>
            <a:xfrm>
              <a:off x="532277" y="999341"/>
              <a:ext cx="1432105" cy="1438547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02722" y="1451505"/>
              <a:ext cx="1614986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Выявление правообладателей</a:t>
              </a:r>
            </a:p>
          </p:txBody>
        </p:sp>
      </p:grpSp>
      <p:cxnSp>
        <p:nvCxnSpPr>
          <p:cNvPr id="173" name="Прямая со стрелкой 172"/>
          <p:cNvCxnSpPr/>
          <p:nvPr/>
        </p:nvCxnSpPr>
        <p:spPr>
          <a:xfrm>
            <a:off x="1154869" y="3497899"/>
            <a:ext cx="145291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>
            <a:off x="3365177" y="3501247"/>
            <a:ext cx="145291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Соединительная линия уступом 174"/>
          <p:cNvCxnSpPr>
            <a:stCxn id="140" idx="0"/>
            <a:endCxn id="147" idx="1"/>
          </p:cNvCxnSpPr>
          <p:nvPr/>
        </p:nvCxnSpPr>
        <p:spPr>
          <a:xfrm rot="5400000" flipH="1" flipV="1">
            <a:off x="4625605" y="1924915"/>
            <a:ext cx="391548" cy="7745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Соединительная линия уступом 175"/>
          <p:cNvCxnSpPr>
            <a:endCxn id="192" idx="1"/>
          </p:cNvCxnSpPr>
          <p:nvPr/>
        </p:nvCxnSpPr>
        <p:spPr>
          <a:xfrm rot="16200000" flipH="1">
            <a:off x="4022716" y="4899925"/>
            <a:ext cx="908571" cy="947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 flipV="1">
            <a:off x="6830369" y="2119907"/>
            <a:ext cx="180691" cy="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>
            <a:stCxn id="186" idx="3"/>
          </p:cNvCxnSpPr>
          <p:nvPr/>
        </p:nvCxnSpPr>
        <p:spPr>
          <a:xfrm>
            <a:off x="7417344" y="4249659"/>
            <a:ext cx="191413" cy="3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3" name="Группа 182"/>
          <p:cNvGrpSpPr/>
          <p:nvPr/>
        </p:nvGrpSpPr>
        <p:grpSpPr>
          <a:xfrm>
            <a:off x="11227442" y="1803785"/>
            <a:ext cx="983031" cy="1429497"/>
            <a:chOff x="541894" y="1018599"/>
            <a:chExt cx="1522642" cy="143854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84" name="Стрелка вправо 183"/>
            <p:cNvSpPr/>
            <p:nvPr/>
          </p:nvSpPr>
          <p:spPr>
            <a:xfrm>
              <a:off x="580010" y="1018599"/>
              <a:ext cx="1432105" cy="1438547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41894" y="1583171"/>
              <a:ext cx="1522642" cy="5575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Снятие с учета ОН</a:t>
              </a:r>
              <a:b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</a:br>
              <a:endParaRPr lang="ru-RU" sz="10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196" name="Прямая со стрелкой 195"/>
          <p:cNvCxnSpPr/>
          <p:nvPr/>
        </p:nvCxnSpPr>
        <p:spPr>
          <a:xfrm>
            <a:off x="10967630" y="2467277"/>
            <a:ext cx="272116" cy="2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8939413" y="873223"/>
            <a:ext cx="29729" cy="2761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1194649" y="873225"/>
            <a:ext cx="33642" cy="51872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авая фигурная скобка 104"/>
          <p:cNvSpPr/>
          <p:nvPr/>
        </p:nvSpPr>
        <p:spPr>
          <a:xfrm rot="16200000">
            <a:off x="4989712" y="-2973255"/>
            <a:ext cx="201475" cy="7509669"/>
          </a:xfrm>
          <a:prstGeom prst="rightBrace">
            <a:avLst>
              <a:gd name="adj1" fmla="val 38162"/>
              <a:gd name="adj2" fmla="val 505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054101" y="223292"/>
            <a:ext cx="2412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100" dirty="0">
                <a:solidFill>
                  <a:prstClr val="black"/>
                </a:solidFill>
                <a:latin typeface="Calibri" panose="020F0502020204030204"/>
              </a:rPr>
              <a:t>До первой согласительной комиссии</a:t>
            </a:r>
          </a:p>
        </p:txBody>
      </p:sp>
      <p:cxnSp>
        <p:nvCxnSpPr>
          <p:cNvPr id="209" name="Прямая соединительная линия 208"/>
          <p:cNvCxnSpPr/>
          <p:nvPr/>
        </p:nvCxnSpPr>
        <p:spPr>
          <a:xfrm>
            <a:off x="9870279" y="3634248"/>
            <a:ext cx="9959" cy="29968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>
            <a:off x="8959185" y="3622004"/>
            <a:ext cx="91109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Правая фигурная скобка 214"/>
          <p:cNvSpPr/>
          <p:nvPr/>
        </p:nvSpPr>
        <p:spPr>
          <a:xfrm rot="16200000">
            <a:off x="10379765" y="-571528"/>
            <a:ext cx="155004" cy="2843568"/>
          </a:xfrm>
          <a:prstGeom prst="rightBrace">
            <a:avLst>
              <a:gd name="adj1" fmla="val 38162"/>
              <a:gd name="adj2" fmla="val 505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0077758" y="565080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100" dirty="0">
                <a:solidFill>
                  <a:prstClr val="black"/>
                </a:solidFill>
                <a:latin typeface="Calibri" panose="020F0502020204030204"/>
              </a:rPr>
              <a:t>Заказчик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574070" y="488731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100" dirty="0">
                <a:solidFill>
                  <a:prstClr val="black"/>
                </a:solidFill>
                <a:latin typeface="Calibri" panose="020F0502020204030204"/>
              </a:rPr>
              <a:t>Исполнитель</a:t>
            </a:r>
          </a:p>
        </p:txBody>
      </p:sp>
      <p:sp>
        <p:nvSpPr>
          <p:cNvPr id="110" name="Правая фигурная скобка 109"/>
          <p:cNvSpPr/>
          <p:nvPr/>
        </p:nvSpPr>
        <p:spPr>
          <a:xfrm rot="16200000">
            <a:off x="4994358" y="-3190652"/>
            <a:ext cx="199225" cy="7499307"/>
          </a:xfrm>
          <a:prstGeom prst="rightBrace">
            <a:avLst>
              <a:gd name="adj1" fmla="val 38162"/>
              <a:gd name="adj2" fmla="val 505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12" name="Прямая со стрелкой 211"/>
          <p:cNvCxnSpPr/>
          <p:nvPr/>
        </p:nvCxnSpPr>
        <p:spPr>
          <a:xfrm>
            <a:off x="8818275" y="1244921"/>
            <a:ext cx="229915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Группа 212"/>
          <p:cNvGrpSpPr/>
          <p:nvPr/>
        </p:nvGrpSpPr>
        <p:grpSpPr>
          <a:xfrm>
            <a:off x="9045977" y="978576"/>
            <a:ext cx="923939" cy="572584"/>
            <a:chOff x="3483716" y="2148260"/>
            <a:chExt cx="2357995" cy="90460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4" name="Прямоугольник 213"/>
            <p:cNvSpPr/>
            <p:nvPr/>
          </p:nvSpPr>
          <p:spPr>
            <a:xfrm>
              <a:off x="3522414" y="2156048"/>
              <a:ext cx="2319297" cy="89681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3483716" y="2148260"/>
              <a:ext cx="2319297" cy="875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Подготовка актов осмотра</a:t>
              </a:r>
            </a:p>
          </p:txBody>
        </p:sp>
      </p:grpSp>
      <p:grpSp>
        <p:nvGrpSpPr>
          <p:cNvPr id="218" name="Группа 217"/>
          <p:cNvGrpSpPr/>
          <p:nvPr/>
        </p:nvGrpSpPr>
        <p:grpSpPr>
          <a:xfrm>
            <a:off x="9153003" y="1625770"/>
            <a:ext cx="1602311" cy="731307"/>
            <a:chOff x="3522414" y="2668801"/>
            <a:chExt cx="2319297" cy="89681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0" name="Прямоугольник 219"/>
            <p:cNvSpPr/>
            <p:nvPr/>
          </p:nvSpPr>
          <p:spPr>
            <a:xfrm>
              <a:off x="3522414" y="2668801"/>
              <a:ext cx="2319297" cy="89681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3522414" y="2743438"/>
              <a:ext cx="2319297" cy="67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Направление в регистрирующий орган письма о снятии с учета</a:t>
              </a:r>
            </a:p>
          </p:txBody>
        </p:sp>
      </p:grpSp>
      <p:cxnSp>
        <p:nvCxnSpPr>
          <p:cNvPr id="226" name="Прямая со стрелкой 225"/>
          <p:cNvCxnSpPr/>
          <p:nvPr/>
        </p:nvCxnSpPr>
        <p:spPr>
          <a:xfrm flipV="1">
            <a:off x="8810303" y="1824812"/>
            <a:ext cx="3421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 стрелкой 228"/>
          <p:cNvCxnSpPr/>
          <p:nvPr/>
        </p:nvCxnSpPr>
        <p:spPr>
          <a:xfrm>
            <a:off x="9954753" y="1258601"/>
            <a:ext cx="229915" cy="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Группа 229"/>
          <p:cNvGrpSpPr/>
          <p:nvPr/>
        </p:nvGrpSpPr>
        <p:grpSpPr>
          <a:xfrm>
            <a:off x="10210570" y="927757"/>
            <a:ext cx="1648609" cy="707886"/>
            <a:chOff x="3503065" y="2148328"/>
            <a:chExt cx="2338647" cy="13461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1" name="Прямоугольник 230"/>
            <p:cNvSpPr/>
            <p:nvPr/>
          </p:nvSpPr>
          <p:spPr>
            <a:xfrm>
              <a:off x="3522414" y="2156046"/>
              <a:ext cx="2319298" cy="128739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503065" y="2148328"/>
              <a:ext cx="2319298" cy="134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Представление в регистрирующий орган заявлений о снятии и актов осмотра</a:t>
              </a:r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4524361" y="5011188"/>
            <a:ext cx="1519579" cy="780769"/>
            <a:chOff x="6174344" y="2585207"/>
            <a:chExt cx="1657446" cy="914400"/>
          </a:xfrm>
          <a:solidFill>
            <a:schemeClr val="accent4">
              <a:lumMod val="20000"/>
              <a:lumOff val="80000"/>
            </a:schemeClr>
          </a:solidFill>
          <a:effectLst/>
        </p:grpSpPr>
        <p:sp>
          <p:nvSpPr>
            <p:cNvPr id="192" name="Ромб 191"/>
            <p:cNvSpPr/>
            <p:nvPr/>
          </p:nvSpPr>
          <p:spPr>
            <a:xfrm>
              <a:off x="6174344" y="2585207"/>
              <a:ext cx="1657446" cy="914400"/>
            </a:xfrm>
            <a:prstGeom prst="diamond">
              <a:avLst/>
            </a:prstGeom>
            <a:grp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6367390" y="2745032"/>
              <a:ext cx="1271358" cy="5947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900" dirty="0">
                  <a:solidFill>
                    <a:prstClr val="black"/>
                  </a:solidFill>
                  <a:latin typeface="Calibri" panose="020F0502020204030204"/>
                </a:rPr>
                <a:t>Установление потенциального правообладателя</a:t>
              </a:r>
            </a:p>
          </p:txBody>
        </p:sp>
      </p:grpSp>
      <p:cxnSp>
        <p:nvCxnSpPr>
          <p:cNvPr id="235" name="Соединительная линия уступом 234"/>
          <p:cNvCxnSpPr>
            <a:stCxn id="192" idx="0"/>
            <a:endCxn id="186" idx="1"/>
          </p:cNvCxnSpPr>
          <p:nvPr/>
        </p:nvCxnSpPr>
        <p:spPr>
          <a:xfrm rot="5400000" flipH="1" flipV="1">
            <a:off x="5371821" y="4161991"/>
            <a:ext cx="761529" cy="9368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Соединительная линия уступом 235"/>
          <p:cNvCxnSpPr>
            <a:stCxn id="192" idx="2"/>
            <a:endCxn id="241" idx="1"/>
          </p:cNvCxnSpPr>
          <p:nvPr/>
        </p:nvCxnSpPr>
        <p:spPr>
          <a:xfrm rot="16200000" flipH="1">
            <a:off x="5632509" y="5443599"/>
            <a:ext cx="272644" cy="9693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Группа 236"/>
          <p:cNvGrpSpPr/>
          <p:nvPr/>
        </p:nvGrpSpPr>
        <p:grpSpPr>
          <a:xfrm>
            <a:off x="6102623" y="4693863"/>
            <a:ext cx="1356901" cy="655004"/>
            <a:chOff x="370486" y="-669796"/>
            <a:chExt cx="1916227" cy="106557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8" name="Прямоугольник 237"/>
            <p:cNvSpPr/>
            <p:nvPr/>
          </p:nvSpPr>
          <p:spPr>
            <a:xfrm>
              <a:off x="370486" y="-650827"/>
              <a:ext cx="1899138" cy="104660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13954" y="-669796"/>
              <a:ext cx="1872759" cy="901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Объект не имеет правообладателя, не используется </a:t>
              </a:r>
            </a:p>
          </p:txBody>
        </p:sp>
      </p:grpSp>
      <p:grpSp>
        <p:nvGrpSpPr>
          <p:cNvPr id="240" name="Группа 239"/>
          <p:cNvGrpSpPr/>
          <p:nvPr/>
        </p:nvGrpSpPr>
        <p:grpSpPr>
          <a:xfrm>
            <a:off x="6243785" y="5818863"/>
            <a:ext cx="1206051" cy="491476"/>
            <a:chOff x="355048" y="-650827"/>
            <a:chExt cx="1914576" cy="104660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1" name="Прямоугольник 240"/>
            <p:cNvSpPr/>
            <p:nvPr/>
          </p:nvSpPr>
          <p:spPr>
            <a:xfrm>
              <a:off x="370486" y="-650827"/>
              <a:ext cx="1899138" cy="104660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55048" y="-553545"/>
              <a:ext cx="1872760" cy="85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Подготовка уведомлений</a:t>
              </a:r>
            </a:p>
          </p:txBody>
        </p:sp>
      </p:grpSp>
      <p:cxnSp>
        <p:nvCxnSpPr>
          <p:cNvPr id="249" name="Соединительная линия уступом 248"/>
          <p:cNvCxnSpPr/>
          <p:nvPr/>
        </p:nvCxnSpPr>
        <p:spPr>
          <a:xfrm>
            <a:off x="5255366" y="4965791"/>
            <a:ext cx="835156" cy="28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Группа 255"/>
          <p:cNvGrpSpPr/>
          <p:nvPr/>
        </p:nvGrpSpPr>
        <p:grpSpPr>
          <a:xfrm>
            <a:off x="9984549" y="3980232"/>
            <a:ext cx="1874631" cy="410434"/>
            <a:chOff x="1252097" y="2403527"/>
            <a:chExt cx="2303175" cy="81897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57" name="Прямоугольник 256"/>
            <p:cNvSpPr/>
            <p:nvPr/>
          </p:nvSpPr>
          <p:spPr>
            <a:xfrm>
              <a:off x="1252097" y="2403527"/>
              <a:ext cx="2303175" cy="81897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1252097" y="2592253"/>
              <a:ext cx="2276799" cy="49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Анализ</a:t>
              </a:r>
            </a:p>
          </p:txBody>
        </p:sp>
      </p:grpSp>
      <p:cxnSp>
        <p:nvCxnSpPr>
          <p:cNvPr id="259" name="Прямая со стрелкой 258"/>
          <p:cNvCxnSpPr>
            <a:endCxn id="257" idx="1"/>
          </p:cNvCxnSpPr>
          <p:nvPr/>
        </p:nvCxnSpPr>
        <p:spPr>
          <a:xfrm flipV="1">
            <a:off x="9440628" y="4185451"/>
            <a:ext cx="543921" cy="10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 стрелкой 259"/>
          <p:cNvCxnSpPr>
            <a:stCxn id="238" idx="3"/>
          </p:cNvCxnSpPr>
          <p:nvPr/>
        </p:nvCxnSpPr>
        <p:spPr>
          <a:xfrm>
            <a:off x="7448759" y="4948511"/>
            <a:ext cx="2106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 стрелкой 260"/>
          <p:cNvCxnSpPr/>
          <p:nvPr/>
        </p:nvCxnSpPr>
        <p:spPr>
          <a:xfrm>
            <a:off x="11845308" y="4209233"/>
            <a:ext cx="323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Группа 149"/>
          <p:cNvGrpSpPr/>
          <p:nvPr/>
        </p:nvGrpSpPr>
        <p:grpSpPr>
          <a:xfrm>
            <a:off x="7668419" y="4654185"/>
            <a:ext cx="1770795" cy="527860"/>
            <a:chOff x="1055725" y="2378547"/>
            <a:chExt cx="1911875" cy="8529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3" name="Прямоугольник 162"/>
            <p:cNvSpPr/>
            <p:nvPr/>
          </p:nvSpPr>
          <p:spPr>
            <a:xfrm>
              <a:off x="1068462" y="2378547"/>
              <a:ext cx="1899138" cy="85291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055725" y="2471425"/>
              <a:ext cx="1872761" cy="6464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Передача реестра объектов заказчику</a:t>
              </a:r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10304980" y="4469153"/>
            <a:ext cx="1312680" cy="1165868"/>
            <a:chOff x="521789" y="1299059"/>
            <a:chExt cx="1740535" cy="117324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78" name="Стрелка вправо 177"/>
            <p:cNvSpPr/>
            <p:nvPr/>
          </p:nvSpPr>
          <p:spPr>
            <a:xfrm>
              <a:off x="521789" y="1299059"/>
              <a:ext cx="1740535" cy="1173249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24550" y="1639422"/>
              <a:ext cx="1522642" cy="5575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бесхозяйных объектов</a:t>
              </a:r>
            </a:p>
          </p:txBody>
        </p:sp>
      </p:grpSp>
      <p:cxnSp>
        <p:nvCxnSpPr>
          <p:cNvPr id="188" name="Прямая со стрелкой 187"/>
          <p:cNvCxnSpPr>
            <a:endCxn id="178" idx="1"/>
          </p:cNvCxnSpPr>
          <p:nvPr/>
        </p:nvCxnSpPr>
        <p:spPr>
          <a:xfrm>
            <a:off x="9492695" y="5052085"/>
            <a:ext cx="812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Группа 188"/>
          <p:cNvGrpSpPr/>
          <p:nvPr/>
        </p:nvGrpSpPr>
        <p:grpSpPr>
          <a:xfrm>
            <a:off x="7665343" y="5662002"/>
            <a:ext cx="1969020" cy="707886"/>
            <a:chOff x="355048" y="-694679"/>
            <a:chExt cx="1914576" cy="113132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0" name="Прямоугольник 189"/>
            <p:cNvSpPr/>
            <p:nvPr/>
          </p:nvSpPr>
          <p:spPr>
            <a:xfrm>
              <a:off x="370486" y="-650827"/>
              <a:ext cx="1899138" cy="104660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355048" y="-694679"/>
              <a:ext cx="1872758" cy="1131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Направление уведомлений по форме заказчику и в Управление (приказ </a:t>
              </a:r>
              <a:r>
                <a:rPr lang="ru-RU" sz="1000" dirty="0" err="1">
                  <a:solidFill>
                    <a:prstClr val="black"/>
                  </a:solidFill>
                  <a:latin typeface="Calibri" panose="020F0502020204030204"/>
                </a:rPr>
                <a:t>Минэко</a:t>
              </a:r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 06.11.2019 № 728)</a:t>
              </a:r>
            </a:p>
          </p:txBody>
        </p:sp>
      </p:grpSp>
      <p:cxnSp>
        <p:nvCxnSpPr>
          <p:cNvPr id="198" name="Прямая со стрелкой 197"/>
          <p:cNvCxnSpPr>
            <a:stCxn id="241" idx="3"/>
          </p:cNvCxnSpPr>
          <p:nvPr/>
        </p:nvCxnSpPr>
        <p:spPr>
          <a:xfrm flipV="1">
            <a:off x="7449835" y="6060440"/>
            <a:ext cx="209575" cy="4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9" name="Picture 6" descr="Stopwatch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322" y="5375878"/>
            <a:ext cx="259141" cy="25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0" name="TextBox 20"/>
          <p:cNvSpPr txBox="1"/>
          <p:nvPr/>
        </p:nvSpPr>
        <p:spPr>
          <a:xfrm>
            <a:off x="8027551" y="5354567"/>
            <a:ext cx="150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ru-RU" sz="7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После внесения сведений на основании карта-плана в ЕГРН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7188357" y="2063811"/>
            <a:ext cx="1631537" cy="707886"/>
            <a:chOff x="6285818" y="3246175"/>
            <a:chExt cx="1631537" cy="518786"/>
          </a:xfrm>
        </p:grpSpPr>
        <p:sp>
          <p:nvSpPr>
            <p:cNvPr id="197" name="Прямоугольник 196"/>
            <p:cNvSpPr/>
            <p:nvPr/>
          </p:nvSpPr>
          <p:spPr>
            <a:xfrm>
              <a:off x="6295640" y="3291734"/>
              <a:ext cx="1621715" cy="4643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285818" y="3246175"/>
              <a:ext cx="1621714" cy="518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Снятие с ГКУ не ОКС по заявлению правообладателя ЗУ</a:t>
              </a:r>
              <a:b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(ч. 20 ст. 70 218-ФЗ)</a:t>
              </a:r>
            </a:p>
          </p:txBody>
        </p:sp>
      </p:grpSp>
      <p:cxnSp>
        <p:nvCxnSpPr>
          <p:cNvPr id="219" name="Прямая со стрелкой 218"/>
          <p:cNvCxnSpPr/>
          <p:nvPr/>
        </p:nvCxnSpPr>
        <p:spPr>
          <a:xfrm>
            <a:off x="8813567" y="2642312"/>
            <a:ext cx="35541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flipV="1">
            <a:off x="8818967" y="2064789"/>
            <a:ext cx="3421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2" name="Группа 201"/>
          <p:cNvGrpSpPr/>
          <p:nvPr/>
        </p:nvGrpSpPr>
        <p:grpSpPr>
          <a:xfrm>
            <a:off x="7123749" y="3063478"/>
            <a:ext cx="1761143" cy="758971"/>
            <a:chOff x="5377347" y="2107870"/>
            <a:chExt cx="1303097" cy="483863"/>
          </a:xfrm>
        </p:grpSpPr>
        <p:grpSp>
          <p:nvGrpSpPr>
            <p:cNvPr id="233" name="Группа 232"/>
            <p:cNvGrpSpPr/>
            <p:nvPr/>
          </p:nvGrpSpPr>
          <p:grpSpPr>
            <a:xfrm>
              <a:off x="5427474" y="2107870"/>
              <a:ext cx="1252970" cy="483863"/>
              <a:chOff x="1027610" y="2338099"/>
              <a:chExt cx="2389247" cy="1409776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43" name="Прямоугольник 242"/>
              <p:cNvSpPr/>
              <p:nvPr/>
            </p:nvSpPr>
            <p:spPr>
              <a:xfrm>
                <a:off x="1027610" y="2851061"/>
                <a:ext cx="2319297" cy="89681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ru-RU" sz="10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1097561" y="2338099"/>
                <a:ext cx="2319296" cy="45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endParaRPr lang="ru-RU" sz="1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34" name="TextBox 233"/>
            <p:cNvSpPr txBox="1"/>
            <p:nvPr/>
          </p:nvSpPr>
          <p:spPr>
            <a:xfrm>
              <a:off x="5377347" y="2282277"/>
              <a:ext cx="1235467" cy="255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Снятие с ГКУ квартир в здании (</a:t>
              </a:r>
              <a:r>
                <a:rPr lang="ru-RU" sz="1000" dirty="0">
                  <a:latin typeface="Calibri" panose="020F0502020204030204"/>
                </a:rPr>
                <a:t>п. 7 ст. 40 218-ФЗ</a:t>
              </a:r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)</a:t>
              </a:r>
              <a:endParaRPr lang="ru-RU" sz="933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247" name="Прямая со стрелкой 246"/>
          <p:cNvCxnSpPr/>
          <p:nvPr/>
        </p:nvCxnSpPr>
        <p:spPr>
          <a:xfrm>
            <a:off x="8827358" y="2956204"/>
            <a:ext cx="35541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66785" y="6015945"/>
            <a:ext cx="4850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Лист 1</a:t>
            </a:r>
          </a:p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 состояния процесса:</a:t>
            </a:r>
          </a:p>
          <a:p>
            <a:r>
              <a:rPr lang="ru-RU" sz="1400" b="1" dirty="0"/>
              <a:t>Выявление </a:t>
            </a:r>
            <a:r>
              <a:rPr lang="ru-RU" sz="1400" b="1" dirty="0" smtClean="0"/>
              <a:t>правообладателей</a:t>
            </a:r>
          </a:p>
        </p:txBody>
      </p:sp>
    </p:spTree>
    <p:extLst>
      <p:ext uri="{BB962C8B-B14F-4D97-AF65-F5344CB8AC3E}">
        <p14:creationId xmlns:p14="http://schemas.microsoft.com/office/powerpoint/2010/main" val="7305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Группа 170"/>
          <p:cNvGrpSpPr/>
          <p:nvPr/>
        </p:nvGrpSpPr>
        <p:grpSpPr>
          <a:xfrm>
            <a:off x="8675180" y="4704670"/>
            <a:ext cx="2177813" cy="553998"/>
            <a:chOff x="1081454" y="2399126"/>
            <a:chExt cx="1899138" cy="87425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2" name="Прямоугольник 171"/>
            <p:cNvSpPr/>
            <p:nvPr/>
          </p:nvSpPr>
          <p:spPr>
            <a:xfrm>
              <a:off x="1081454" y="2447803"/>
              <a:ext cx="1899138" cy="79753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082290" y="2399126"/>
              <a:ext cx="1872761" cy="874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Наследственное дело открыто, на запрашиваемый ОН свидетельство о праве на наследство не выдано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75302" y="4290671"/>
            <a:ext cx="1851116" cy="707886"/>
            <a:chOff x="1081454" y="2288343"/>
            <a:chExt cx="1909517" cy="103147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Прямоугольник 7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18210" y="2288343"/>
              <a:ext cx="1872761" cy="10314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прав муниципальной собственности на ЗУ общего пользования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8710" y="3877539"/>
            <a:ext cx="1836349" cy="400110"/>
            <a:chOff x="1081454" y="2334741"/>
            <a:chExt cx="1899138" cy="99357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07830" y="2334741"/>
              <a:ext cx="1872762" cy="9935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прав публичной собственности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94775" y="3397547"/>
            <a:ext cx="1829944" cy="415107"/>
            <a:chOff x="1081454" y="2391508"/>
            <a:chExt cx="1899138" cy="91088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07831" y="2424417"/>
              <a:ext cx="1872761" cy="8779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Направление запросов в МВД и ЗАГС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90599" y="1608174"/>
            <a:ext cx="1847384" cy="539864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07831" y="2424418"/>
              <a:ext cx="1872761" cy="6646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прав гражданами самостоятельно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96230" y="2221363"/>
            <a:ext cx="1836071" cy="573642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7831" y="2424415"/>
              <a:ext cx="1872761" cy="6255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прав собственности граждан ОМС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88962" y="2870063"/>
            <a:ext cx="1836348" cy="425324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07831" y="2424414"/>
              <a:ext cx="1872761" cy="5191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Отказ граждан от ЗУ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616049" y="2843242"/>
            <a:ext cx="1130544" cy="721929"/>
            <a:chOff x="6174344" y="2585207"/>
            <a:chExt cx="1657446" cy="9144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0" name="Ромб 39"/>
            <p:cNvSpPr/>
            <p:nvPr/>
          </p:nvSpPr>
          <p:spPr>
            <a:xfrm>
              <a:off x="6174344" y="2585207"/>
              <a:ext cx="1657446" cy="914400"/>
            </a:xfrm>
            <a:prstGeom prst="diamond">
              <a:avLst/>
            </a:prstGeom>
            <a:grp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47220" y="2745478"/>
              <a:ext cx="1435136" cy="5067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Ответ получен?</a:t>
              </a:r>
            </a:p>
          </p:txBody>
        </p:sp>
      </p:grpSp>
      <p:cxnSp>
        <p:nvCxnSpPr>
          <p:cNvPr id="42" name="Соединительная линия уступом 41"/>
          <p:cNvCxnSpPr>
            <a:stCxn id="40" idx="0"/>
          </p:cNvCxnSpPr>
          <p:nvPr/>
        </p:nvCxnSpPr>
        <p:spPr>
          <a:xfrm rot="5400000" flipH="1" flipV="1">
            <a:off x="3040344" y="2430491"/>
            <a:ext cx="553728" cy="2717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 rot="16200000" flipH="1">
            <a:off x="3087983" y="3677905"/>
            <a:ext cx="463147" cy="237679"/>
          </a:xfrm>
          <a:prstGeom prst="bentConnector3">
            <a:avLst>
              <a:gd name="adj1" fmla="val 987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14932" y="2373251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Да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76549" y="3705499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Нет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40921" y="1915839"/>
            <a:ext cx="2231" cy="2723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38689" y="2514993"/>
            <a:ext cx="242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43150" y="3107516"/>
            <a:ext cx="233247" cy="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50513" y="1915839"/>
            <a:ext cx="233247" cy="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Группа 82"/>
          <p:cNvGrpSpPr/>
          <p:nvPr/>
        </p:nvGrpSpPr>
        <p:grpSpPr>
          <a:xfrm>
            <a:off x="3666380" y="3598269"/>
            <a:ext cx="1463368" cy="734371"/>
            <a:chOff x="1081454" y="2391508"/>
            <a:chExt cx="1899138" cy="9124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4" name="Прямоугольник 83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107830" y="2424415"/>
              <a:ext cx="1872762" cy="879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Проведение точечной работы с потенциальными правообладателями</a:t>
              </a:r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3671689" y="5191207"/>
            <a:ext cx="1458060" cy="735222"/>
            <a:chOff x="1081454" y="2356632"/>
            <a:chExt cx="1909293" cy="93169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7" name="Прямоугольник 86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117987" y="2356632"/>
              <a:ext cx="1872760" cy="897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Обращение в суд с иском о признании ОН самовольной застройкой</a:t>
              </a:r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3666894" y="4479864"/>
            <a:ext cx="1450305" cy="573980"/>
            <a:chOff x="1081454" y="2355383"/>
            <a:chExt cx="1899138" cy="93294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0" name="Прямоугольник 89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107621" y="2355383"/>
              <a:ext cx="1872763" cy="900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Выявление правообладателей в рамках МЗК</a:t>
              </a: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5674006" y="3605740"/>
            <a:ext cx="1238789" cy="608567"/>
            <a:chOff x="1284172" y="2333285"/>
            <a:chExt cx="1899138" cy="92327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3" name="Прямоугольник 92"/>
            <p:cNvSpPr/>
            <p:nvPr/>
          </p:nvSpPr>
          <p:spPr>
            <a:xfrm>
              <a:off x="1284172" y="235974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297358" y="2333285"/>
              <a:ext cx="1872759" cy="840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прав гражданами самостоятельно</a:t>
              </a:r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678964" y="4340369"/>
            <a:ext cx="1225227" cy="542092"/>
            <a:chOff x="1284172" y="235974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6" name="Прямоугольник 95"/>
            <p:cNvSpPr/>
            <p:nvPr/>
          </p:nvSpPr>
          <p:spPr>
            <a:xfrm>
              <a:off x="1284172" y="235974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297360" y="2407824"/>
              <a:ext cx="1872761" cy="661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прав граждан ОМС</a:t>
              </a:r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4496965" y="1034273"/>
            <a:ext cx="1030311" cy="635116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9" name="Прямоугольник 98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07829" y="2424416"/>
              <a:ext cx="1872763" cy="564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Направление запросов в ПФ</a:t>
              </a: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4646684" y="2671319"/>
            <a:ext cx="1041641" cy="557811"/>
            <a:chOff x="628714" y="2401811"/>
            <a:chExt cx="1872761" cy="70969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" name="Прямоугольник 101"/>
            <p:cNvSpPr/>
            <p:nvPr/>
          </p:nvSpPr>
          <p:spPr>
            <a:xfrm>
              <a:off x="651763" y="2401811"/>
              <a:ext cx="1826665" cy="69626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28714" y="2406663"/>
              <a:ext cx="1872761" cy="704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Направление запросов нотариусу</a:t>
              </a: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7745274" y="1570333"/>
            <a:ext cx="2226263" cy="626336"/>
            <a:chOff x="1081454" y="2391508"/>
            <a:chExt cx="1991897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5" name="Прямоугольник 104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1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107831" y="2424416"/>
              <a:ext cx="1965520" cy="793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Внесение сведений ОМС о ранее учтенном ОН и выявление правообладателя</a:t>
              </a: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7678226" y="2334859"/>
            <a:ext cx="2293311" cy="570821"/>
            <a:chOff x="1022713" y="2391508"/>
            <a:chExt cx="2047733" cy="90453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8" name="Прямоугольник 107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022713" y="2418166"/>
              <a:ext cx="2047733" cy="877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Внесение сведений ОМС о выявленных правообладателях</a:t>
              </a:r>
              <a:b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(ОН поставлен на ГКУ)</a:t>
              </a: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7767703" y="404287"/>
            <a:ext cx="2125152" cy="440759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1" name="Прямоугольник 110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107830" y="2424413"/>
              <a:ext cx="1872762" cy="814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Внесение сведений на основании решения суда</a:t>
              </a: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3441366" y="3878675"/>
            <a:ext cx="228113" cy="1652219"/>
            <a:chOff x="220308" y="2219301"/>
            <a:chExt cx="474131" cy="1735902"/>
          </a:xfrm>
        </p:grpSpPr>
        <p:cxnSp>
          <p:nvCxnSpPr>
            <p:cNvPr id="114" name="Прямая соединительная линия 113"/>
            <p:cNvCxnSpPr/>
            <p:nvPr/>
          </p:nvCxnSpPr>
          <p:spPr>
            <a:xfrm>
              <a:off x="225832" y="2219301"/>
              <a:ext cx="4915" cy="1735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flipV="1">
              <a:off x="220308" y="2219301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223296" y="3010866"/>
              <a:ext cx="433781" cy="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flipV="1">
              <a:off x="248523" y="3945626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>
            <a:off x="3471966" y="1923649"/>
            <a:ext cx="1133281" cy="728455"/>
            <a:chOff x="6174344" y="2585207"/>
            <a:chExt cx="1657446" cy="9144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22" name="Ромб 121"/>
            <p:cNvSpPr/>
            <p:nvPr/>
          </p:nvSpPr>
          <p:spPr>
            <a:xfrm>
              <a:off x="6174344" y="2585207"/>
              <a:ext cx="1657446" cy="914400"/>
            </a:xfrm>
            <a:prstGeom prst="diamond">
              <a:avLst/>
            </a:prstGeom>
            <a:grp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391478" y="2821833"/>
              <a:ext cx="1271355" cy="5022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Гражданин жив?</a:t>
              </a:r>
            </a:p>
          </p:txBody>
        </p:sp>
      </p:grpSp>
      <p:cxnSp>
        <p:nvCxnSpPr>
          <p:cNvPr id="124" name="Соединительная линия уступом 123"/>
          <p:cNvCxnSpPr>
            <a:stCxn id="122" idx="0"/>
            <a:endCxn id="99" idx="1"/>
          </p:cNvCxnSpPr>
          <p:nvPr/>
        </p:nvCxnSpPr>
        <p:spPr>
          <a:xfrm rot="5400000" flipH="1" flipV="1">
            <a:off x="3981876" y="1408560"/>
            <a:ext cx="571819" cy="4583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Соединительная линия уступом 124"/>
          <p:cNvCxnSpPr>
            <a:stCxn id="122" idx="2"/>
          </p:cNvCxnSpPr>
          <p:nvPr/>
        </p:nvCxnSpPr>
        <p:spPr>
          <a:xfrm rot="16200000" flipH="1">
            <a:off x="4153788" y="2494596"/>
            <a:ext cx="333899" cy="6489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029222" y="1575334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Да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025091" y="2695942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Нет</a:t>
            </a:r>
          </a:p>
        </p:txBody>
      </p:sp>
      <p:grpSp>
        <p:nvGrpSpPr>
          <p:cNvPr id="129" name="Группа 128"/>
          <p:cNvGrpSpPr/>
          <p:nvPr/>
        </p:nvGrpSpPr>
        <p:grpSpPr>
          <a:xfrm>
            <a:off x="11098711" y="2047927"/>
            <a:ext cx="1105611" cy="3170803"/>
            <a:chOff x="9469149" y="3529338"/>
            <a:chExt cx="1881424" cy="10256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0" name="Стрелка вправо 129"/>
            <p:cNvSpPr/>
            <p:nvPr/>
          </p:nvSpPr>
          <p:spPr>
            <a:xfrm>
              <a:off x="9556276" y="3529338"/>
              <a:ext cx="1794297" cy="1025675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9469149" y="3842830"/>
              <a:ext cx="1674068" cy="3783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Сведения о правах, выявленных правообладателях содержатся в ЕГРН</a:t>
              </a:r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7812391" y="3510284"/>
            <a:ext cx="1507259" cy="742107"/>
            <a:chOff x="6174344" y="2585207"/>
            <a:chExt cx="1657446" cy="9144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33" name="Ромб 132"/>
            <p:cNvSpPr/>
            <p:nvPr/>
          </p:nvSpPr>
          <p:spPr>
            <a:xfrm>
              <a:off x="6174344" y="2585207"/>
              <a:ext cx="1657446" cy="914400"/>
            </a:xfrm>
            <a:prstGeom prst="diamond">
              <a:avLst/>
            </a:prstGeom>
            <a:grp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373045" y="2739737"/>
              <a:ext cx="1271357" cy="4930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Есть наследодатель?</a:t>
              </a:r>
            </a:p>
          </p:txBody>
        </p:sp>
      </p:grpSp>
      <p:cxnSp>
        <p:nvCxnSpPr>
          <p:cNvPr id="135" name="Соединительная линия уступом 134"/>
          <p:cNvCxnSpPr>
            <a:endCxn id="133" idx="0"/>
          </p:cNvCxnSpPr>
          <p:nvPr/>
        </p:nvCxnSpPr>
        <p:spPr>
          <a:xfrm>
            <a:off x="5687473" y="3127674"/>
            <a:ext cx="2878548" cy="3826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Группа 136"/>
          <p:cNvGrpSpPr/>
          <p:nvPr/>
        </p:nvGrpSpPr>
        <p:grpSpPr>
          <a:xfrm>
            <a:off x="7417945" y="4711521"/>
            <a:ext cx="1166028" cy="553998"/>
            <a:chOff x="1081453" y="2336426"/>
            <a:chExt cx="1899139" cy="93281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8" name="Прямоугольник 137"/>
            <p:cNvSpPr/>
            <p:nvPr/>
          </p:nvSpPr>
          <p:spPr>
            <a:xfrm>
              <a:off x="1081453" y="2391506"/>
              <a:ext cx="1899139" cy="85095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084196" y="2336426"/>
              <a:ext cx="1872760" cy="932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Выдано свидетельство о наследстве</a:t>
              </a:r>
            </a:p>
          </p:txBody>
        </p:sp>
      </p:grpSp>
      <p:grpSp>
        <p:nvGrpSpPr>
          <p:cNvPr id="140" name="Группа 139"/>
          <p:cNvGrpSpPr/>
          <p:nvPr/>
        </p:nvGrpSpPr>
        <p:grpSpPr>
          <a:xfrm rot="5400000">
            <a:off x="8805515" y="3727363"/>
            <a:ext cx="306941" cy="1777691"/>
            <a:chOff x="213705" y="2219301"/>
            <a:chExt cx="452519" cy="1735903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>
              <a:off x="213705" y="2219302"/>
              <a:ext cx="4915" cy="1735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flipV="1">
              <a:off x="220308" y="2219301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16200000">
              <a:off x="424137" y="3748796"/>
              <a:ext cx="2580" cy="410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4" name="Прямая со стрелкой 143"/>
          <p:cNvCxnSpPr/>
          <p:nvPr/>
        </p:nvCxnSpPr>
        <p:spPr>
          <a:xfrm>
            <a:off x="9836307" y="5255074"/>
            <a:ext cx="0" cy="18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Группа 146"/>
          <p:cNvGrpSpPr/>
          <p:nvPr/>
        </p:nvGrpSpPr>
        <p:grpSpPr>
          <a:xfrm>
            <a:off x="5885588" y="759667"/>
            <a:ext cx="2048584" cy="1217507"/>
            <a:chOff x="6162613" y="2554601"/>
            <a:chExt cx="1783402" cy="98932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48" name="Ромб 147"/>
            <p:cNvSpPr/>
            <p:nvPr/>
          </p:nvSpPr>
          <p:spPr>
            <a:xfrm>
              <a:off x="6162613" y="2554601"/>
              <a:ext cx="1783402" cy="989322"/>
            </a:xfrm>
            <a:prstGeom prst="diamond">
              <a:avLst/>
            </a:prstGeom>
            <a:grp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378251" y="2827813"/>
              <a:ext cx="1395299" cy="4501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Наличие противоречий в документах либо поступили возражения?</a:t>
              </a:r>
            </a:p>
          </p:txBody>
        </p:sp>
      </p:grpSp>
      <p:cxnSp>
        <p:nvCxnSpPr>
          <p:cNvPr id="150" name="Соединительная линия уступом 149"/>
          <p:cNvCxnSpPr>
            <a:endCxn id="111" idx="1"/>
          </p:cNvCxnSpPr>
          <p:nvPr/>
        </p:nvCxnSpPr>
        <p:spPr>
          <a:xfrm rot="5400000" flipH="1" flipV="1">
            <a:off x="7268419" y="260380"/>
            <a:ext cx="135000" cy="8635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6552260" y="545345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Да</a:t>
            </a:r>
          </a:p>
        </p:txBody>
      </p:sp>
      <p:grpSp>
        <p:nvGrpSpPr>
          <p:cNvPr id="152" name="Группа 151"/>
          <p:cNvGrpSpPr/>
          <p:nvPr/>
        </p:nvGrpSpPr>
        <p:grpSpPr>
          <a:xfrm>
            <a:off x="7500961" y="1847848"/>
            <a:ext cx="243871" cy="831891"/>
            <a:chOff x="220308" y="2219301"/>
            <a:chExt cx="474131" cy="1735902"/>
          </a:xfrm>
        </p:grpSpPr>
        <p:cxnSp>
          <p:nvCxnSpPr>
            <p:cNvPr id="153" name="Прямая соединительная линия 152"/>
            <p:cNvCxnSpPr/>
            <p:nvPr/>
          </p:nvCxnSpPr>
          <p:spPr>
            <a:xfrm>
              <a:off x="225832" y="2219301"/>
              <a:ext cx="4915" cy="1735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flipV="1">
              <a:off x="220308" y="2219301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flipV="1">
              <a:off x="248523" y="3945626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6" name="Соединительная линия уступом 155"/>
          <p:cNvCxnSpPr/>
          <p:nvPr/>
        </p:nvCxnSpPr>
        <p:spPr>
          <a:xfrm rot="16200000" flipH="1">
            <a:off x="7027339" y="1853969"/>
            <a:ext cx="374512" cy="6209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6531251" y="1888915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Нет</a:t>
            </a:r>
          </a:p>
        </p:txBody>
      </p:sp>
      <p:grpSp>
        <p:nvGrpSpPr>
          <p:cNvPr id="158" name="Группа 157"/>
          <p:cNvGrpSpPr/>
          <p:nvPr/>
        </p:nvGrpSpPr>
        <p:grpSpPr>
          <a:xfrm>
            <a:off x="5517549" y="3828112"/>
            <a:ext cx="157956" cy="831891"/>
            <a:chOff x="220308" y="2219301"/>
            <a:chExt cx="474131" cy="1735902"/>
          </a:xfrm>
        </p:grpSpPr>
        <p:cxnSp>
          <p:nvCxnSpPr>
            <p:cNvPr id="159" name="Прямая соединительная линия 158"/>
            <p:cNvCxnSpPr/>
            <p:nvPr/>
          </p:nvCxnSpPr>
          <p:spPr>
            <a:xfrm>
              <a:off x="225832" y="2219301"/>
              <a:ext cx="4915" cy="1735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flipV="1">
              <a:off x="220308" y="2219301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 flipV="1">
              <a:off x="248523" y="3945626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Группа 161"/>
          <p:cNvGrpSpPr/>
          <p:nvPr/>
        </p:nvGrpSpPr>
        <p:grpSpPr>
          <a:xfrm rot="10800000">
            <a:off x="5110403" y="3825097"/>
            <a:ext cx="195167" cy="833127"/>
            <a:chOff x="204197" y="2219301"/>
            <a:chExt cx="490242" cy="1738479"/>
          </a:xfrm>
        </p:grpSpPr>
        <p:cxnSp>
          <p:nvCxnSpPr>
            <p:cNvPr id="163" name="Прямая соединительная линия 162"/>
            <p:cNvCxnSpPr/>
            <p:nvPr/>
          </p:nvCxnSpPr>
          <p:spPr>
            <a:xfrm>
              <a:off x="204197" y="2221878"/>
              <a:ext cx="4916" cy="1735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 flipV="1">
              <a:off x="220308" y="2219301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 flipV="1">
              <a:off x="248523" y="3945626"/>
              <a:ext cx="445916" cy="2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6" name="Прямая со стрелкой 165"/>
          <p:cNvCxnSpPr/>
          <p:nvPr/>
        </p:nvCxnSpPr>
        <p:spPr>
          <a:xfrm>
            <a:off x="5314561" y="4217929"/>
            <a:ext cx="185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Группа 166"/>
          <p:cNvGrpSpPr/>
          <p:nvPr/>
        </p:nvGrpSpPr>
        <p:grpSpPr>
          <a:xfrm>
            <a:off x="9257883" y="6034113"/>
            <a:ext cx="1595109" cy="490231"/>
            <a:chOff x="1072766" y="2391508"/>
            <a:chExt cx="1907826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8" name="Прямоугольник 167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072766" y="2433648"/>
              <a:ext cx="1872759" cy="731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Решение о выявлении на наследника</a:t>
              </a:r>
            </a:p>
          </p:txBody>
        </p:sp>
      </p:grpSp>
      <p:cxnSp>
        <p:nvCxnSpPr>
          <p:cNvPr id="170" name="Прямая со стрелкой 169"/>
          <p:cNvCxnSpPr/>
          <p:nvPr/>
        </p:nvCxnSpPr>
        <p:spPr>
          <a:xfrm>
            <a:off x="8094256" y="5231943"/>
            <a:ext cx="0" cy="18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Группа 173"/>
          <p:cNvGrpSpPr/>
          <p:nvPr/>
        </p:nvGrpSpPr>
        <p:grpSpPr>
          <a:xfrm>
            <a:off x="7417944" y="5422982"/>
            <a:ext cx="3435048" cy="408695"/>
            <a:chOff x="1081454" y="2391508"/>
            <a:chExt cx="189913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5" name="Прямоугольник 174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1107831" y="2424416"/>
              <a:ext cx="1872761" cy="5402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Направление запросов в МВД, ЗАГС, ПФ</a:t>
              </a:r>
            </a:p>
          </p:txBody>
        </p:sp>
      </p:grpSp>
      <p:cxnSp>
        <p:nvCxnSpPr>
          <p:cNvPr id="177" name="Прямая со стрелкой 176"/>
          <p:cNvCxnSpPr/>
          <p:nvPr/>
        </p:nvCxnSpPr>
        <p:spPr>
          <a:xfrm>
            <a:off x="8094256" y="5854711"/>
            <a:ext cx="0" cy="202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>
            <a:off x="9854360" y="5822608"/>
            <a:ext cx="0" cy="22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Группа 178"/>
          <p:cNvGrpSpPr/>
          <p:nvPr/>
        </p:nvGrpSpPr>
        <p:grpSpPr>
          <a:xfrm>
            <a:off x="7432183" y="6034113"/>
            <a:ext cx="1509107" cy="490231"/>
            <a:chOff x="1072766" y="2391508"/>
            <a:chExt cx="1907826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0" name="Прямоугольник 179"/>
            <p:cNvSpPr/>
            <p:nvPr/>
          </p:nvSpPr>
          <p:spPr>
            <a:xfrm>
              <a:off x="1081454" y="239150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072766" y="2433648"/>
              <a:ext cx="1872759" cy="731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Решение о выявлении на наследника</a:t>
              </a:r>
            </a:p>
          </p:txBody>
        </p:sp>
      </p:grpSp>
      <p:cxnSp>
        <p:nvCxnSpPr>
          <p:cNvPr id="190" name="Прямая со стрелкой 189"/>
          <p:cNvCxnSpPr/>
          <p:nvPr/>
        </p:nvCxnSpPr>
        <p:spPr>
          <a:xfrm>
            <a:off x="-22762" y="3155271"/>
            <a:ext cx="277187" cy="2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243150" y="3623571"/>
            <a:ext cx="233247" cy="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243150" y="4096195"/>
            <a:ext cx="233247" cy="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247611" y="4636855"/>
            <a:ext cx="233247" cy="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>
            <a:off x="10960564" y="624664"/>
            <a:ext cx="30577" cy="6099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>
            <a:stCxn id="111" idx="3"/>
          </p:cNvCxnSpPr>
          <p:nvPr/>
        </p:nvCxnSpPr>
        <p:spPr>
          <a:xfrm flipV="1">
            <a:off x="9892855" y="624664"/>
            <a:ext cx="1067708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>
            <a:off x="9828440" y="1915840"/>
            <a:ext cx="11456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9880581" y="2671320"/>
            <a:ext cx="10934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 flipH="1">
            <a:off x="8070140" y="6515831"/>
            <a:ext cx="2643" cy="20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9854360" y="6515831"/>
            <a:ext cx="0" cy="20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8070141" y="6719531"/>
            <a:ext cx="28904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 flipV="1">
            <a:off x="10960563" y="3505907"/>
            <a:ext cx="221663" cy="4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133" idx="3"/>
          </p:cNvCxnSpPr>
          <p:nvPr/>
        </p:nvCxnSpPr>
        <p:spPr>
          <a:xfrm>
            <a:off x="9319650" y="3881336"/>
            <a:ext cx="362543" cy="5985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9356972" y="3660697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Да</a:t>
            </a:r>
          </a:p>
        </p:txBody>
      </p:sp>
      <p:cxnSp>
        <p:nvCxnSpPr>
          <p:cNvPr id="35" name="Соединительная линия уступом 34"/>
          <p:cNvCxnSpPr>
            <a:stCxn id="133" idx="1"/>
          </p:cNvCxnSpPr>
          <p:nvPr/>
        </p:nvCxnSpPr>
        <p:spPr>
          <a:xfrm rot="10800000" flipV="1">
            <a:off x="7084508" y="3881335"/>
            <a:ext cx="727883" cy="15037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Группа 193"/>
          <p:cNvGrpSpPr/>
          <p:nvPr/>
        </p:nvGrpSpPr>
        <p:grpSpPr>
          <a:xfrm>
            <a:off x="5799675" y="5395502"/>
            <a:ext cx="1435524" cy="769800"/>
            <a:chOff x="1284172" y="2359748"/>
            <a:chExt cx="1909510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5" name="Прямоугольник 194"/>
            <p:cNvSpPr/>
            <p:nvPr/>
          </p:nvSpPr>
          <p:spPr>
            <a:xfrm>
              <a:off x="1284172" y="2359748"/>
              <a:ext cx="1899138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ru-RU" sz="10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20921" y="2461573"/>
              <a:ext cx="1872761" cy="645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ru-RU" sz="1000" dirty="0">
                  <a:solidFill>
                    <a:prstClr val="black"/>
                  </a:solidFill>
                  <a:latin typeface="Calibri" panose="020F0502020204030204"/>
                </a:rPr>
                <a:t>Регистрация прав ОМС на выморочное имущество</a:t>
              </a: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7202097" y="3655482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ru-RU" sz="1000" dirty="0">
                <a:solidFill>
                  <a:prstClr val="black"/>
                </a:solidFill>
                <a:latin typeface="Calibri" panose="020F0502020204030204"/>
              </a:rPr>
              <a:t>Нет</a:t>
            </a:r>
          </a:p>
        </p:txBody>
      </p:sp>
      <p:cxnSp>
        <p:nvCxnSpPr>
          <p:cNvPr id="5" name="Прямая со стрелкой 4"/>
          <p:cNvCxnSpPr>
            <a:stCxn id="100" idx="3"/>
            <a:endCxn id="148" idx="1"/>
          </p:cNvCxnSpPr>
          <p:nvPr/>
        </p:nvCxnSpPr>
        <p:spPr>
          <a:xfrm flipV="1">
            <a:off x="5527276" y="1368419"/>
            <a:ext cx="358313" cy="13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18" idx="3"/>
            <a:endCxn id="41" idx="1"/>
          </p:cNvCxnSpPr>
          <p:nvPr/>
        </p:nvCxnSpPr>
        <p:spPr>
          <a:xfrm flipV="1">
            <a:off x="2324719" y="3185221"/>
            <a:ext cx="341040" cy="4427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29020" y="5973291"/>
            <a:ext cx="4850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Лист 2</a:t>
            </a:r>
          </a:p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 состояния процесса:</a:t>
            </a:r>
          </a:p>
          <a:p>
            <a:r>
              <a:rPr lang="ru-RU" sz="1400" b="1" dirty="0"/>
              <a:t>Выявление </a:t>
            </a:r>
            <a:r>
              <a:rPr lang="ru-RU" sz="1400" b="1" dirty="0" smtClean="0"/>
              <a:t>правообладателей</a:t>
            </a:r>
          </a:p>
        </p:txBody>
      </p:sp>
    </p:spTree>
    <p:extLst>
      <p:ext uri="{BB962C8B-B14F-4D97-AF65-F5344CB8AC3E}">
        <p14:creationId xmlns:p14="http://schemas.microsoft.com/office/powerpoint/2010/main" val="20651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2127" y="610417"/>
            <a:ext cx="1080655" cy="1608270"/>
            <a:chOff x="348203" y="1108209"/>
            <a:chExt cx="1522642" cy="104864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" name="Стрелка вправо 1"/>
            <p:cNvSpPr/>
            <p:nvPr/>
          </p:nvSpPr>
          <p:spPr>
            <a:xfrm>
              <a:off x="438740" y="1108209"/>
              <a:ext cx="1432105" cy="1048644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48203" y="1421021"/>
              <a:ext cx="1522642" cy="3612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Подготовка и верификация исходных данных</a:t>
              </a:r>
            </a:p>
          </p:txBody>
        </p:sp>
      </p:grpSp>
      <p:grpSp>
        <p:nvGrpSpPr>
          <p:cNvPr id="221" name="Группа 220"/>
          <p:cNvGrpSpPr/>
          <p:nvPr/>
        </p:nvGrpSpPr>
        <p:grpSpPr>
          <a:xfrm>
            <a:off x="11127179" y="2896692"/>
            <a:ext cx="973792" cy="1716933"/>
            <a:chOff x="5967658" y="424245"/>
            <a:chExt cx="1568200" cy="213538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3" name="Стрелка вправо 132"/>
            <p:cNvSpPr/>
            <p:nvPr/>
          </p:nvSpPr>
          <p:spPr>
            <a:xfrm>
              <a:off x="6004560" y="424245"/>
              <a:ext cx="1531298" cy="2135386"/>
            </a:xfrm>
            <a:prstGeom prst="rightArrow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967658" y="1038960"/>
              <a:ext cx="1422278" cy="502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Исходные данные переданы заказчику</a:t>
              </a:r>
              <a:endParaRPr lang="ru-RU" sz="1000" dirty="0"/>
            </a:p>
          </p:txBody>
        </p:sp>
      </p:grpSp>
      <p:cxnSp>
        <p:nvCxnSpPr>
          <p:cNvPr id="223" name="Прямая со стрелкой 222"/>
          <p:cNvCxnSpPr/>
          <p:nvPr/>
        </p:nvCxnSpPr>
        <p:spPr>
          <a:xfrm>
            <a:off x="10989855" y="3810739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1498856" y="2340233"/>
            <a:ext cx="1541941" cy="355987"/>
            <a:chOff x="1081454" y="2391508"/>
            <a:chExt cx="2349255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9" name="Прямоугольник 68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11412" y="2566365"/>
              <a:ext cx="2319297" cy="6202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ОН без прав</a:t>
              </a:r>
              <a:endParaRPr lang="ru-RU" sz="1000" dirty="0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1489654" y="2759036"/>
            <a:ext cx="1523020" cy="456625"/>
            <a:chOff x="1081453" y="2376970"/>
            <a:chExt cx="2319298" cy="155822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2" name="Прямоугольник 71"/>
            <p:cNvSpPr/>
            <p:nvPr/>
          </p:nvSpPr>
          <p:spPr>
            <a:xfrm>
              <a:off x="1081454" y="2391508"/>
              <a:ext cx="2319297" cy="1543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81453" y="2376970"/>
              <a:ext cx="2319298" cy="1098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ОН без кадастровой стоимости</a:t>
              </a:r>
              <a:endParaRPr lang="ru-RU" sz="900" dirty="0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3262156" y="2197977"/>
            <a:ext cx="1338419" cy="817379"/>
            <a:chOff x="-2502954" y="2418913"/>
            <a:chExt cx="2319295" cy="175833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8" name="Прямоугольник 77"/>
            <p:cNvSpPr/>
            <p:nvPr/>
          </p:nvSpPr>
          <p:spPr>
            <a:xfrm>
              <a:off x="-2502954" y="2418913"/>
              <a:ext cx="2319295" cy="17583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-2502954" y="2553124"/>
              <a:ext cx="2307498" cy="14899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Подготовка рабочих списков ОН, требующих анализа (ОВЕГРН)</a:t>
              </a:r>
            </a:p>
          </p:txBody>
        </p:sp>
      </p:grpSp>
      <p:cxnSp>
        <p:nvCxnSpPr>
          <p:cNvPr id="80" name="Прямая со стрелкой 79"/>
          <p:cNvCxnSpPr/>
          <p:nvPr/>
        </p:nvCxnSpPr>
        <p:spPr>
          <a:xfrm>
            <a:off x="4602403" y="3542045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Группа 80"/>
          <p:cNvGrpSpPr/>
          <p:nvPr/>
        </p:nvGrpSpPr>
        <p:grpSpPr>
          <a:xfrm>
            <a:off x="1498856" y="1912373"/>
            <a:ext cx="1522278" cy="360921"/>
            <a:chOff x="1081454" y="2391508"/>
            <a:chExt cx="2327978" cy="896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2" name="Прямоугольник 81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90137" y="2499753"/>
              <a:ext cx="2319295" cy="611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ОКС без привязки</a:t>
              </a:r>
              <a:endParaRPr lang="ru-RU" sz="1000" dirty="0"/>
            </a:p>
          </p:txBody>
        </p:sp>
      </p:grpSp>
      <p:cxnSp>
        <p:nvCxnSpPr>
          <p:cNvPr id="87" name="Прямая соединительная линия 86"/>
          <p:cNvCxnSpPr/>
          <p:nvPr/>
        </p:nvCxnSpPr>
        <p:spPr>
          <a:xfrm>
            <a:off x="1380829" y="2120196"/>
            <a:ext cx="2" cy="92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endCxn id="69" idx="1"/>
          </p:cNvCxnSpPr>
          <p:nvPr/>
        </p:nvCxnSpPr>
        <p:spPr>
          <a:xfrm>
            <a:off x="1380831" y="2518226"/>
            <a:ext cx="1180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Группа 108"/>
          <p:cNvGrpSpPr/>
          <p:nvPr/>
        </p:nvGrpSpPr>
        <p:grpSpPr>
          <a:xfrm>
            <a:off x="4827296" y="2851202"/>
            <a:ext cx="1531109" cy="400110"/>
            <a:chOff x="1067999" y="2335929"/>
            <a:chExt cx="2332752" cy="100797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0" name="Прямоугольник 109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67999" y="2335929"/>
              <a:ext cx="2319297" cy="1007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Снятие с учета дублирующих ОН</a:t>
              </a:r>
              <a:endParaRPr lang="ru-RU" sz="1000" dirty="0"/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4788507" y="3301091"/>
            <a:ext cx="1596271" cy="482829"/>
            <a:chOff x="1018096" y="2391508"/>
            <a:chExt cx="2430848" cy="132517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3" name="Прямоугольник 112"/>
            <p:cNvSpPr/>
            <p:nvPr/>
          </p:nvSpPr>
          <p:spPr>
            <a:xfrm>
              <a:off x="1081454" y="2391508"/>
              <a:ext cx="2319297" cy="132517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018096" y="2518504"/>
              <a:ext cx="2430848" cy="1098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Выявление ЗУ для снятия по ст.70 ФЗ № 218</a:t>
              </a:r>
              <a:endParaRPr lang="ru-RU" sz="900" dirty="0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4827513" y="4410585"/>
            <a:ext cx="1586646" cy="424780"/>
            <a:chOff x="1066116" y="3613291"/>
            <a:chExt cx="2415202" cy="104277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6" name="Прямоугольник 115"/>
            <p:cNvSpPr/>
            <p:nvPr/>
          </p:nvSpPr>
          <p:spPr>
            <a:xfrm>
              <a:off x="1071470" y="3613291"/>
              <a:ext cx="2319297" cy="10427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066116" y="3633080"/>
              <a:ext cx="2415202" cy="9822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 smtClean="0"/>
                <a:t>Внесение отсутствующих характеристик ОН</a:t>
              </a:r>
              <a:endParaRPr lang="ru-RU" sz="900" dirty="0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4828936" y="3818192"/>
            <a:ext cx="1536530" cy="553998"/>
            <a:chOff x="1081454" y="2136844"/>
            <a:chExt cx="2330996" cy="14899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9" name="Прямоугольник 118"/>
            <p:cNvSpPr/>
            <p:nvPr/>
          </p:nvSpPr>
          <p:spPr>
            <a:xfrm>
              <a:off x="1081454" y="2207150"/>
              <a:ext cx="2319298" cy="13493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93153" y="2136844"/>
              <a:ext cx="2319297" cy="14899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Определение потенциальных правообладателей</a:t>
              </a:r>
            </a:p>
          </p:txBody>
        </p:sp>
      </p:grpSp>
      <p:cxnSp>
        <p:nvCxnSpPr>
          <p:cNvPr id="121" name="Прямая со стрелкой 120"/>
          <p:cNvCxnSpPr/>
          <p:nvPr/>
        </p:nvCxnSpPr>
        <p:spPr>
          <a:xfrm>
            <a:off x="7941924" y="3763117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Группа 121"/>
          <p:cNvGrpSpPr/>
          <p:nvPr/>
        </p:nvGrpSpPr>
        <p:grpSpPr>
          <a:xfrm>
            <a:off x="4847566" y="2412815"/>
            <a:ext cx="1522278" cy="376692"/>
            <a:chOff x="1081454" y="2352320"/>
            <a:chExt cx="2327978" cy="93600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3" name="Прямоугольник 122"/>
            <p:cNvSpPr/>
            <p:nvPr/>
          </p:nvSpPr>
          <p:spPr>
            <a:xfrm>
              <a:off x="1081454" y="2391508"/>
              <a:ext cx="2319297" cy="8968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chemeClr val="tx1"/>
                  </a:solidFill>
                </a:rPr>
                <a:t>Установление связи ОКС с ЗУ в ЕГРН</a:t>
              </a: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90137" y="2352320"/>
              <a:ext cx="2319295" cy="611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/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4741721" y="2582439"/>
            <a:ext cx="105867" cy="2036262"/>
            <a:chOff x="5195290" y="450284"/>
            <a:chExt cx="81178" cy="2609916"/>
          </a:xfrm>
        </p:grpSpPr>
        <p:cxnSp>
          <p:nvCxnSpPr>
            <p:cNvPr id="128" name="Прямая соединительная линия 127"/>
            <p:cNvCxnSpPr/>
            <p:nvPr/>
          </p:nvCxnSpPr>
          <p:spPr>
            <a:xfrm flipH="1">
              <a:off x="5195290" y="450284"/>
              <a:ext cx="1986" cy="26099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>
              <a:off x="5204967" y="450284"/>
              <a:ext cx="715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Прямая соединительная линия 130"/>
          <p:cNvCxnSpPr>
            <a:endCxn id="111" idx="1"/>
          </p:cNvCxnSpPr>
          <p:nvPr/>
        </p:nvCxnSpPr>
        <p:spPr>
          <a:xfrm>
            <a:off x="4754319" y="3051257"/>
            <a:ext cx="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Группа 88"/>
          <p:cNvGrpSpPr/>
          <p:nvPr/>
        </p:nvGrpSpPr>
        <p:grpSpPr>
          <a:xfrm>
            <a:off x="3269044" y="3155739"/>
            <a:ext cx="1331531" cy="717375"/>
            <a:chOff x="1081455" y="2391508"/>
            <a:chExt cx="2319296" cy="19689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0" name="Прямоугольник 89"/>
            <p:cNvSpPr/>
            <p:nvPr/>
          </p:nvSpPr>
          <p:spPr>
            <a:xfrm>
              <a:off x="1081455" y="2391508"/>
              <a:ext cx="2319296" cy="19689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180220" y="2458707"/>
              <a:ext cx="2184527" cy="15205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Проведение анализа РГ по верификации по критериям</a:t>
              </a:r>
              <a:endParaRPr lang="ru-RU" sz="900" dirty="0"/>
            </a:p>
          </p:txBody>
        </p:sp>
      </p:grpSp>
      <p:cxnSp>
        <p:nvCxnSpPr>
          <p:cNvPr id="95" name="Прямая соединительная линия 94"/>
          <p:cNvCxnSpPr/>
          <p:nvPr/>
        </p:nvCxnSpPr>
        <p:spPr>
          <a:xfrm flipV="1">
            <a:off x="1380831" y="2120195"/>
            <a:ext cx="10882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380829" y="3045554"/>
            <a:ext cx="1180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3121155" y="2120195"/>
            <a:ext cx="0" cy="946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022280" y="2501079"/>
            <a:ext cx="988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022279" y="2120195"/>
            <a:ext cx="9887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V="1">
            <a:off x="3008792" y="3064361"/>
            <a:ext cx="108481" cy="1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6357755" y="2612426"/>
            <a:ext cx="245129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>
            <a:off x="6349574" y="3060056"/>
            <a:ext cx="245129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/>
          <p:nvPr/>
        </p:nvCxnSpPr>
        <p:spPr>
          <a:xfrm>
            <a:off x="6343988" y="3549939"/>
            <a:ext cx="245129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6343989" y="4093575"/>
            <a:ext cx="245129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6357755" y="4617085"/>
            <a:ext cx="245129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6603286" y="2340233"/>
            <a:ext cx="1235789" cy="445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С</a:t>
            </a:r>
            <a:r>
              <a:rPr lang="ru-RU" sz="1000" dirty="0" smtClean="0">
                <a:solidFill>
                  <a:schemeClr val="tx1"/>
                </a:solidFill>
              </a:rPr>
              <a:t>ведения о связи ОКС к ЗУ внесены в ЕГРН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6603286" y="2883961"/>
            <a:ext cx="1235789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ОН сняты с учета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603286" y="3447906"/>
            <a:ext cx="1235789" cy="814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Направление в ОМС списков ЗУ по </a:t>
            </a:r>
            <a:r>
              <a:rPr lang="ru-RU" sz="1000" dirty="0">
                <a:solidFill>
                  <a:schemeClr val="tx1"/>
                </a:solidFill>
              </a:rPr>
              <a:t>ст.70 ФЗ № </a:t>
            </a:r>
            <a:r>
              <a:rPr lang="ru-RU" sz="1000" dirty="0" smtClean="0">
                <a:solidFill>
                  <a:schemeClr val="tx1"/>
                </a:solidFill>
              </a:rPr>
              <a:t>218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6603286" y="4409994"/>
            <a:ext cx="1235789" cy="425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Сведения о характеристиках внесены в ЕГРН</a:t>
            </a:r>
            <a:endParaRPr lang="ru-RU" sz="1000" dirty="0">
              <a:solidFill>
                <a:schemeClr val="tx1"/>
              </a:solidFill>
            </a:endParaRPr>
          </a:p>
        </p:txBody>
      </p:sp>
      <p:grpSp>
        <p:nvGrpSpPr>
          <p:cNvPr id="157" name="Группа 156"/>
          <p:cNvGrpSpPr/>
          <p:nvPr/>
        </p:nvGrpSpPr>
        <p:grpSpPr>
          <a:xfrm>
            <a:off x="7839074" y="2593424"/>
            <a:ext cx="125055" cy="2029551"/>
            <a:chOff x="5204967" y="450284"/>
            <a:chExt cx="71501" cy="2601231"/>
          </a:xfrm>
        </p:grpSpPr>
        <p:grpSp>
          <p:nvGrpSpPr>
            <p:cNvPr id="158" name="Группа 157"/>
            <p:cNvGrpSpPr/>
            <p:nvPr/>
          </p:nvGrpSpPr>
          <p:grpSpPr>
            <a:xfrm>
              <a:off x="5204967" y="455762"/>
              <a:ext cx="62524" cy="2595753"/>
              <a:chOff x="1303419" y="-292479"/>
              <a:chExt cx="76812" cy="2595753"/>
            </a:xfrm>
          </p:grpSpPr>
          <p:cxnSp>
            <p:nvCxnSpPr>
              <p:cNvPr id="160" name="Прямая соединительная линия 159"/>
              <p:cNvCxnSpPr/>
              <p:nvPr/>
            </p:nvCxnSpPr>
            <p:spPr>
              <a:xfrm flipH="1">
                <a:off x="1379010" y="-292479"/>
                <a:ext cx="1221" cy="25957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/>
              <p:cNvCxnSpPr/>
              <p:nvPr/>
            </p:nvCxnSpPr>
            <p:spPr>
              <a:xfrm>
                <a:off x="1303419" y="1287568"/>
                <a:ext cx="7681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9" name="Прямая соединительная линия 158"/>
            <p:cNvCxnSpPr/>
            <p:nvPr/>
          </p:nvCxnSpPr>
          <p:spPr>
            <a:xfrm>
              <a:off x="5204967" y="450284"/>
              <a:ext cx="715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Прямая соединительная линия 161"/>
          <p:cNvCxnSpPr>
            <a:stCxn id="154" idx="3"/>
          </p:cNvCxnSpPr>
          <p:nvPr/>
        </p:nvCxnSpPr>
        <p:spPr>
          <a:xfrm>
            <a:off x="7839075" y="3064422"/>
            <a:ext cx="109353" cy="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>
            <a:stCxn id="156" idx="3"/>
          </p:cNvCxnSpPr>
          <p:nvPr/>
        </p:nvCxnSpPr>
        <p:spPr>
          <a:xfrm>
            <a:off x="7839075" y="4622680"/>
            <a:ext cx="109353" cy="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Прямоугольник 167"/>
          <p:cNvSpPr/>
          <p:nvPr/>
        </p:nvSpPr>
        <p:spPr>
          <a:xfrm>
            <a:off x="9333370" y="1396789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ЗУ с правами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9333370" y="1843743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ЗУ </a:t>
            </a:r>
            <a:r>
              <a:rPr lang="ru-RU" sz="1000" dirty="0" smtClean="0">
                <a:solidFill>
                  <a:schemeClr val="tx1"/>
                </a:solidFill>
              </a:rPr>
              <a:t>без прав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9333370" y="2302618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ОКС с правами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9333370" y="2747603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ОКС без прав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9333369" y="3609626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ПОМ без прав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9333370" y="3184270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ПОМ с правами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9333370" y="4037484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ОКС без ЗУ с правами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9333370" y="4465080"/>
            <a:ext cx="1516601" cy="360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ОКС без ЗУ без прав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9333370" y="4956402"/>
            <a:ext cx="1516601" cy="45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Список ОН с потенциальными правообладателями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 flipH="1">
            <a:off x="9182886" y="1577249"/>
            <a:ext cx="10631" cy="4229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>
            <a:endCxn id="169" idx="1"/>
          </p:cNvCxnSpPr>
          <p:nvPr/>
        </p:nvCxnSpPr>
        <p:spPr>
          <a:xfrm>
            <a:off x="9193516" y="2024203"/>
            <a:ext cx="13985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>
            <a:endCxn id="172" idx="1"/>
          </p:cNvCxnSpPr>
          <p:nvPr/>
        </p:nvCxnSpPr>
        <p:spPr>
          <a:xfrm>
            <a:off x="9198879" y="2928064"/>
            <a:ext cx="134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>
            <a:endCxn id="168" idx="1"/>
          </p:cNvCxnSpPr>
          <p:nvPr/>
        </p:nvCxnSpPr>
        <p:spPr>
          <a:xfrm>
            <a:off x="9193516" y="1577249"/>
            <a:ext cx="13985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>
            <a:endCxn id="178" idx="1"/>
          </p:cNvCxnSpPr>
          <p:nvPr/>
        </p:nvCxnSpPr>
        <p:spPr>
          <a:xfrm>
            <a:off x="9198879" y="3364086"/>
            <a:ext cx="134491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>
            <a:endCxn id="170" idx="1"/>
          </p:cNvCxnSpPr>
          <p:nvPr/>
        </p:nvCxnSpPr>
        <p:spPr>
          <a:xfrm>
            <a:off x="9198879" y="2483079"/>
            <a:ext cx="134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>
            <a:endCxn id="177" idx="1"/>
          </p:cNvCxnSpPr>
          <p:nvPr/>
        </p:nvCxnSpPr>
        <p:spPr>
          <a:xfrm>
            <a:off x="9198879" y="3790087"/>
            <a:ext cx="1344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9198879" y="4229757"/>
            <a:ext cx="134491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9195062" y="4644895"/>
            <a:ext cx="134491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>
            <a:endCxn id="183" idx="1"/>
          </p:cNvCxnSpPr>
          <p:nvPr/>
        </p:nvCxnSpPr>
        <p:spPr>
          <a:xfrm>
            <a:off x="9191245" y="5183188"/>
            <a:ext cx="1421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10979965" y="1549040"/>
            <a:ext cx="9890" cy="426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>
            <a:off x="10846198" y="2001343"/>
            <a:ext cx="13985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10851561" y="2905204"/>
            <a:ext cx="134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10846198" y="1554389"/>
            <a:ext cx="13985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10851561" y="3341226"/>
            <a:ext cx="134491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10851561" y="2460219"/>
            <a:ext cx="134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10855364" y="3809062"/>
            <a:ext cx="134491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10851561" y="4206897"/>
            <a:ext cx="134491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10847744" y="4622035"/>
            <a:ext cx="134491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>
            <a:off x="10843927" y="5160328"/>
            <a:ext cx="1421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Группа 135"/>
          <p:cNvGrpSpPr/>
          <p:nvPr/>
        </p:nvGrpSpPr>
        <p:grpSpPr>
          <a:xfrm>
            <a:off x="1235022" y="965163"/>
            <a:ext cx="1275678" cy="847877"/>
            <a:chOff x="1081455" y="2339118"/>
            <a:chExt cx="2319296" cy="202130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7" name="Прямоугольник 136"/>
            <p:cNvSpPr/>
            <p:nvPr/>
          </p:nvSpPr>
          <p:spPr>
            <a:xfrm>
              <a:off x="1081455" y="2391508"/>
              <a:ext cx="2319296" cy="19689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148839" y="2339118"/>
              <a:ext cx="2184529" cy="19428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Анализ ОВЕГРН утвержденных кадастровых кварталов на предмет наличия</a:t>
              </a:r>
            </a:p>
          </p:txBody>
        </p:sp>
      </p:grpSp>
      <p:cxnSp>
        <p:nvCxnSpPr>
          <p:cNvPr id="139" name="Прямая со стрелкой 138"/>
          <p:cNvCxnSpPr/>
          <p:nvPr/>
        </p:nvCxnSpPr>
        <p:spPr>
          <a:xfrm>
            <a:off x="1117717" y="1414552"/>
            <a:ext cx="117305" cy="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оединительная линия уступом 141"/>
          <p:cNvCxnSpPr/>
          <p:nvPr/>
        </p:nvCxnSpPr>
        <p:spPr>
          <a:xfrm rot="16200000" flipH="1">
            <a:off x="981241" y="2109877"/>
            <a:ext cx="705739" cy="112065"/>
          </a:xfrm>
          <a:prstGeom prst="bentConnector3">
            <a:avLst>
              <a:gd name="adj1" fmla="val 991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>
            <a:off x="3116865" y="2571779"/>
            <a:ext cx="145290" cy="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>
            <a:off x="4024738" y="3019721"/>
            <a:ext cx="0" cy="127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4736123" y="4620889"/>
            <a:ext cx="85746" cy="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4740923" y="4154979"/>
            <a:ext cx="85746" cy="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4729974" y="3541262"/>
            <a:ext cx="85746" cy="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Прямоугольник 152"/>
          <p:cNvSpPr/>
          <p:nvPr/>
        </p:nvSpPr>
        <p:spPr>
          <a:xfrm>
            <a:off x="9338763" y="5562375"/>
            <a:ext cx="1516601" cy="45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ЗУ, подлежащих снятию </a:t>
            </a:r>
            <a:r>
              <a:rPr lang="ru-RU" sz="1000" dirty="0">
                <a:solidFill>
                  <a:schemeClr val="tx1"/>
                </a:solidFill>
              </a:rPr>
              <a:t>по ст.70 ФЗ </a:t>
            </a:r>
            <a:r>
              <a:rPr lang="ru-RU" sz="1000" dirty="0" smtClean="0">
                <a:solidFill>
                  <a:schemeClr val="tx1"/>
                </a:solidFill>
              </a:rPr>
              <a:t>№ </a:t>
            </a:r>
            <a:r>
              <a:rPr lang="ru-RU" sz="1000" dirty="0">
                <a:solidFill>
                  <a:schemeClr val="tx1"/>
                </a:solidFill>
              </a:rPr>
              <a:t>218</a:t>
            </a: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9182886" y="5806951"/>
            <a:ext cx="1421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10836703" y="5813709"/>
            <a:ext cx="1421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Прямоугольник 164"/>
          <p:cNvSpPr/>
          <p:nvPr/>
        </p:nvSpPr>
        <p:spPr>
          <a:xfrm>
            <a:off x="8087214" y="3381999"/>
            <a:ext cx="963131" cy="669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Подготовка реестров по итогам верификации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66" name="Прямая со стрелкой 165"/>
          <p:cNvCxnSpPr/>
          <p:nvPr/>
        </p:nvCxnSpPr>
        <p:spPr>
          <a:xfrm>
            <a:off x="9052092" y="3763924"/>
            <a:ext cx="130794" cy="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5081610" y="375509"/>
            <a:ext cx="2606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За 3 дня до заключения контракта</a:t>
            </a:r>
            <a:endParaRPr lang="ru-RU" sz="1100" dirty="0"/>
          </a:p>
        </p:txBody>
      </p:sp>
      <p:sp>
        <p:nvSpPr>
          <p:cNvPr id="208" name="Правая фигурная скобка 207"/>
          <p:cNvSpPr/>
          <p:nvPr/>
        </p:nvSpPr>
        <p:spPr>
          <a:xfrm rot="16200000">
            <a:off x="6146509" y="-4300254"/>
            <a:ext cx="199227" cy="10022201"/>
          </a:xfrm>
          <a:prstGeom prst="rightBrace">
            <a:avLst>
              <a:gd name="adj1" fmla="val 38162"/>
              <a:gd name="adj2" fmla="val 505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231412" y="6080695"/>
            <a:ext cx="485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состояния процесса:</a:t>
            </a:r>
          </a:p>
          <a:p>
            <a:r>
              <a:rPr lang="ru-RU" sz="1400" b="1" dirty="0"/>
              <a:t>Подготовка и верификация исходных </a:t>
            </a:r>
            <a:r>
              <a:rPr lang="ru-RU" sz="1400" b="1" dirty="0" smtClean="0"/>
              <a:t>данных</a:t>
            </a:r>
          </a:p>
        </p:txBody>
      </p:sp>
    </p:spTree>
    <p:extLst>
      <p:ext uri="{BB962C8B-B14F-4D97-AF65-F5344CB8AC3E}">
        <p14:creationId xmlns:p14="http://schemas.microsoft.com/office/powerpoint/2010/main" val="21030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 стрелкой 42"/>
          <p:cNvCxnSpPr/>
          <p:nvPr/>
        </p:nvCxnSpPr>
        <p:spPr>
          <a:xfrm flipV="1">
            <a:off x="4699768" y="1947392"/>
            <a:ext cx="5092" cy="598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315073" y="3780061"/>
            <a:ext cx="174625" cy="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5315073" y="2645811"/>
            <a:ext cx="174625" cy="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3736708" y="3287483"/>
            <a:ext cx="174625" cy="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142"/>
          <p:cNvCxnSpPr/>
          <p:nvPr/>
        </p:nvCxnSpPr>
        <p:spPr>
          <a:xfrm>
            <a:off x="2346601" y="3308672"/>
            <a:ext cx="4648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5799680" y="1494948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Прямоугольник 153"/>
          <p:cNvSpPr>
            <a:spLocks noChangeArrowheads="1"/>
          </p:cNvSpPr>
          <p:nvPr/>
        </p:nvSpPr>
        <p:spPr bwMode="auto">
          <a:xfrm rot="10800000">
            <a:off x="9459007" y="4594765"/>
            <a:ext cx="45953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EEBF7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dirty="0">
                <a:solidFill>
                  <a:srgbClr val="002060"/>
                </a:solidFill>
                <a:latin typeface="Verdana" panose="020B0604030504040204" pitchFamily="34" charset="0"/>
                <a:ea typeface="Arial Unicode MS" pitchFamily="34" charset="-128"/>
              </a:rPr>
              <a:t>Пространственные проверки</a:t>
            </a:r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 flipH="1">
            <a:off x="5791528" y="1491871"/>
            <a:ext cx="9735" cy="3935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Прямоугольник 182"/>
          <p:cNvSpPr/>
          <p:nvPr/>
        </p:nvSpPr>
        <p:spPr>
          <a:xfrm>
            <a:off x="5965723" y="4713383"/>
            <a:ext cx="3316977" cy="36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Расположение</a:t>
            </a: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 объекта в границах кадастрового квартала</a:t>
            </a: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8138091" y="2544509"/>
            <a:ext cx="168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Прямоугольник 164"/>
          <p:cNvSpPr>
            <a:spLocks noChangeArrowheads="1"/>
          </p:cNvSpPr>
          <p:nvPr/>
        </p:nvSpPr>
        <p:spPr bwMode="auto">
          <a:xfrm>
            <a:off x="6547754" y="495620"/>
            <a:ext cx="209136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EEBF7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33" dirty="0">
                <a:solidFill>
                  <a:schemeClr val="accent6">
                    <a:lumMod val="75000"/>
                  </a:schemeClr>
                </a:solidFill>
              </a:rPr>
              <a:t>Виды проверок</a:t>
            </a:r>
          </a:p>
        </p:txBody>
      </p:sp>
      <p:sp>
        <p:nvSpPr>
          <p:cNvPr id="3087" name="TextBox 195"/>
          <p:cNvSpPr txBox="1">
            <a:spLocks noChangeArrowheads="1"/>
          </p:cNvSpPr>
          <p:nvPr/>
        </p:nvSpPr>
        <p:spPr bwMode="auto">
          <a:xfrm>
            <a:off x="4601478" y="21803"/>
            <a:ext cx="389255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dirty="0">
                <a:solidFill>
                  <a:srgbClr val="002060"/>
                </a:solidFill>
              </a:rPr>
              <a:t>За 15 рабочих дней до согласительной комиссии</a:t>
            </a:r>
          </a:p>
        </p:txBody>
      </p:sp>
      <p:sp>
        <p:nvSpPr>
          <p:cNvPr id="3088" name="Правая фигурная скобка 207"/>
          <p:cNvSpPr>
            <a:spLocks/>
          </p:cNvSpPr>
          <p:nvPr/>
        </p:nvSpPr>
        <p:spPr bwMode="auto">
          <a:xfrm rot="16200000">
            <a:off x="5928602" y="-4337253"/>
            <a:ext cx="303212" cy="9656879"/>
          </a:xfrm>
          <a:prstGeom prst="rightBrace">
            <a:avLst>
              <a:gd name="adj1" fmla="val 27138"/>
              <a:gd name="adj2" fmla="val 50523"/>
            </a:avLst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9" name="AutoShape 90"/>
          <p:cNvSpPr>
            <a:spLocks noChangeArrowheads="1"/>
          </p:cNvSpPr>
          <p:nvPr/>
        </p:nvSpPr>
        <p:spPr bwMode="auto">
          <a:xfrm>
            <a:off x="53930" y="2669754"/>
            <a:ext cx="985839" cy="1371601"/>
          </a:xfrm>
          <a:prstGeom prst="rightArrow">
            <a:avLst>
              <a:gd name="adj1" fmla="val 69444"/>
              <a:gd name="adj2" fmla="val 25000"/>
            </a:avLst>
          </a:prstGeom>
          <a:solidFill>
            <a:srgbClr val="D0E8CA"/>
          </a:solidFill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карты-плана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территории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(КПТ)</a:t>
            </a:r>
            <a:endParaRPr lang="ru-RU" alt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53"/>
          <p:cNvSpPr/>
          <p:nvPr/>
        </p:nvSpPr>
        <p:spPr>
          <a:xfrm>
            <a:off x="4108028" y="2384567"/>
            <a:ext cx="1201953" cy="724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Проверка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проекта КПТ </a:t>
            </a: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Заказчиком комплексных кадастровых работ</a:t>
            </a:r>
            <a:r>
              <a:rPr lang="ru-RU" altLang="ru-RU" sz="9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096" name="AutoShape 110"/>
          <p:cNvSpPr>
            <a:spLocks noChangeArrowheads="1"/>
          </p:cNvSpPr>
          <p:nvPr/>
        </p:nvSpPr>
        <p:spPr bwMode="auto">
          <a:xfrm>
            <a:off x="11157514" y="2365378"/>
            <a:ext cx="1031875" cy="2081433"/>
          </a:xfrm>
          <a:prstGeom prst="rightArrow">
            <a:avLst>
              <a:gd name="adj1" fmla="val 73796"/>
              <a:gd name="adj2" fmla="val 25000"/>
            </a:avLst>
          </a:prstGeom>
          <a:solidFill>
            <a:srgbClr val="D0E8CA"/>
          </a:solidFill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карты-плана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территории </a:t>
            </a:r>
            <a:endParaRPr lang="ru-RU" altLang="ru-RU" sz="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согласительной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комиссии</a:t>
            </a:r>
          </a:p>
        </p:txBody>
      </p:sp>
      <p:sp>
        <p:nvSpPr>
          <p:cNvPr id="5" name="Прямоугольник 182"/>
          <p:cNvSpPr/>
          <p:nvPr/>
        </p:nvSpPr>
        <p:spPr>
          <a:xfrm>
            <a:off x="5969847" y="2175560"/>
            <a:ext cx="3322534" cy="419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Проверка обоснованности местоположения </a:t>
            </a:r>
            <a:r>
              <a:rPr lang="ru-RU" altLang="ru-RU" sz="1050" dirty="0" smtClean="0">
                <a:solidFill>
                  <a:srgbClr val="002060"/>
                </a:solidFill>
                <a:latin typeface="Arial" panose="020B0604020202020204" pitchFamily="34" charset="0"/>
              </a:rPr>
              <a:t>границ</a:t>
            </a:r>
            <a:r>
              <a:rPr lang="ru-RU" altLang="ru-RU" sz="1200" dirty="0" smtClean="0">
                <a:latin typeface="Arial" panose="020B0604020202020204" pitchFamily="34" charset="0"/>
              </a:rPr>
              <a:t>*</a:t>
            </a:r>
            <a:r>
              <a:rPr lang="ru-RU" altLang="ru-RU" sz="2400" dirty="0" smtClean="0">
                <a:latin typeface="Arial" panose="020B0604020202020204" pitchFamily="34" charset="0"/>
              </a:rPr>
              <a:t> 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182"/>
          <p:cNvSpPr/>
          <p:nvPr/>
        </p:nvSpPr>
        <p:spPr>
          <a:xfrm>
            <a:off x="5977019" y="1822407"/>
            <a:ext cx="3307092" cy="26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Проверка изменения площади</a:t>
            </a:r>
          </a:p>
        </p:txBody>
      </p:sp>
      <p:sp>
        <p:nvSpPr>
          <p:cNvPr id="7" name="Прямоугольник 182"/>
          <p:cNvSpPr/>
          <p:nvPr/>
        </p:nvSpPr>
        <p:spPr>
          <a:xfrm>
            <a:off x="5974446" y="1390885"/>
            <a:ext cx="3312387" cy="348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50000"/>
              </a:lnSpc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Проверка </a:t>
            </a:r>
            <a:r>
              <a:rPr lang="ru-RU" altLang="ru-RU" sz="1050" dirty="0" smtClean="0">
                <a:solidFill>
                  <a:srgbClr val="002060"/>
                </a:solidFill>
                <a:latin typeface="Arial" panose="020B0604020202020204" pitchFamily="34" charset="0"/>
              </a:rPr>
              <a:t>количества</a:t>
            </a:r>
          </a:p>
          <a:p>
            <a:pPr algn="ctr">
              <a:lnSpc>
                <a:spcPct val="50000"/>
              </a:lnSpc>
              <a:defRPr/>
            </a:pPr>
            <a:endParaRPr lang="ru-RU" altLang="ru-RU" sz="105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50000"/>
              </a:lnSpc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и актуальности </a:t>
            </a:r>
            <a:r>
              <a:rPr lang="ru-RU" altLang="ru-RU" sz="1050" dirty="0" smtClean="0">
                <a:solidFill>
                  <a:srgbClr val="002060"/>
                </a:solidFill>
                <a:latin typeface="Arial" panose="020B0604020202020204" pitchFamily="34" charset="0"/>
              </a:rPr>
              <a:t>объектов</a:t>
            </a:r>
          </a:p>
        </p:txBody>
      </p:sp>
      <p:sp>
        <p:nvSpPr>
          <p:cNvPr id="8" name="Прямоугольник 182"/>
          <p:cNvSpPr/>
          <p:nvPr/>
        </p:nvSpPr>
        <p:spPr>
          <a:xfrm>
            <a:off x="5984190" y="3439446"/>
            <a:ext cx="3290681" cy="292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Соответствие выбранного ВРИ </a:t>
            </a:r>
            <a:r>
              <a:rPr lang="ru-RU" altLang="ru-RU" sz="1050" dirty="0" err="1">
                <a:solidFill>
                  <a:srgbClr val="002060"/>
                </a:solidFill>
                <a:latin typeface="Arial" panose="020B0604020202020204" pitchFamily="34" charset="0"/>
              </a:rPr>
              <a:t>град.регламенту</a:t>
            </a:r>
            <a:endParaRPr lang="ru-RU" altLang="ru-RU" sz="105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182"/>
          <p:cNvSpPr/>
          <p:nvPr/>
        </p:nvSpPr>
        <p:spPr>
          <a:xfrm>
            <a:off x="5977016" y="3073593"/>
            <a:ext cx="3286684" cy="272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Соответствие предельным размерам</a:t>
            </a:r>
          </a:p>
        </p:txBody>
      </p:sp>
      <p:sp>
        <p:nvSpPr>
          <p:cNvPr id="10" name="Прямоугольник 182"/>
          <p:cNvSpPr/>
          <p:nvPr/>
        </p:nvSpPr>
        <p:spPr>
          <a:xfrm>
            <a:off x="5977016" y="2681983"/>
            <a:ext cx="3297855" cy="299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Проверка связи ОКС и земельного участка</a:t>
            </a:r>
          </a:p>
        </p:txBody>
      </p:sp>
      <p:sp>
        <p:nvSpPr>
          <p:cNvPr id="11" name="Прямоугольник 182"/>
          <p:cNvSpPr/>
          <p:nvPr/>
        </p:nvSpPr>
        <p:spPr>
          <a:xfrm>
            <a:off x="5969846" y="5183249"/>
            <a:ext cx="3305025" cy="5460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Все виды пересечений (с границами земельных </a:t>
            </a: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участков</a:t>
            </a: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, территориальных зон, населённых пунктов, контурами </a:t>
            </a:r>
            <a:r>
              <a:rPr lang="ru-RU" altLang="ru-RU" sz="1100" dirty="0" err="1">
                <a:solidFill>
                  <a:srgbClr val="002060"/>
                </a:solidFill>
                <a:latin typeface="Arial" panose="020B0604020202020204" pitchFamily="34" charset="0"/>
              </a:rPr>
              <a:t>ОКСов</a:t>
            </a: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Прямоугольник 182"/>
          <p:cNvSpPr/>
          <p:nvPr/>
        </p:nvSpPr>
        <p:spPr>
          <a:xfrm>
            <a:off x="5963136" y="4296935"/>
            <a:ext cx="3311735" cy="299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Наличие</a:t>
            </a: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 доступа к земельному участку</a:t>
            </a:r>
          </a:p>
        </p:txBody>
      </p:sp>
      <p:sp>
        <p:nvSpPr>
          <p:cNvPr id="13" name="Прямоугольник 182"/>
          <p:cNvSpPr/>
          <p:nvPr/>
        </p:nvSpPr>
        <p:spPr>
          <a:xfrm>
            <a:off x="5957749" y="3882078"/>
            <a:ext cx="3334701" cy="2657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Соответствие утверждённому ПМТ</a:t>
            </a:r>
          </a:p>
        </p:txBody>
      </p:sp>
      <p:sp>
        <p:nvSpPr>
          <p:cNvPr id="3107" name="AutoShape 122"/>
          <p:cNvSpPr>
            <a:spLocks/>
          </p:cNvSpPr>
          <p:nvPr/>
        </p:nvSpPr>
        <p:spPr bwMode="auto">
          <a:xfrm>
            <a:off x="9305289" y="4295248"/>
            <a:ext cx="242887" cy="1986200"/>
          </a:xfrm>
          <a:prstGeom prst="rightBrace">
            <a:avLst>
              <a:gd name="adj1" fmla="val 56591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8" name="AutoShape 123"/>
          <p:cNvSpPr>
            <a:spLocks/>
          </p:cNvSpPr>
          <p:nvPr/>
        </p:nvSpPr>
        <p:spPr bwMode="auto">
          <a:xfrm>
            <a:off x="9407261" y="1796855"/>
            <a:ext cx="200819" cy="1698467"/>
          </a:xfrm>
          <a:prstGeom prst="rightBrace">
            <a:avLst>
              <a:gd name="adj1" fmla="val 56591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9" name="Прямоугольник 153"/>
          <p:cNvSpPr>
            <a:spLocks noChangeArrowheads="1"/>
          </p:cNvSpPr>
          <p:nvPr/>
        </p:nvSpPr>
        <p:spPr bwMode="auto">
          <a:xfrm rot="10800000">
            <a:off x="9520941" y="1544688"/>
            <a:ext cx="467614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EEBF7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</a:rPr>
              <a:t>Уточнение границ земельных участков</a:t>
            </a:r>
          </a:p>
        </p:txBody>
      </p:sp>
      <p:sp>
        <p:nvSpPr>
          <p:cNvPr id="3110" name="AutoShape 125"/>
          <p:cNvSpPr>
            <a:spLocks/>
          </p:cNvSpPr>
          <p:nvPr/>
        </p:nvSpPr>
        <p:spPr bwMode="auto">
          <a:xfrm>
            <a:off x="9282699" y="2669754"/>
            <a:ext cx="150805" cy="1478075"/>
          </a:xfrm>
          <a:prstGeom prst="rightBrace">
            <a:avLst>
              <a:gd name="adj1" fmla="val 72821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1" name="Прямоугольник 153"/>
          <p:cNvSpPr>
            <a:spLocks noChangeArrowheads="1"/>
          </p:cNvSpPr>
          <p:nvPr/>
        </p:nvSpPr>
        <p:spPr bwMode="auto">
          <a:xfrm rot="10800000">
            <a:off x="9361062" y="3087379"/>
            <a:ext cx="534988" cy="144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EEBF7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</a:rPr>
              <a:t>Образование земельных участков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489698" y="3229783"/>
            <a:ext cx="310983" cy="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153"/>
          <p:cNvSpPr/>
          <p:nvPr/>
        </p:nvSpPr>
        <p:spPr>
          <a:xfrm>
            <a:off x="1249504" y="2493873"/>
            <a:ext cx="1358729" cy="1701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Проверка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проекта КПТ Исполнителем </a:t>
            </a:r>
          </a:p>
          <a:p>
            <a:pPr algn="ctr">
              <a:defRPr/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 использованием инструментов:</a:t>
            </a:r>
          </a:p>
          <a:p>
            <a:pPr algn="ctr">
              <a:defRPr/>
            </a:pPr>
            <a:endParaRPr lang="ru-RU" altLang="ru-RU" sz="9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71450" indent="-1714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«Личный</a:t>
            </a:r>
          </a:p>
          <a:p>
            <a:pPr algn="ctr">
              <a:spcBef>
                <a:spcPct val="0"/>
              </a:spcBef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кабинет  КИ»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71450" indent="-1714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Методическое </a:t>
            </a:r>
          </a:p>
          <a:p>
            <a:pPr algn="ctr">
              <a:spcBef>
                <a:spcPct val="0"/>
              </a:spcBef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сопровождение СРО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КИ</a:t>
            </a:r>
            <a:endParaRPr lang="ru-RU" altLang="ru-RU" sz="900" dirty="0" smtClean="0">
              <a:solidFill>
                <a:srgbClr val="002060"/>
              </a:solidFill>
            </a:endParaRPr>
          </a:p>
        </p:txBody>
      </p:sp>
      <p:cxnSp>
        <p:nvCxnSpPr>
          <p:cNvPr id="56" name="Прямая со стрелкой 142"/>
          <p:cNvCxnSpPr/>
          <p:nvPr/>
        </p:nvCxnSpPr>
        <p:spPr>
          <a:xfrm flipV="1">
            <a:off x="1044685" y="3335245"/>
            <a:ext cx="207083" cy="9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153"/>
          <p:cNvSpPr/>
          <p:nvPr/>
        </p:nvSpPr>
        <p:spPr>
          <a:xfrm>
            <a:off x="10158359" y="2039624"/>
            <a:ext cx="829351" cy="1360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Оценка рисков приостановления внесения сведений  в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ЕГРН</a:t>
            </a:r>
          </a:p>
          <a:p>
            <a:pPr algn="ctr">
              <a:defRPr/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Заказчиком</a:t>
            </a:r>
            <a:endParaRPr lang="ru-RU" altLang="ru-RU" sz="900" dirty="0">
              <a:solidFill>
                <a:srgbClr val="002060"/>
              </a:solidFill>
            </a:endParaRPr>
          </a:p>
        </p:txBody>
      </p:sp>
      <p:sp>
        <p:nvSpPr>
          <p:cNvPr id="36" name="Правая фигурная скобка 35"/>
          <p:cNvSpPr/>
          <p:nvPr/>
        </p:nvSpPr>
        <p:spPr>
          <a:xfrm>
            <a:off x="9815994" y="726823"/>
            <a:ext cx="297692" cy="5533233"/>
          </a:xfrm>
          <a:prstGeom prst="rightBrace">
            <a:avLst/>
          </a:prstGeom>
          <a:ln>
            <a:solidFill>
              <a:srgbClr val="02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000">
              <a:solidFill>
                <a:srgbClr val="002060"/>
              </a:solidFill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11002620" y="3808898"/>
            <a:ext cx="1548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182"/>
          <p:cNvSpPr/>
          <p:nvPr/>
        </p:nvSpPr>
        <p:spPr>
          <a:xfrm>
            <a:off x="5965724" y="934173"/>
            <a:ext cx="3309148" cy="3537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Соответствие </a:t>
            </a:r>
            <a:r>
              <a:rPr lang="ru-RU" altLang="ru-RU" sz="1050" dirty="0">
                <a:solidFill>
                  <a:srgbClr val="002060"/>
                </a:solidFill>
                <a:latin typeface="Arial" panose="020B0604020202020204" pitchFamily="34" charset="0"/>
              </a:rPr>
              <a:t>местоположения</a:t>
            </a: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 границ ЗУ ситуации на местности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231" y="6174741"/>
            <a:ext cx="3668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 состояния процесса:</a:t>
            </a:r>
          </a:p>
          <a:p>
            <a:r>
              <a:rPr lang="ru-RU" sz="1400" b="1" dirty="0" smtClean="0"/>
              <a:t>Проверка проекта карты-плана территории</a:t>
            </a:r>
            <a:endParaRPr lang="ru-RU" sz="1400" b="1" dirty="0"/>
          </a:p>
        </p:txBody>
      </p:sp>
      <p:sp>
        <p:nvSpPr>
          <p:cNvPr id="65" name="Прямоугольник 182"/>
          <p:cNvSpPr/>
          <p:nvPr/>
        </p:nvSpPr>
        <p:spPr>
          <a:xfrm>
            <a:off x="5954980" y="5800820"/>
            <a:ext cx="3319891" cy="5460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dirty="0" smtClean="0">
                <a:solidFill>
                  <a:srgbClr val="002060"/>
                </a:solidFill>
                <a:latin typeface="Arial" panose="020B0604020202020204" pitchFamily="34" charset="0"/>
              </a:rPr>
              <a:t>Анализ реестровых дел (на предмет </a:t>
            </a:r>
            <a:r>
              <a:rPr lang="ru-RU" altLang="ru-RU" sz="1100" dirty="0">
                <a:solidFill>
                  <a:srgbClr val="002060"/>
                </a:solidFill>
                <a:latin typeface="Arial" panose="020B0604020202020204" pitchFamily="34" charset="0"/>
              </a:rPr>
              <a:t>установления</a:t>
            </a:r>
            <a:r>
              <a:rPr lang="ru-RU" altLang="ru-RU" sz="1050" dirty="0" smtClean="0">
                <a:solidFill>
                  <a:srgbClr val="002060"/>
                </a:solidFill>
                <a:latin typeface="Arial" panose="020B0604020202020204" pitchFamily="34" charset="0"/>
              </a:rPr>
              <a:t> местоположения границ на основании решения суда)</a:t>
            </a:r>
            <a:endParaRPr lang="ru-RU" altLang="ru-RU" sz="105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9" name="Прямоугольник 153"/>
          <p:cNvSpPr/>
          <p:nvPr/>
        </p:nvSpPr>
        <p:spPr>
          <a:xfrm>
            <a:off x="4122422" y="3491251"/>
            <a:ext cx="1210511" cy="619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Проверка карты-плана </a:t>
            </a: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территории 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Управлением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85" name="Прямоугольник 153"/>
          <p:cNvSpPr/>
          <p:nvPr/>
        </p:nvSpPr>
        <p:spPr>
          <a:xfrm>
            <a:off x="10171575" y="3556541"/>
            <a:ext cx="816135" cy="1376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Оценка рисков приостановления внесения сведений  в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ЕГРН</a:t>
            </a:r>
          </a:p>
          <a:p>
            <a:pPr algn="ctr">
              <a:defRPr/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Управлением</a:t>
            </a:r>
            <a:endParaRPr lang="ru-RU" altLang="ru-RU" sz="900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153"/>
          <p:cNvSpPr/>
          <p:nvPr/>
        </p:nvSpPr>
        <p:spPr>
          <a:xfrm>
            <a:off x="10186485" y="5254491"/>
            <a:ext cx="816135" cy="546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Внесение изменений в ЕГРН</a:t>
            </a:r>
            <a:endParaRPr lang="ru-RU" altLang="ru-RU" sz="1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10568618" y="4936437"/>
            <a:ext cx="2010" cy="306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153"/>
          <p:cNvSpPr/>
          <p:nvPr/>
        </p:nvSpPr>
        <p:spPr>
          <a:xfrm>
            <a:off x="10034754" y="934174"/>
            <a:ext cx="1051599" cy="68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Доработка ПМТ, изменение градостроительного зонирования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00" name="Прямоугольник 153"/>
          <p:cNvSpPr/>
          <p:nvPr/>
        </p:nvSpPr>
        <p:spPr>
          <a:xfrm>
            <a:off x="11157514" y="934173"/>
            <a:ext cx="816135" cy="679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Снятие с</a:t>
            </a:r>
            <a:r>
              <a:rPr lang="en-US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учета ОН </a:t>
            </a:r>
            <a:endParaRPr lang="ru-RU" altLang="ru-RU" sz="1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 flipH="1" flipV="1">
            <a:off x="10440895" y="1613310"/>
            <a:ext cx="2592" cy="208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Скругленный прямоугольник 132"/>
          <p:cNvSpPr/>
          <p:nvPr/>
        </p:nvSpPr>
        <p:spPr>
          <a:xfrm>
            <a:off x="5921330" y="6436351"/>
            <a:ext cx="6270670" cy="3934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Для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местоположения границ земельных участков при выполнении комплексных кадастровых работ могут использоваться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перечисленные в ч. 3 ст.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42.6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24.07.2007 N 221-ФЗ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кадастровой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деятельности».</a:t>
            </a:r>
          </a:p>
          <a:p>
            <a:pPr algn="just"/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153"/>
          <p:cNvSpPr/>
          <p:nvPr/>
        </p:nvSpPr>
        <p:spPr>
          <a:xfrm>
            <a:off x="4135101" y="1252141"/>
            <a:ext cx="1201953" cy="686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Проведение полевого контроля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 измерений</a:t>
            </a:r>
          </a:p>
        </p:txBody>
      </p:sp>
      <p:sp>
        <p:nvSpPr>
          <p:cNvPr id="78" name="Прямоугольник 153"/>
          <p:cNvSpPr/>
          <p:nvPr/>
        </p:nvSpPr>
        <p:spPr>
          <a:xfrm>
            <a:off x="2811464" y="2794299"/>
            <a:ext cx="994891" cy="10818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Визуализация</a:t>
            </a:r>
          </a:p>
          <a:p>
            <a:pPr algn="ctr">
              <a:spcBef>
                <a:spcPct val="0"/>
              </a:spcBef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Исполнителем 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результатов комплексных</a:t>
            </a:r>
          </a:p>
          <a:p>
            <a:pPr algn="ctr">
              <a:spcBef>
                <a:spcPct val="0"/>
              </a:spcBef>
            </a:pPr>
            <a:r>
              <a:rPr lang="ru-RU" altLang="ru-RU" sz="900" dirty="0">
                <a:solidFill>
                  <a:srgbClr val="002060"/>
                </a:solidFill>
                <a:latin typeface="Arial" panose="020B0604020202020204" pitchFamily="34" charset="0"/>
              </a:rPr>
              <a:t>кадастровых </a:t>
            </a:r>
          </a:p>
          <a:p>
            <a:pPr algn="ctr">
              <a:spcBef>
                <a:spcPct val="0"/>
              </a:spcBef>
            </a:pPr>
            <a:r>
              <a:rPr lang="ru-RU" altLang="ru-RU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работ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87" name="Прямая со стрелкой 86"/>
          <p:cNvCxnSpPr/>
          <p:nvPr/>
        </p:nvCxnSpPr>
        <p:spPr>
          <a:xfrm>
            <a:off x="4692008" y="6014266"/>
            <a:ext cx="12629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5489790" y="2645811"/>
            <a:ext cx="1040" cy="1135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4692008" y="4123509"/>
            <a:ext cx="3202" cy="189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3908163" y="2669754"/>
            <a:ext cx="6871" cy="1120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3915034" y="3789813"/>
            <a:ext cx="199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>
            <a:off x="3908163" y="2670828"/>
            <a:ext cx="199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4714092" y="1077805"/>
            <a:ext cx="903" cy="172675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>
            <a:off x="4708874" y="1078521"/>
            <a:ext cx="12629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>
            <a:off x="5804137" y="1945120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>
            <a:off x="5798097" y="2365378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>
            <a:off x="5796120" y="2831852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>
            <a:off x="5799680" y="3186678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>
            <a:off x="5799679" y="3572388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5788180" y="4001141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/>
          <p:nvPr/>
        </p:nvCxnSpPr>
        <p:spPr>
          <a:xfrm>
            <a:off x="5791387" y="4443945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/>
          <p:nvPr/>
        </p:nvCxnSpPr>
        <p:spPr>
          <a:xfrm>
            <a:off x="5795919" y="4886749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>
            <a:off x="5791387" y="5428909"/>
            <a:ext cx="171749" cy="1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/>
          <p:nvPr/>
        </p:nvCxnSpPr>
        <p:spPr>
          <a:xfrm flipH="1" flipV="1">
            <a:off x="11549283" y="1613310"/>
            <a:ext cx="2592" cy="208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flipH="1">
            <a:off x="10448426" y="1821928"/>
            <a:ext cx="1108388" cy="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10796418" y="1824209"/>
            <a:ext cx="170" cy="223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 стрелкой 214"/>
          <p:cNvCxnSpPr/>
          <p:nvPr/>
        </p:nvCxnSpPr>
        <p:spPr>
          <a:xfrm>
            <a:off x="11002620" y="2845355"/>
            <a:ext cx="1548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7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/>
          <p:cNvSpPr/>
          <p:nvPr/>
        </p:nvSpPr>
        <p:spPr>
          <a:xfrm>
            <a:off x="727014" y="884577"/>
            <a:ext cx="1457385" cy="1508890"/>
          </a:xfrm>
          <a:prstGeom prst="rightArrow">
            <a:avLst>
              <a:gd name="adj1" fmla="val 79938"/>
              <a:gd name="adj2" fmla="val 1312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Формирование документов для проведения закупки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2177375" y="2934952"/>
            <a:ext cx="5079079" cy="439458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КВАРТАЛЫ ДЛЯ ПРОВЕДЕНИЯ ККР УТВЕРЖДЕНЫ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9482" y="393513"/>
            <a:ext cx="1679751" cy="1062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Внесение закупки в план график закупок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8805" y="2093682"/>
            <a:ext cx="4287099" cy="3436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ПОДГОТОВКА ДОКУМЕНТОВ ДЛЯ КОНКУРСА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58894" y="2910619"/>
            <a:ext cx="3630394" cy="364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Определение НМЦК по имеющимся кварталам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68430" y="3494976"/>
            <a:ext cx="3630394" cy="350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Запрос коммерческих предложений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50582" y="3956462"/>
            <a:ext cx="3630394" cy="3764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Получение предложений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406" y="4448732"/>
            <a:ext cx="3630394" cy="349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Анализ, Расчет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5014782" y="4895547"/>
            <a:ext cx="3766215" cy="993043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437648" y="2464629"/>
            <a:ext cx="0" cy="451278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696377" y="3130755"/>
            <a:ext cx="1651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8713884" y="3801268"/>
            <a:ext cx="154016" cy="1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702800" y="4222766"/>
            <a:ext cx="1651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712567" y="4726365"/>
            <a:ext cx="1651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8862358" y="3130755"/>
            <a:ext cx="11084" cy="50094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8868079" y="3801268"/>
            <a:ext cx="1317" cy="29253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8861251" y="4222766"/>
            <a:ext cx="1707" cy="347035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8879924" y="4726365"/>
            <a:ext cx="5802" cy="324772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8691164" y="3635696"/>
            <a:ext cx="170199" cy="2383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8687610" y="4088768"/>
            <a:ext cx="174494" cy="233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8687575" y="4561404"/>
            <a:ext cx="171227" cy="3361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8362346" y="5041442"/>
            <a:ext cx="515321" cy="241513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2" idx="1"/>
          </p:cNvCxnSpPr>
          <p:nvPr/>
        </p:nvCxnSpPr>
        <p:spPr>
          <a:xfrm flipH="1" flipV="1">
            <a:off x="4781552" y="5382371"/>
            <a:ext cx="233230" cy="9698"/>
          </a:xfrm>
          <a:prstGeom prst="line">
            <a:avLst/>
          </a:prstGeom>
          <a:ln w="63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766912" y="3163726"/>
            <a:ext cx="9878" cy="2211234"/>
          </a:xfrm>
          <a:prstGeom prst="line">
            <a:avLst/>
          </a:prstGeom>
          <a:ln w="63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776790" y="3148575"/>
            <a:ext cx="291640" cy="6486"/>
          </a:xfrm>
          <a:prstGeom prst="straightConnector1">
            <a:avLst/>
          </a:prstGeom>
          <a:ln w="63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 rot="16200000">
            <a:off x="4306018" y="4532975"/>
            <a:ext cx="696308" cy="443087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нет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7437648" y="5728743"/>
            <a:ext cx="3236544" cy="27014"/>
          </a:xfrm>
          <a:prstGeom prst="line">
            <a:avLst/>
          </a:prstGeom>
          <a:ln w="63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9053478" y="2746911"/>
            <a:ext cx="2323269" cy="2470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Формирование документов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для размещения 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Описание объекта закупки;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Обоснование цены контракта;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Проект контракта;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Требования к составу заявки на участие;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Порядок рассмотрения и оценки заявок на участие в конкурсе;</a:t>
            </a:r>
          </a:p>
          <a:p>
            <a:pPr marL="285750" indent="-285750" algn="ctr">
              <a:buFontTx/>
              <a:buChar char="-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9655641" y="2451594"/>
            <a:ext cx="0" cy="29531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 flipV="1">
            <a:off x="10689592" y="5236909"/>
            <a:ext cx="1699" cy="501053"/>
          </a:xfrm>
          <a:prstGeom prst="straightConnector1">
            <a:avLst/>
          </a:prstGeom>
          <a:ln w="0">
            <a:solidFill>
              <a:srgbClr val="00206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9240360" y="5417410"/>
            <a:ext cx="714895" cy="320552"/>
          </a:xfrm>
          <a:prstGeom prst="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9561474" y="170557"/>
            <a:ext cx="2392755" cy="1508890"/>
          </a:xfrm>
          <a:prstGeom prst="rightArrow">
            <a:avLst>
              <a:gd name="adj1" fmla="val 79938"/>
              <a:gd name="adj2" fmla="val 1312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Документы для проведения закупки сформированы</a:t>
            </a:r>
            <a:endParaRPr lang="ru-RU" sz="13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4099233" y="742018"/>
            <a:ext cx="5462241" cy="974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11568975" y="1501070"/>
            <a:ext cx="0" cy="592612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6" idx="3"/>
          </p:cNvCxnSpPr>
          <p:nvPr/>
        </p:nvCxnSpPr>
        <p:spPr>
          <a:xfrm flipV="1">
            <a:off x="10585904" y="2263007"/>
            <a:ext cx="978831" cy="2524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397847" y="1627918"/>
            <a:ext cx="1723023" cy="10236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Определения способа осуществления закупки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132242" y="2113262"/>
            <a:ext cx="473755" cy="5982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586383" y="1815208"/>
            <a:ext cx="1246909" cy="6677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Проведение конкурса</a:t>
            </a:r>
            <a:endParaRPr lang="ru-RU" sz="1400" i="1" dirty="0">
              <a:solidFill>
                <a:schemeClr val="tx1"/>
              </a:solidFill>
            </a:endParaRPr>
          </a:p>
        </p:txBody>
      </p:sp>
      <p:cxnSp>
        <p:nvCxnSpPr>
          <p:cNvPr id="49" name="Прямая со стрелкой 48"/>
          <p:cNvCxnSpPr>
            <a:endCxn id="6" idx="1"/>
          </p:cNvCxnSpPr>
          <p:nvPr/>
        </p:nvCxnSpPr>
        <p:spPr>
          <a:xfrm>
            <a:off x="5863336" y="2265530"/>
            <a:ext cx="435469" cy="1"/>
          </a:xfrm>
          <a:prstGeom prst="straightConnector1">
            <a:avLst/>
          </a:prstGeom>
          <a:ln w="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810639" y="2693716"/>
            <a:ext cx="1475" cy="520813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991254" y="3214529"/>
            <a:ext cx="1723023" cy="10236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Проведение закупки у единственного поставщика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410506" y="4879451"/>
            <a:ext cx="2804103" cy="1376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документов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для заключения контракта: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Описание объекта закупки;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Обоснование цены контракта;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Проект контракта</a:t>
            </a:r>
          </a:p>
          <a:p>
            <a:pPr marL="285750" indent="-285750" algn="ctr">
              <a:buFontTx/>
              <a:buChar char="-"/>
            </a:pP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58" name="Прямая со стрелкой 57"/>
          <p:cNvCxnSpPr>
            <a:endCxn id="56" idx="0"/>
          </p:cNvCxnSpPr>
          <p:nvPr/>
        </p:nvCxnSpPr>
        <p:spPr>
          <a:xfrm>
            <a:off x="2793910" y="4246305"/>
            <a:ext cx="18648" cy="63314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214609" y="5993376"/>
            <a:ext cx="7350126" cy="20251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1566443" y="2074144"/>
            <a:ext cx="824" cy="39204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696376" y="6255591"/>
            <a:ext cx="3306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Карта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целевого</a:t>
            </a:r>
            <a:r>
              <a:rPr lang="ru-RU" sz="1400" dirty="0" smtClean="0"/>
              <a:t> состояния процесса:</a:t>
            </a:r>
          </a:p>
          <a:p>
            <a:r>
              <a:rPr lang="ru-RU" sz="1400" b="1" dirty="0" smtClean="0"/>
              <a:t>Подготовка конкурсной документации</a:t>
            </a:r>
            <a:endParaRPr lang="ru-RU" sz="1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5435167" y="5140531"/>
            <a:ext cx="300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Предложения соответствуют доведенному </a:t>
            </a:r>
            <a:r>
              <a:rPr lang="ru-RU" sz="1400" dirty="0" smtClean="0"/>
              <a:t>бюджету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6477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2352</Words>
  <Application>Microsoft Office PowerPoint</Application>
  <PresentationFormat>Широкоэкранный</PresentationFormat>
  <Paragraphs>534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Unicode MS</vt:lpstr>
      <vt:lpstr>Calibri</vt:lpstr>
      <vt:lpstr>Calibri Light</vt:lpstr>
      <vt:lpstr>Segoe UI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Ворохова Екатерина Валерьевна</dc:creator>
  <cp:lastModifiedBy>Исмагилова Ольга Витальевна</cp:lastModifiedBy>
  <cp:revision>237</cp:revision>
  <cp:lastPrinted>2024-06-20T06:38:52Z</cp:lastPrinted>
  <dcterms:created xsi:type="dcterms:W3CDTF">2022-02-03T05:03:31Z</dcterms:created>
  <dcterms:modified xsi:type="dcterms:W3CDTF">2024-06-25T09:54:23Z</dcterms:modified>
</cp:coreProperties>
</file>