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370" r:id="rId3"/>
    <p:sldId id="453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356" r:id="rId15"/>
    <p:sldId id="299" r:id="rId16"/>
    <p:sldId id="339" r:id="rId17"/>
    <p:sldId id="361" r:id="rId18"/>
    <p:sldId id="285" r:id="rId19"/>
    <p:sldId id="442" r:id="rId20"/>
    <p:sldId id="441" r:id="rId21"/>
    <p:sldId id="456" r:id="rId22"/>
    <p:sldId id="416" r:id="rId23"/>
    <p:sldId id="322" r:id="rId24"/>
    <p:sldId id="418" r:id="rId25"/>
    <p:sldId id="421" r:id="rId26"/>
    <p:sldId id="420" r:id="rId27"/>
    <p:sldId id="419" r:id="rId28"/>
    <p:sldId id="422" r:id="rId29"/>
    <p:sldId id="423" r:id="rId30"/>
    <p:sldId id="424" r:id="rId31"/>
    <p:sldId id="426" r:id="rId32"/>
    <p:sldId id="425" r:id="rId33"/>
    <p:sldId id="429" r:id="rId34"/>
    <p:sldId id="359" r:id="rId35"/>
    <p:sldId id="382" r:id="rId36"/>
    <p:sldId id="383" r:id="rId37"/>
    <p:sldId id="455" r:id="rId3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13FB7"/>
    <a:srgbClr val="669900"/>
    <a:srgbClr val="CC0000"/>
    <a:srgbClr val="181BA8"/>
    <a:srgbClr val="993366"/>
    <a:srgbClr val="990033"/>
    <a:srgbClr val="24FC39"/>
    <a:srgbClr val="8AE88E"/>
    <a:srgbClr val="F4A8E9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6740" autoAdjust="0"/>
    <p:restoredTop sz="76897" autoAdjust="0"/>
  </p:normalViewPr>
  <p:slideViewPr>
    <p:cSldViewPr>
      <p:cViewPr varScale="1">
        <p:scale>
          <a:sx n="89" d="100"/>
          <a:sy n="89" d="100"/>
        </p:scale>
        <p:origin x="-22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9306698002350207E-2"/>
          <c:y val="9.2063492063495247E-2"/>
          <c:w val="0.87061386094443582"/>
          <c:h val="0.63809523809527646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Фактические показатели</c:v>
                </c:pt>
              </c:strCache>
            </c:strRef>
          </c:tx>
          <c:spPr>
            <a:ln w="49442">
              <a:solidFill>
                <a:srgbClr val="FF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 formatCode="0.0">
                  <c:v>104.1</c:v>
                </c:pt>
                <c:pt idx="1">
                  <c:v>103.2</c:v>
                </c:pt>
                <c:pt idx="2">
                  <c:v>106.6</c:v>
                </c:pt>
                <c:pt idx="3">
                  <c:v>114.8</c:v>
                </c:pt>
                <c:pt idx="4">
                  <c:v>105.8</c:v>
                </c:pt>
                <c:pt idx="5" formatCode="0.0">
                  <c:v>107.2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C16-408A-AE57-7E90FF22932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Базовый сценарий </c:v>
                </c:pt>
              </c:strCache>
            </c:strRef>
          </c:tx>
          <c:spPr>
            <a:ln w="49442">
              <a:solidFill>
                <a:srgbClr val="00B0F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9"/>
                <c:pt idx="5" formatCode="0.0">
                  <c:v>107.2</c:v>
                </c:pt>
                <c:pt idx="6" formatCode="0.0">
                  <c:v>105.2</c:v>
                </c:pt>
                <c:pt idx="7" formatCode="0.0">
                  <c:v>104.1</c:v>
                </c:pt>
                <c:pt idx="8" formatCode="0.0">
                  <c:v>104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C16-408A-AE57-7E90FF22932D}"/>
            </c:ext>
          </c:extLst>
        </c:ser>
        <c:dLbls>
          <c:showVal val="1"/>
        </c:dLbls>
        <c:marker val="1"/>
        <c:axId val="42587264"/>
        <c:axId val="42588800"/>
      </c:lineChart>
      <c:catAx>
        <c:axId val="425872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815" b="0" i="0" u="none" strike="noStrike" baseline="0">
                <a:solidFill>
                  <a:srgbClr val="000000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42588800"/>
        <c:crossesAt val="100"/>
        <c:auto val="1"/>
        <c:lblAlgn val="ctr"/>
        <c:lblOffset val="100"/>
      </c:catAx>
      <c:valAx>
        <c:axId val="42588800"/>
        <c:scaling>
          <c:orientation val="minMax"/>
          <c:max val="135"/>
          <c:min val="90"/>
        </c:scaling>
        <c:axPos val="l"/>
        <c:majorGridlines>
          <c:spPr>
            <a:ln w="4120">
              <a:solidFill>
                <a:srgbClr val="FFFFFF"/>
              </a:solidFill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15" b="1" i="0" u="none" strike="noStrike" baseline="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4.0404213422262573E-2"/>
              <c:y val="0"/>
            </c:manualLayout>
          </c:layout>
          <c:spPr>
            <a:noFill/>
            <a:ln w="32961">
              <a:noFill/>
            </a:ln>
          </c:spPr>
        </c:title>
        <c:numFmt formatCode="0.0" sourceLinked="1"/>
        <c:tickLblPos val="nextTo"/>
        <c:txPr>
          <a:bodyPr rot="0" vert="horz"/>
          <a:lstStyle/>
          <a:p>
            <a:pPr>
              <a:defRPr sz="1815" b="0" i="0" u="none" strike="noStrike" baseline="0">
                <a:solidFill>
                  <a:srgbClr val="000000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42587264"/>
        <c:crosses val="autoZero"/>
        <c:crossBetween val="between"/>
      </c:valAx>
      <c:spPr>
        <a:noFill/>
        <a:ln w="24722">
          <a:noFill/>
        </a:ln>
      </c:spPr>
    </c:plotArea>
    <c:legend>
      <c:legendPos val="r"/>
      <c:layout>
        <c:manualLayout>
          <c:xMode val="edge"/>
          <c:yMode val="edge"/>
          <c:x val="0.15871104815864853"/>
          <c:y val="0.73866645721656365"/>
          <c:w val="0.66848441926350433"/>
          <c:h val="0.13114562674678135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1531" b="0" i="0" u="none" strike="noStrike" baseline="0">
              <a:solidFill>
                <a:srgbClr val="000000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15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3.7350828949837878E-2"/>
          <c:y val="0.20242224026428521"/>
          <c:w val="0.90632812394689832"/>
          <c:h val="0.654357064867437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76200">
              <a:solidFill>
                <a:srgbClr val="CC0000"/>
              </a:solidFill>
            </a:ln>
          </c:spPr>
          <c:marker>
            <c:symbol val="square"/>
            <c:size val="15"/>
            <c:spPr>
              <a:solidFill>
                <a:srgbClr val="C00000"/>
              </a:solidFill>
              <a:ln w="47625"/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107,0</a:t>
                    </a:r>
                    <a:endParaRPr lang="en-US" dirty="0"/>
                  </a:p>
                </c:rich>
              </c:tx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B9-4A11-9371-46B2D52E3D4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89,2</a:t>
                    </a:r>
                    <a:endParaRPr lang="en-US" dirty="0"/>
                  </a:p>
                </c:rich>
              </c:tx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B9-4A11-9371-46B2D52E3D4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100,8</a:t>
                    </a:r>
                    <a:endParaRPr lang="en-US" dirty="0"/>
                  </a:p>
                </c:rich>
              </c:tx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B9-4A11-9371-46B2D52E3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100</c:v>
                </c:pt>
                <c:pt idx="1">
                  <c:v>106.3</c:v>
                </c:pt>
                <c:pt idx="2">
                  <c:v>90.6</c:v>
                </c:pt>
                <c:pt idx="3" formatCode="0.0">
                  <c:v>101.3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B9-4A11-9371-46B2D52E3D4A}"/>
            </c:ext>
          </c:extLst>
        </c:ser>
        <c:marker val="1"/>
        <c:axId val="44672512"/>
        <c:axId val="44674048"/>
      </c:lineChart>
      <c:catAx>
        <c:axId val="4467251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44674048"/>
        <c:crosses val="autoZero"/>
        <c:auto val="1"/>
        <c:lblAlgn val="ctr"/>
        <c:lblOffset val="100"/>
      </c:catAx>
      <c:valAx>
        <c:axId val="44674048"/>
        <c:scaling>
          <c:orientation val="minMax"/>
          <c:max val="150"/>
          <c:min val="70"/>
        </c:scaling>
        <c:axPos val="l"/>
        <c:numFmt formatCode="0.0" sourceLinked="1"/>
        <c:majorTickMark val="none"/>
        <c:tickLblPos val="none"/>
        <c:crossAx val="4467251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991667961897996"/>
          <c:y val="0.18048232448132537"/>
          <c:w val="0.27044232048162076"/>
          <c:h val="0.18274898824466929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182513123359581"/>
          <c:y val="0.12730540675226654"/>
          <c:w val="0.64488801399826812"/>
          <c:h val="0.7083416989359000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dLbls>
            <c:dLbl>
              <c:idx val="0"/>
              <c:layout>
                <c:manualLayout>
                  <c:x val="1.1882764654418907E-2"/>
                  <c:y val="6.18500900552394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7F-42CB-8601-460CCA9E4CC3}"/>
                </c:ext>
              </c:extLst>
            </c:dLbl>
            <c:dLbl>
              <c:idx val="1"/>
              <c:layout>
                <c:manualLayout>
                  <c:x val="-3.0861767279091609E-4"/>
                  <c:y val="8.02554209181002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7F-42CB-8601-460CCA9E4CC3}"/>
                </c:ext>
              </c:extLst>
            </c:dLbl>
            <c:dLbl>
              <c:idx val="2"/>
              <c:layout>
                <c:manualLayout>
                  <c:x val="1.54319772528434E-3"/>
                  <c:y val="6.65624011110349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7F-42CB-8601-460CCA9E4CC3}"/>
                </c:ext>
              </c:extLst>
            </c:dLbl>
            <c:dLbl>
              <c:idx val="3"/>
              <c:layout>
                <c:manualLayout>
                  <c:x val="6.1727909011373584E-3"/>
                  <c:y val="6.6675023181906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7F-42CB-8601-460CCA9E4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184292.3</c:v>
                </c:pt>
                <c:pt idx="1">
                  <c:v>213339.8</c:v>
                </c:pt>
                <c:pt idx="2">
                  <c:v>189916</c:v>
                </c:pt>
                <c:pt idx="3">
                  <c:v>208575.9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7F-42CB-8601-460CCA9E4C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56663.3</c:v>
                </c:pt>
                <c:pt idx="1">
                  <c:v>43572.9</c:v>
                </c:pt>
                <c:pt idx="2">
                  <c:v>19246.5</c:v>
                </c:pt>
                <c:pt idx="3">
                  <c:v>19113.599999999951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17F-42CB-8601-460CCA9E4C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168845.8</c:v>
                </c:pt>
                <c:pt idx="1">
                  <c:v>195641.4</c:v>
                </c:pt>
                <c:pt idx="2">
                  <c:v>183880.7</c:v>
                </c:pt>
                <c:pt idx="3">
                  <c:v>167499.4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17F-42CB-8601-460CCA9E4C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1.5432098765432716E-3"/>
                  <c:y val="-5.61206532178897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17F-42CB-8601-460CCA9E4CC3}"/>
                </c:ext>
              </c:extLst>
            </c:dLbl>
            <c:dLbl>
              <c:idx val="1"/>
              <c:layout>
                <c:manualLayout>
                  <c:x val="6.1728395061728504E-3"/>
                  <c:y val="-5.89269068262391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17F-42CB-8601-460CCA9E4CC3}"/>
                </c:ext>
              </c:extLst>
            </c:dLbl>
            <c:dLbl>
              <c:idx val="2"/>
              <c:layout>
                <c:manualLayout>
                  <c:x val="1.3888767376300201E-2"/>
                  <c:y val="-5.33146205569988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17F-42CB-8601-460CCA9E4CC3}"/>
                </c:ext>
              </c:extLst>
            </c:dLbl>
            <c:dLbl>
              <c:idx val="3"/>
              <c:layout>
                <c:manualLayout>
                  <c:x val="9.2592592592598607E-3"/>
                  <c:y val="-5.33146205569988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17F-42CB-8601-460CCA9E4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16782.599999999951</c:v>
                </c:pt>
                <c:pt idx="1">
                  <c:v>15192.7</c:v>
                </c:pt>
                <c:pt idx="2">
                  <c:v>14678.8</c:v>
                </c:pt>
                <c:pt idx="3">
                  <c:v>14548.7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17F-42CB-8601-460CCA9E4CC3}"/>
            </c:ext>
          </c:extLst>
        </c:ser>
        <c:shape val="box"/>
        <c:axId val="95308800"/>
        <c:axId val="95318784"/>
        <c:axId val="0"/>
      </c:bar3DChart>
      <c:catAx>
        <c:axId val="95308800"/>
        <c:scaling>
          <c:orientation val="minMax"/>
        </c:scaling>
        <c:axPos val="b"/>
        <c:numFmt formatCode="General" sourceLinked="0"/>
        <c:tickLblPos val="nextTo"/>
        <c:txPr>
          <a:bodyPr rot="0"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318784"/>
        <c:crosses val="autoZero"/>
        <c:auto val="1"/>
        <c:lblAlgn val="ctr"/>
        <c:lblOffset val="100"/>
      </c:catAx>
      <c:valAx>
        <c:axId val="95318784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30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82425634297677"/>
          <c:y val="0.21194031496851248"/>
          <c:w val="0.265786854768154"/>
          <c:h val="0.4619284427020883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0.16270489795347021"/>
          <c:y val="0.14024362577243898"/>
          <c:w val="0.83729510204654778"/>
          <c:h val="0.3052099191872287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01600" cap="sq">
              <a:solidFill>
                <a:srgbClr val="C00000"/>
              </a:solidFill>
            </a:ln>
          </c:spPr>
          <c:marker>
            <c:symbol val="square"/>
            <c:size val="10"/>
            <c:spPr>
              <a:ln cap="sq"/>
              <a:scene3d>
                <a:camera prst="orthographicFront"/>
                <a:lightRig rig="threePt" dir="t"/>
              </a:scene3d>
              <a:sp3d>
                <a:bevelT w="6350"/>
              </a:sp3d>
            </c:spPr>
          </c:marker>
          <c:dLbls>
            <c:dLbl>
              <c:idx val="0"/>
              <c:layout>
                <c:manualLayout>
                  <c:x val="-9.6617681248683546E-3"/>
                  <c:y val="-0.1164742805673788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0C-4C12-A97D-A6ED322A288D}"/>
                </c:ext>
              </c:extLst>
            </c:dLbl>
            <c:dLbl>
              <c:idx val="1"/>
              <c:layout>
                <c:manualLayout>
                  <c:x val="-4.2221926705674845E-2"/>
                  <c:y val="-8.58231541022792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109,6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0C-4C12-A97D-A6ED322A288D}"/>
                </c:ext>
              </c:extLst>
            </c:dLbl>
            <c:dLbl>
              <c:idx val="2"/>
              <c:layout>
                <c:manualLayout>
                  <c:x val="-5.7970608749210424E-3"/>
                  <c:y val="-7.96929288092594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0C-4C12-A97D-A6ED322A288D}"/>
                </c:ext>
              </c:extLst>
            </c:dLbl>
            <c:dLbl>
              <c:idx val="3"/>
              <c:layout>
                <c:manualLayout>
                  <c:x val="-4.0579426124447232E-2"/>
                  <c:y val="-0.110344055274358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0C-4C12-A97D-A6ED322A288D}"/>
                </c:ext>
              </c:extLst>
            </c:dLbl>
            <c:numFmt formatCode="0.0" sourceLinked="0"/>
            <c:spPr>
              <a:scene3d>
                <a:camera prst="orthographicFront"/>
                <a:lightRig rig="threePt" dir="t"/>
              </a:scene3d>
              <a:sp3d>
                <a:bevelB w="6350"/>
              </a:sp3d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100</c:v>
                </c:pt>
                <c:pt idx="1">
                  <c:v>108.90171689514852</c:v>
                </c:pt>
                <c:pt idx="2">
                  <c:v>88.805062367979119</c:v>
                </c:pt>
                <c:pt idx="3">
                  <c:v>101.02295380152314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0C-4C12-A97D-A6ED322A288D}"/>
            </c:ext>
          </c:extLst>
        </c:ser>
        <c:dLbls>
          <c:showVal val="1"/>
        </c:dLbls>
        <c:hiLowLines>
          <c:spPr>
            <a:ln w="38100" cap="sq"/>
          </c:spPr>
        </c:hiLowLines>
        <c:marker val="1"/>
        <c:axId val="95621888"/>
        <c:axId val="95623424"/>
      </c:lineChart>
      <c:catAx>
        <c:axId val="9562188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95623424"/>
        <c:crosses val="autoZero"/>
        <c:auto val="1"/>
        <c:lblAlgn val="ctr"/>
        <c:lblOffset val="100"/>
      </c:catAx>
      <c:valAx>
        <c:axId val="95623424"/>
        <c:scaling>
          <c:orientation val="minMax"/>
          <c:max val="150"/>
          <c:min val="50"/>
        </c:scaling>
        <c:axPos val="l"/>
        <c:numFmt formatCode="General" sourceLinked="0"/>
        <c:tickLblPos val="nextTo"/>
        <c:crossAx val="95621888"/>
        <c:crosses val="autoZero"/>
        <c:crossBetween val="between"/>
      </c:valAx>
      <c:spPr>
        <a:noFill/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</c:chart>
  <c:txPr>
    <a:bodyPr/>
    <a:lstStyle/>
    <a:p>
      <a:pPr>
        <a:defRPr sz="1700" baseline="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год </a:t>
            </a:r>
            <a:endParaRPr lang="ru-RU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"/>
          <c:dPt>
            <c:idx val="0"/>
            <c:explosion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DA-49B1-B961-C3BEB2EA14F4}"/>
              </c:ext>
            </c:extLst>
          </c:dPt>
          <c:dPt>
            <c:idx val="1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FDA-49B1-B961-C3BEB2EA14F4}"/>
              </c:ext>
            </c:extLst>
          </c:dPt>
          <c:dLbls>
            <c:dLbl>
              <c:idx val="0"/>
              <c:layout>
                <c:manualLayout>
                  <c:x val="-0.14174127699482544"/>
                  <c:y val="-0.205810078472289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58,8%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DA-49B1-B961-C3BEB2EA14F4}"/>
                </c:ext>
              </c:extLst>
            </c:dLbl>
            <c:dLbl>
              <c:idx val="1"/>
              <c:layout>
                <c:manualLayout>
                  <c:x val="0.12832463607827388"/>
                  <c:y val="4.90690017397769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41,2%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DA-49B1-B961-C3BEB2EA14F4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303252.3</c:v>
                </c:pt>
                <c:pt idx="1">
                  <c:v>212417.4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DA-49B1-B961-C3BEB2EA14F4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9503984180226745E-2"/>
          <c:y val="0.25658612459401331"/>
          <c:w val="0.80073889399794806"/>
          <c:h val="0.64227815049964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752-4584-BDDB-9CE705C654CF}"/>
              </c:ext>
            </c:extLst>
          </c:dPt>
          <c:dLbls>
            <c:dLbl>
              <c:idx val="0"/>
              <c:layout>
                <c:manualLayout>
                  <c:x val="-0.14884086815691844"/>
                  <c:y val="-0.172126237669960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60,7%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52-4584-BDDB-9CE705C654CF}"/>
                </c:ext>
              </c:extLst>
            </c:dLbl>
            <c:dLbl>
              <c:idx val="1"/>
              <c:layout>
                <c:manualLayout>
                  <c:x val="0.16504118426064729"/>
                  <c:y val="4.14593190365538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39,3%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52-4584-BDDB-9CE705C654CF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334673.90000000002</c:v>
                </c:pt>
                <c:pt idx="1">
                  <c:v>216398.3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52-4584-BDDB-9CE705C654CF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063E6-475D-4722-B289-3842C594351B}" type="doc">
      <dgm:prSet loTypeId="urn:microsoft.com/office/officeart/2005/8/layout/vList2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7765CF6-4CEB-4C5B-8D8F-56DEFF1E2F6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 Приоритет</a:t>
          </a:r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– комплексный план развития </a:t>
          </a:r>
          <a:r>
            <a:rPr lang="ru-RU" b="1" baseline="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Уинского</a:t>
          </a:r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муниципального округа</a:t>
          </a:r>
        </a:p>
      </dgm:t>
    </dgm:pt>
    <dgm:pt modelId="{ED8015B8-99B8-4DE3-9FAA-85E77644E260}" type="parTrans" cxnId="{B06B7FE5-E63A-4298-8C8E-A879D8E37643}">
      <dgm:prSet/>
      <dgm:spPr/>
      <dgm:t>
        <a:bodyPr/>
        <a:lstStyle/>
        <a:p>
          <a:endParaRPr lang="ru-RU"/>
        </a:p>
      </dgm:t>
    </dgm:pt>
    <dgm:pt modelId="{5955A443-B484-4B19-AE10-1E071C8FE01C}" type="sibTrans" cxnId="{B06B7FE5-E63A-4298-8C8E-A879D8E37643}">
      <dgm:prSet/>
      <dgm:spPr/>
      <dgm:t>
        <a:bodyPr/>
        <a:lstStyle/>
        <a:p>
          <a:endParaRPr lang="ru-RU"/>
        </a:p>
      </dgm:t>
    </dgm:pt>
    <dgm:pt modelId="{D5BDB68A-BD89-4208-9254-23828AFB04B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Предусмотрены средства на выполнение Федерального закона от 19.06.2000 № 82-ФЗ «О минимальном размере оплаты труда»  - </a:t>
          </a:r>
          <a:r>
            <a:rPr lang="ru-RU" b="1" dirty="0" smtClean="0">
              <a:solidFill>
                <a:schemeClr val="tx1"/>
              </a:solidFill>
            </a:rPr>
            <a:t>25 806,0 руб.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 учетом районного коэффициента)</a:t>
          </a:r>
          <a:endParaRPr lang="ru-RU" b="1" baseline="0" dirty="0" smtClean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93D01E7-0EF7-4EBC-8836-C670E4959401}" type="parTrans" cxnId="{094F8315-920F-4BFB-8B75-673978367D3F}">
      <dgm:prSet/>
      <dgm:spPr/>
    </dgm:pt>
    <dgm:pt modelId="{EF76B450-F85C-4BFB-999B-C77EDFFA81C1}" type="sibTrans" cxnId="{094F8315-920F-4BFB-8B75-673978367D3F}">
      <dgm:prSet/>
      <dgm:spPr/>
    </dgm:pt>
    <dgm:pt modelId="{A3D9CFAC-1AAB-4E7C-9824-BDC4E990D5A0}">
      <dgm:prSet phldrT="[Текст]"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Предусмотрено </a:t>
          </a:r>
          <a:r>
            <a:rPr lang="ru-RU" b="1" baseline="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расходов за счет средств бюджета округа на реализацию проектов и мероприятий с  участием  краевого и  федерального бюджетов</a:t>
          </a:r>
        </a:p>
      </dgm:t>
    </dgm:pt>
    <dgm:pt modelId="{A253CCC1-369C-4F6E-8700-C80D6EBB34D4}" type="parTrans" cxnId="{1A8894E8-5F6A-4F99-9250-D25BC32EE0D3}">
      <dgm:prSet/>
      <dgm:spPr/>
    </dgm:pt>
    <dgm:pt modelId="{C538910B-7EE4-47AC-95A2-D5799FA2101B}" type="sibTrans" cxnId="{1A8894E8-5F6A-4F99-9250-D25BC32EE0D3}">
      <dgm:prSet/>
      <dgm:spPr/>
    </dgm:pt>
    <dgm:pt modelId="{DD8C34A1-093E-43FC-BF8A-6D79DAC374BB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Формирование бюджетных параметров</a:t>
          </a:r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исходя из необходимости безусловного исполнения действующих расходных обязательств  </a:t>
          </a:r>
        </a:p>
        <a:p>
          <a:pPr algn="l"/>
          <a:r>
            <a:rPr lang="ru-RU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Планирование расходов бюджета на 2025–2027 годы на основе фактических расходов 2024 года </a:t>
          </a:r>
        </a:p>
      </dgm:t>
    </dgm:pt>
    <dgm:pt modelId="{5ECF887F-E371-4C9D-A6DA-3181FC10FEA9}" type="parTrans" cxnId="{8CA79B34-8564-488A-B6B6-003FFD5EF2CF}">
      <dgm:prSet/>
      <dgm:spPr/>
    </dgm:pt>
    <dgm:pt modelId="{40033556-3C86-4480-92AA-39333F8640A3}" type="sibTrans" cxnId="{8CA79B34-8564-488A-B6B6-003FFD5EF2CF}">
      <dgm:prSet/>
      <dgm:spPr/>
    </dgm:pt>
    <dgm:pt modelId="{37189D95-BF78-4B5C-8CBA-60FCB59E92E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Доведение средней заработной платы до уровня, установленного «дорожными картами»</a:t>
          </a:r>
          <a:endParaRPr lang="ru-RU" b="1" baseline="0" dirty="0" smtClean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874EE8A-F70D-479B-993E-B734A2869345}" type="parTrans" cxnId="{E2353AAA-A527-4205-9442-AF16BFC5BA0C}">
      <dgm:prSet/>
      <dgm:spPr/>
      <dgm:t>
        <a:bodyPr/>
        <a:lstStyle/>
        <a:p>
          <a:endParaRPr lang="ru-RU"/>
        </a:p>
      </dgm:t>
    </dgm:pt>
    <dgm:pt modelId="{9D6B151D-316A-4E8D-B9DF-8DCECBD0DD77}" type="sibTrans" cxnId="{E2353AAA-A527-4205-9442-AF16BFC5BA0C}">
      <dgm:prSet/>
      <dgm:spPr/>
      <dgm:t>
        <a:bodyPr/>
        <a:lstStyle/>
        <a:p>
          <a:endParaRPr lang="ru-RU"/>
        </a:p>
      </dgm:t>
    </dgm:pt>
    <dgm:pt modelId="{D3DBFD2D-7FD4-411D-BC4A-74814D0A46A7}" type="pres">
      <dgm:prSet presAssocID="{790063E6-475D-4722-B289-3842C59435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31D9C-7013-4746-B6D1-F54851A6340E}" type="pres">
      <dgm:prSet presAssocID="{17765CF6-4CEB-4C5B-8D8F-56DEFF1E2F6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322F0-1A05-41CF-9D2C-9ACCA5579341}" type="pres">
      <dgm:prSet presAssocID="{5955A443-B484-4B19-AE10-1E071C8FE01C}" presName="spacer" presStyleCnt="0"/>
      <dgm:spPr/>
    </dgm:pt>
    <dgm:pt modelId="{27B675AC-1730-46A6-9180-6BB8BB4E86A1}" type="pres">
      <dgm:prSet presAssocID="{DD8C34A1-093E-43FC-BF8A-6D79DAC374B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68C2C-E042-4955-81AE-3B40D5BAB083}" type="pres">
      <dgm:prSet presAssocID="{40033556-3C86-4480-92AA-39333F8640A3}" presName="spacer" presStyleCnt="0"/>
      <dgm:spPr/>
    </dgm:pt>
    <dgm:pt modelId="{AEA78F42-E458-4A14-945A-E6E741ECF0EE}" type="pres">
      <dgm:prSet presAssocID="{A3D9CFAC-1AAB-4E7C-9824-BDC4E990D5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72AD3-73DE-4703-9F92-34F7C5F4ED2F}" type="pres">
      <dgm:prSet presAssocID="{C538910B-7EE4-47AC-95A2-D5799FA2101B}" presName="spacer" presStyleCnt="0"/>
      <dgm:spPr/>
    </dgm:pt>
    <dgm:pt modelId="{D8B5EC63-2B29-4B7F-A27D-3E3DCE0683C0}" type="pres">
      <dgm:prSet presAssocID="{37189D95-BF78-4B5C-8CBA-60FCB59E92E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CF784-E4EA-4B53-868B-AD6FE2706610}" type="pres">
      <dgm:prSet presAssocID="{9D6B151D-316A-4E8D-B9DF-8DCECBD0DD77}" presName="spacer" presStyleCnt="0"/>
      <dgm:spPr/>
    </dgm:pt>
    <dgm:pt modelId="{318E25E3-BBC7-46B1-BC81-36F540FABFA4}" type="pres">
      <dgm:prSet presAssocID="{D5BDB68A-BD89-4208-9254-23828AFB04B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B7FE5-E63A-4298-8C8E-A879D8E37643}" srcId="{790063E6-475D-4722-B289-3842C594351B}" destId="{17765CF6-4CEB-4C5B-8D8F-56DEFF1E2F69}" srcOrd="0" destOrd="0" parTransId="{ED8015B8-99B8-4DE3-9FAA-85E77644E260}" sibTransId="{5955A443-B484-4B19-AE10-1E071C8FE01C}"/>
    <dgm:cxn modelId="{E2353AAA-A527-4205-9442-AF16BFC5BA0C}" srcId="{790063E6-475D-4722-B289-3842C594351B}" destId="{37189D95-BF78-4B5C-8CBA-60FCB59E92E6}" srcOrd="3" destOrd="0" parTransId="{7874EE8A-F70D-479B-993E-B734A2869345}" sibTransId="{9D6B151D-316A-4E8D-B9DF-8DCECBD0DD77}"/>
    <dgm:cxn modelId="{AE446B61-1BC4-4FE7-A53E-6C1C59781CB4}" type="presOf" srcId="{DD8C34A1-093E-43FC-BF8A-6D79DAC374BB}" destId="{27B675AC-1730-46A6-9180-6BB8BB4E86A1}" srcOrd="0" destOrd="0" presId="urn:microsoft.com/office/officeart/2005/8/layout/vList2"/>
    <dgm:cxn modelId="{093FDC1C-BB31-4D7C-8E8C-A82FE61A3534}" type="presOf" srcId="{790063E6-475D-4722-B289-3842C594351B}" destId="{D3DBFD2D-7FD4-411D-BC4A-74814D0A46A7}" srcOrd="0" destOrd="0" presId="urn:microsoft.com/office/officeart/2005/8/layout/vList2"/>
    <dgm:cxn modelId="{1A8894E8-5F6A-4F99-9250-D25BC32EE0D3}" srcId="{790063E6-475D-4722-B289-3842C594351B}" destId="{A3D9CFAC-1AAB-4E7C-9824-BDC4E990D5A0}" srcOrd="2" destOrd="0" parTransId="{A253CCC1-369C-4F6E-8700-C80D6EBB34D4}" sibTransId="{C538910B-7EE4-47AC-95A2-D5799FA2101B}"/>
    <dgm:cxn modelId="{8CA79B34-8564-488A-B6B6-003FFD5EF2CF}" srcId="{790063E6-475D-4722-B289-3842C594351B}" destId="{DD8C34A1-093E-43FC-BF8A-6D79DAC374BB}" srcOrd="1" destOrd="0" parTransId="{5ECF887F-E371-4C9D-A6DA-3181FC10FEA9}" sibTransId="{40033556-3C86-4480-92AA-39333F8640A3}"/>
    <dgm:cxn modelId="{18339CB4-75E5-4387-AB64-FA2751907193}" type="presOf" srcId="{17765CF6-4CEB-4C5B-8D8F-56DEFF1E2F69}" destId="{3F431D9C-7013-4746-B6D1-F54851A6340E}" srcOrd="0" destOrd="0" presId="urn:microsoft.com/office/officeart/2005/8/layout/vList2"/>
    <dgm:cxn modelId="{AA1F0689-3132-4B30-B4E0-126A3A103AC5}" type="presOf" srcId="{37189D95-BF78-4B5C-8CBA-60FCB59E92E6}" destId="{D8B5EC63-2B29-4B7F-A27D-3E3DCE0683C0}" srcOrd="0" destOrd="0" presId="urn:microsoft.com/office/officeart/2005/8/layout/vList2"/>
    <dgm:cxn modelId="{094F8315-920F-4BFB-8B75-673978367D3F}" srcId="{790063E6-475D-4722-B289-3842C594351B}" destId="{D5BDB68A-BD89-4208-9254-23828AFB04B2}" srcOrd="4" destOrd="0" parTransId="{C93D01E7-0EF7-4EBC-8836-C670E4959401}" sibTransId="{EF76B450-F85C-4BFB-999B-C77EDFFA81C1}"/>
    <dgm:cxn modelId="{604F00CF-AB22-4349-8CED-0631E60AE53B}" type="presOf" srcId="{A3D9CFAC-1AAB-4E7C-9824-BDC4E990D5A0}" destId="{AEA78F42-E458-4A14-945A-E6E741ECF0EE}" srcOrd="0" destOrd="0" presId="urn:microsoft.com/office/officeart/2005/8/layout/vList2"/>
    <dgm:cxn modelId="{E52AB390-6E51-4E26-95F1-C0DDAF362CAF}" type="presOf" srcId="{D5BDB68A-BD89-4208-9254-23828AFB04B2}" destId="{318E25E3-BBC7-46B1-BC81-36F540FABFA4}" srcOrd="0" destOrd="0" presId="urn:microsoft.com/office/officeart/2005/8/layout/vList2"/>
    <dgm:cxn modelId="{55E0CF55-A265-49F6-A82C-75BBC24E8DE2}" type="presParOf" srcId="{D3DBFD2D-7FD4-411D-BC4A-74814D0A46A7}" destId="{3F431D9C-7013-4746-B6D1-F54851A6340E}" srcOrd="0" destOrd="0" presId="urn:microsoft.com/office/officeart/2005/8/layout/vList2"/>
    <dgm:cxn modelId="{A0A957A4-FE5E-4237-B45A-1907521EA3FF}" type="presParOf" srcId="{D3DBFD2D-7FD4-411D-BC4A-74814D0A46A7}" destId="{CD1322F0-1A05-41CF-9D2C-9ACCA5579341}" srcOrd="1" destOrd="0" presId="urn:microsoft.com/office/officeart/2005/8/layout/vList2"/>
    <dgm:cxn modelId="{43AD0284-0C17-4F8A-BD4B-D5C8AE01D632}" type="presParOf" srcId="{D3DBFD2D-7FD4-411D-BC4A-74814D0A46A7}" destId="{27B675AC-1730-46A6-9180-6BB8BB4E86A1}" srcOrd="2" destOrd="0" presId="urn:microsoft.com/office/officeart/2005/8/layout/vList2"/>
    <dgm:cxn modelId="{8EFCF86C-3D48-452B-9B20-3658A63883C8}" type="presParOf" srcId="{D3DBFD2D-7FD4-411D-BC4A-74814D0A46A7}" destId="{BBD68C2C-E042-4955-81AE-3B40D5BAB083}" srcOrd="3" destOrd="0" presId="urn:microsoft.com/office/officeart/2005/8/layout/vList2"/>
    <dgm:cxn modelId="{F8ACB0F0-F050-4887-A8AA-8BE022344860}" type="presParOf" srcId="{D3DBFD2D-7FD4-411D-BC4A-74814D0A46A7}" destId="{AEA78F42-E458-4A14-945A-E6E741ECF0EE}" srcOrd="4" destOrd="0" presId="urn:microsoft.com/office/officeart/2005/8/layout/vList2"/>
    <dgm:cxn modelId="{9F313ED2-D164-456A-B4E1-590C84A63938}" type="presParOf" srcId="{D3DBFD2D-7FD4-411D-BC4A-74814D0A46A7}" destId="{24572AD3-73DE-4703-9F92-34F7C5F4ED2F}" srcOrd="5" destOrd="0" presId="urn:microsoft.com/office/officeart/2005/8/layout/vList2"/>
    <dgm:cxn modelId="{894D30F4-0D55-46E9-9785-5DC269526D38}" type="presParOf" srcId="{D3DBFD2D-7FD4-411D-BC4A-74814D0A46A7}" destId="{D8B5EC63-2B29-4B7F-A27D-3E3DCE0683C0}" srcOrd="6" destOrd="0" presId="urn:microsoft.com/office/officeart/2005/8/layout/vList2"/>
    <dgm:cxn modelId="{E5490899-5E09-47DA-9A85-2FCF3C1B9E1F}" type="presParOf" srcId="{D3DBFD2D-7FD4-411D-BC4A-74814D0A46A7}" destId="{DE2CF784-E4EA-4B53-868B-AD6FE2706610}" srcOrd="7" destOrd="0" presId="urn:microsoft.com/office/officeart/2005/8/layout/vList2"/>
    <dgm:cxn modelId="{4D019014-8E45-48E0-81F5-05EFA700A95F}" type="presParOf" srcId="{D3DBFD2D-7FD4-411D-BC4A-74814D0A46A7}" destId="{318E25E3-BBC7-46B1-BC81-36F540FABFA4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A8476-DA1A-4234-B5E5-C1E8D00B89FF}" type="doc">
      <dgm:prSet loTypeId="urn:microsoft.com/office/officeart/2005/8/layout/vList5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C79C7F7-BEA1-4B9F-9921-188D5ED4B5CB}">
      <dgm:prSet phldrT="[Текст]" custT="1"/>
      <dgm:spPr/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работников учреждений культуры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МБУ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центр культуры и досуга», МКУК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народный краеведческий музей имени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М.Е.Игошева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МКУК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межпоселенческая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централи-зованная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библиотечная система») – 44 649,51 рублей </a:t>
          </a:r>
          <a:r>
            <a:rPr lang="ru-RU" sz="2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i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на уровне 70,4 % к среднемесячному доходу от трудовой деятельности в регионе (63 422,60 рублей</a:t>
          </a:r>
          <a:r>
            <a:rPr lang="ru-RU" sz="22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</a:p>
        <a:p>
          <a:pPr algn="just"/>
          <a:endParaRPr lang="ru-RU" sz="2200" dirty="0">
            <a:solidFill>
              <a:schemeClr val="tx1"/>
            </a:solidFill>
          </a:endParaRPr>
        </a:p>
      </dgm:t>
    </dgm:pt>
    <dgm:pt modelId="{618D15F3-7274-4F4C-B45A-B8F5E80B6ADB}" type="sibTrans" cxnId="{09400D75-865F-47CA-8276-2B1F4E0B51C7}">
      <dgm:prSet/>
      <dgm:spPr/>
      <dgm:t>
        <a:bodyPr/>
        <a:lstStyle/>
        <a:p>
          <a:endParaRPr lang="ru-RU"/>
        </a:p>
      </dgm:t>
    </dgm:pt>
    <dgm:pt modelId="{CDC62837-431D-4A07-8838-B87327D8F689}" type="parTrans" cxnId="{09400D75-865F-47CA-8276-2B1F4E0B51C7}">
      <dgm:prSet/>
      <dgm:spPr/>
      <dgm:t>
        <a:bodyPr/>
        <a:lstStyle/>
        <a:p>
          <a:endParaRPr lang="ru-RU"/>
        </a:p>
      </dgm:t>
    </dgm:pt>
    <dgm:pt modelId="{DA48F3B0-876B-45A9-A760-D628D9BAA65E}">
      <dgm:prSet phldrT="[Текст]" custT="1"/>
      <dgm:spPr/>
      <dgm:t>
        <a:bodyPr/>
        <a:lstStyle/>
        <a:p>
          <a:pPr algn="just"/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педагогических работников учреждений дополнительного образования детей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МКОУ ДО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ДЮСШЕ «ЮНИКС»), МБОУ ДОД «</a:t>
          </a:r>
          <a:r>
            <a:rPr lang="ru-RU" sz="2200" b="1" i="1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детская школа искусств)           50 205,00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 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(100 % к среднемесячной заработной плате учителей в муниципальном округе в 2025 году);</a:t>
          </a:r>
          <a:endParaRPr lang="ru-RU" sz="2200" dirty="0">
            <a:solidFill>
              <a:schemeClr val="tx1"/>
            </a:solidFill>
          </a:endParaRPr>
        </a:p>
      </dgm:t>
    </dgm:pt>
    <dgm:pt modelId="{5E5CF934-9BA7-45D4-9351-BA103E88E5AF}" type="parTrans" cxnId="{A9794663-E1EA-448B-B692-C15950891658}">
      <dgm:prSet/>
      <dgm:spPr/>
      <dgm:t>
        <a:bodyPr/>
        <a:lstStyle/>
        <a:p>
          <a:endParaRPr lang="ru-RU"/>
        </a:p>
      </dgm:t>
    </dgm:pt>
    <dgm:pt modelId="{C12F68AD-90CF-466C-8162-34E08DA60C81}" type="sibTrans" cxnId="{A9794663-E1EA-448B-B692-C15950891658}">
      <dgm:prSet/>
      <dgm:spPr/>
      <dgm:t>
        <a:bodyPr/>
        <a:lstStyle/>
        <a:p>
          <a:endParaRPr lang="ru-RU"/>
        </a:p>
      </dgm:t>
    </dgm:pt>
    <dgm:pt modelId="{90C76793-CD6A-499D-B5E1-B227B3EACBE5}" type="pres">
      <dgm:prSet presAssocID="{19DA8476-DA1A-4234-B5E5-C1E8D00B8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7BCCF-B9D7-4FCC-A793-0E097AFB78ED}" type="pres">
      <dgm:prSet presAssocID="{BC79C7F7-BEA1-4B9F-9921-188D5ED4B5CB}" presName="linNode" presStyleCnt="0"/>
      <dgm:spPr/>
      <dgm:t>
        <a:bodyPr/>
        <a:lstStyle/>
        <a:p>
          <a:endParaRPr lang="ru-RU"/>
        </a:p>
      </dgm:t>
    </dgm:pt>
    <dgm:pt modelId="{C6F55752-454D-4430-BDA8-991110EBF81F}" type="pres">
      <dgm:prSet presAssocID="{BC79C7F7-BEA1-4B9F-9921-188D5ED4B5CB}" presName="parentText" presStyleLbl="node1" presStyleIdx="0" presStyleCnt="2" custScaleX="277778" custScaleY="71582" custLinFactY="5131" custLinFactNeighborX="353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F6DFB-1DFA-4A18-86A4-615229DCE21D}" type="pres">
      <dgm:prSet presAssocID="{618D15F3-7274-4F4C-B45A-B8F5E80B6ADB}" presName="sp" presStyleCnt="0"/>
      <dgm:spPr/>
      <dgm:t>
        <a:bodyPr/>
        <a:lstStyle/>
        <a:p>
          <a:endParaRPr lang="ru-RU"/>
        </a:p>
      </dgm:t>
    </dgm:pt>
    <dgm:pt modelId="{F5009710-3979-4BEE-87B0-317E52EA7CAC}" type="pres">
      <dgm:prSet presAssocID="{DA48F3B0-876B-45A9-A760-D628D9BAA65E}" presName="linNode" presStyleCnt="0"/>
      <dgm:spPr/>
      <dgm:t>
        <a:bodyPr/>
        <a:lstStyle/>
        <a:p>
          <a:endParaRPr lang="ru-RU"/>
        </a:p>
      </dgm:t>
    </dgm:pt>
    <dgm:pt modelId="{D81E71B4-9AFE-4DD6-8ACF-3C015C744141}" type="pres">
      <dgm:prSet presAssocID="{DA48F3B0-876B-45A9-A760-D628D9BAA65E}" presName="parentText" presStyleLbl="node1" presStyleIdx="1" presStyleCnt="2" custScaleX="277778" custScaleY="70859" custLinFactNeighborX="3538" custLinFactNeighborY="-76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64775-5F6F-411C-84E3-BA957EB2E9D7}" type="presOf" srcId="{19DA8476-DA1A-4234-B5E5-C1E8D00B89FF}" destId="{90C76793-CD6A-499D-B5E1-B227B3EACBE5}" srcOrd="0" destOrd="0" presId="urn:microsoft.com/office/officeart/2005/8/layout/vList5"/>
    <dgm:cxn modelId="{A9794663-E1EA-448B-B692-C15950891658}" srcId="{19DA8476-DA1A-4234-B5E5-C1E8D00B89FF}" destId="{DA48F3B0-876B-45A9-A760-D628D9BAA65E}" srcOrd="1" destOrd="0" parTransId="{5E5CF934-9BA7-45D4-9351-BA103E88E5AF}" sibTransId="{C12F68AD-90CF-466C-8162-34E08DA60C81}"/>
    <dgm:cxn modelId="{A217B39A-3D03-403D-B873-FCE674B069DC}" type="presOf" srcId="{BC79C7F7-BEA1-4B9F-9921-188D5ED4B5CB}" destId="{C6F55752-454D-4430-BDA8-991110EBF81F}" srcOrd="0" destOrd="0" presId="urn:microsoft.com/office/officeart/2005/8/layout/vList5"/>
    <dgm:cxn modelId="{09400D75-865F-47CA-8276-2B1F4E0B51C7}" srcId="{19DA8476-DA1A-4234-B5E5-C1E8D00B89FF}" destId="{BC79C7F7-BEA1-4B9F-9921-188D5ED4B5CB}" srcOrd="0" destOrd="0" parTransId="{CDC62837-431D-4A07-8838-B87327D8F689}" sibTransId="{618D15F3-7274-4F4C-B45A-B8F5E80B6ADB}"/>
    <dgm:cxn modelId="{9FF28E52-DBAA-4595-B4C2-ED4F5DF2680A}" type="presOf" srcId="{DA48F3B0-876B-45A9-A760-D628D9BAA65E}" destId="{D81E71B4-9AFE-4DD6-8ACF-3C015C744141}" srcOrd="0" destOrd="0" presId="urn:microsoft.com/office/officeart/2005/8/layout/vList5"/>
    <dgm:cxn modelId="{991C15EB-20BE-4EE3-8B90-44930612CCC7}" type="presParOf" srcId="{90C76793-CD6A-499D-B5E1-B227B3EACBE5}" destId="{2C57BCCF-B9D7-4FCC-A793-0E097AFB78ED}" srcOrd="0" destOrd="0" presId="urn:microsoft.com/office/officeart/2005/8/layout/vList5"/>
    <dgm:cxn modelId="{04859D36-91A6-4863-B358-68C4A2E3A4F5}" type="presParOf" srcId="{2C57BCCF-B9D7-4FCC-A793-0E097AFB78ED}" destId="{C6F55752-454D-4430-BDA8-991110EBF81F}" srcOrd="0" destOrd="0" presId="urn:microsoft.com/office/officeart/2005/8/layout/vList5"/>
    <dgm:cxn modelId="{3837C8D5-8FFA-4E53-A09B-FB3334EB0A50}" type="presParOf" srcId="{90C76793-CD6A-499D-B5E1-B227B3EACBE5}" destId="{94AF6DFB-1DFA-4A18-86A4-615229DCE21D}" srcOrd="1" destOrd="0" presId="urn:microsoft.com/office/officeart/2005/8/layout/vList5"/>
    <dgm:cxn modelId="{504742D4-2580-46CE-9C77-1FCC05BB09D6}" type="presParOf" srcId="{90C76793-CD6A-499D-B5E1-B227B3EACBE5}" destId="{F5009710-3979-4BEE-87B0-317E52EA7CAC}" srcOrd="2" destOrd="0" presId="urn:microsoft.com/office/officeart/2005/8/layout/vList5"/>
    <dgm:cxn modelId="{464766EF-DFA7-485C-9DF0-B51D8D1EDF77}" type="presParOf" srcId="{F5009710-3979-4BEE-87B0-317E52EA7CAC}" destId="{D81E71B4-9AFE-4DD6-8ACF-3C015C744141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1D9C-7013-4746-B6D1-F54851A6340E}">
      <dsp:nvSpPr>
        <dsp:cNvPr id="0" name=""/>
        <dsp:cNvSpPr/>
      </dsp:nvSpPr>
      <dsp:spPr>
        <a:xfrm>
          <a:off x="0" y="50719"/>
          <a:ext cx="81439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 Приоритет</a:t>
          </a: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– комплексный план развития </a:t>
          </a:r>
          <a:r>
            <a:rPr lang="ru-RU" sz="1400" b="1" kern="1200" baseline="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Уинского</a:t>
          </a: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муниципального округа</a:t>
          </a:r>
        </a:p>
      </dsp:txBody>
      <dsp:txXfrm>
        <a:off x="39980" y="90699"/>
        <a:ext cx="8063972" cy="739039"/>
      </dsp:txXfrm>
    </dsp:sp>
    <dsp:sp modelId="{27B675AC-1730-46A6-9180-6BB8BB4E86A1}">
      <dsp:nvSpPr>
        <dsp:cNvPr id="0" name=""/>
        <dsp:cNvSpPr/>
      </dsp:nvSpPr>
      <dsp:spPr>
        <a:xfrm>
          <a:off x="0" y="910039"/>
          <a:ext cx="8143932" cy="818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Формирование бюджетных параметров</a:t>
          </a: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исходя из необходимости безусловного исполнения действующих расходных обязательств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Планирование расходов бюджета на 2025–2027 годы на основе фактических расходов 2024 года </a:t>
          </a:r>
        </a:p>
      </dsp:txBody>
      <dsp:txXfrm>
        <a:off x="39980" y="950019"/>
        <a:ext cx="8063972" cy="739039"/>
      </dsp:txXfrm>
    </dsp:sp>
    <dsp:sp modelId="{AEA78F42-E458-4A14-945A-E6E741ECF0EE}">
      <dsp:nvSpPr>
        <dsp:cNvPr id="0" name=""/>
        <dsp:cNvSpPr/>
      </dsp:nvSpPr>
      <dsp:spPr>
        <a:xfrm>
          <a:off x="0" y="1769358"/>
          <a:ext cx="8143932" cy="818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 Предусмотрено </a:t>
          </a:r>
          <a:r>
            <a:rPr lang="ru-RU" sz="1400" b="1" kern="1200" baseline="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софинансирование</a:t>
          </a: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расходов за счет средств бюджета округа на реализацию проектов и мероприятий с  участием  краевого и  федерального бюджетов</a:t>
          </a:r>
        </a:p>
      </dsp:txBody>
      <dsp:txXfrm>
        <a:off x="39980" y="1809338"/>
        <a:ext cx="8063972" cy="739039"/>
      </dsp:txXfrm>
    </dsp:sp>
    <dsp:sp modelId="{D8B5EC63-2B29-4B7F-A27D-3E3DCE0683C0}">
      <dsp:nvSpPr>
        <dsp:cNvPr id="0" name=""/>
        <dsp:cNvSpPr/>
      </dsp:nvSpPr>
      <dsp:spPr>
        <a:xfrm>
          <a:off x="0" y="2628679"/>
          <a:ext cx="8143932" cy="818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Доведение средней заработной платы до уровня, установленного «дорожными картами»</a:t>
          </a:r>
          <a:endParaRPr lang="ru-RU" sz="1400" b="1" kern="1200" baseline="0" dirty="0" smtClean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980" y="2668659"/>
        <a:ext cx="8063972" cy="739039"/>
      </dsp:txXfrm>
    </dsp:sp>
    <dsp:sp modelId="{318E25E3-BBC7-46B1-BC81-36F540FABFA4}">
      <dsp:nvSpPr>
        <dsp:cNvPr id="0" name=""/>
        <dsp:cNvSpPr/>
      </dsp:nvSpPr>
      <dsp:spPr>
        <a:xfrm>
          <a:off x="0" y="3487999"/>
          <a:ext cx="8143932" cy="8189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Предусмотрены средства на выполнение Федерального закона от 19.06.2000 № 82-ФЗ «О минимальном размере оплаты труда»  - </a:t>
          </a:r>
          <a:r>
            <a:rPr lang="ru-RU" sz="1400" b="1" kern="1200" dirty="0" smtClean="0">
              <a:solidFill>
                <a:schemeClr val="tx1"/>
              </a:solidFill>
            </a:rPr>
            <a:t>25 806,0 руб.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 учетом районного коэффициента)</a:t>
          </a:r>
          <a:endParaRPr lang="ru-RU" sz="1400" b="1" kern="1200" baseline="0" dirty="0" smtClean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980" y="3527979"/>
        <a:ext cx="8063972" cy="739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55752-454D-4430-BDA8-991110EBF81F}">
      <dsp:nvSpPr>
        <dsp:cNvPr id="0" name=""/>
        <dsp:cNvSpPr/>
      </dsp:nvSpPr>
      <dsp:spPr>
        <a:xfrm>
          <a:off x="8572" y="2427537"/>
          <a:ext cx="8776403" cy="228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работников учреждений культуры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МБУ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центр культуры и досуга», МКУК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Уинский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народный краеведческий музей имени 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М.Е.Игошева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МКУК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межпоселенческая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централи-зованная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библиотечная система») – 44 649,51 рублей </a:t>
          </a:r>
          <a:r>
            <a:rPr lang="ru-RU" sz="22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на уровне 70,4 % к среднемесячному доходу от трудовой деятельности в регионе (63 422,60 рублей</a:t>
          </a:r>
          <a:r>
            <a:rPr lang="ru-RU" sz="220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tx1"/>
            </a:solidFill>
          </a:endParaRPr>
        </a:p>
      </dsp:txBody>
      <dsp:txXfrm>
        <a:off x="120232" y="2539197"/>
        <a:ext cx="8553083" cy="2064050"/>
      </dsp:txXfrm>
    </dsp:sp>
    <dsp:sp modelId="{D81E71B4-9AFE-4DD6-8ACF-3C015C744141}">
      <dsp:nvSpPr>
        <dsp:cNvPr id="0" name=""/>
        <dsp:cNvSpPr/>
      </dsp:nvSpPr>
      <dsp:spPr>
        <a:xfrm>
          <a:off x="8572" y="0"/>
          <a:ext cx="8776403" cy="22642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педагогических работников учреждений дополнительного образования детей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МКОУ ДО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ДЮСШЕ «ЮНИКС»), МБОУ ДОД «</a:t>
          </a:r>
          <a:r>
            <a:rPr lang="ru-RU" sz="2200" b="1" i="1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Уинская</a:t>
          </a:r>
          <a:r>
            <a:rPr lang="ru-RU" sz="22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детская школа искусств)           50 205,00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 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(100 % к среднемесячной заработной плате учителей в муниципальном округе в 2025 году);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19104" y="110532"/>
        <a:ext cx="8555339" cy="2043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0.3034</cdr:x>
      <cdr:y>0.39075</cdr:y>
    </cdr:from>
    <cdr:to>
      <cdr:x>0.68802</cdr:x>
      <cdr:y>0.61803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400156" y="1328734"/>
          <a:ext cx="1774961" cy="77283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8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515 669,7 тыс.руб.</a:t>
          </a:r>
          <a:endParaRPr lang="ru-RU" sz="18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0.30402</cdr:x>
      <cdr:y>0.39394</cdr:y>
    </cdr:from>
    <cdr:to>
      <cdr:x>0.68864</cdr:x>
      <cdr:y>0.62121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185842" y="1114420"/>
          <a:ext cx="1500198" cy="64294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551 072,2 тыс.руб.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0" y="3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59F5E0-349B-487F-9488-E46BEFEF8C21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2" y="4715271"/>
            <a:ext cx="5438792" cy="44672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22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0" y="9428222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E7BBC-86F4-4E75-9537-76C9D205F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7211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51E24E09E89B0F73371E26112863F7DB9AECE51373172E25FFC30EF0CB9F4FA9FDAFEC20D82AEF2P80C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600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BD7E4-B1C7-42BA-9E89-4A9F72B84F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60904" y="9459073"/>
            <a:ext cx="2922409" cy="44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 defTabSz="908050"/>
            <a:fld id="{E66F0198-C2E0-4CC6-A9E4-FBE94A1E1DEB}" type="slidenum">
              <a:rPr lang="ru-RU" sz="1200" b="1">
                <a:solidFill>
                  <a:srgbClr val="000000"/>
                </a:solidFill>
              </a:rPr>
              <a:pPr algn="r" defTabSz="908050"/>
              <a:t>10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79463"/>
            <a:ext cx="4892675" cy="36703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8" y="4674066"/>
            <a:ext cx="5010073" cy="4563114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i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i="1" u="non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	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FEFFC6-4946-40EF-8D99-276BEA1A462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732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i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33A18-6079-408C-8FF3-07A374ADDF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B1AD5C-35FC-4B94-B2FC-C93A4EFCDE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B33C6-C75A-41B9-AD67-43471097E64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b="0" u="none" baseline="0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DAA4B6-10A6-4051-92C6-980AB8E8629D}" type="slidenum">
              <a:rPr lang="ru-RU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190CB9-F6BE-4DA5-9AA2-990C61F9523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E7BBC-86F4-4E75-9537-76C9D205F72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1EBAF-2EF4-4737-974A-63E73BF52B6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6F502-32F7-4C72-BFDA-E2B2FCD29CA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9DF46-4BA8-4B41-8F77-CA640663D094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12076-E9B8-459B-BC9A-59DA3DA7DE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FCB4E-AE4C-4824-B358-ACF7934440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i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2950"/>
            <a:ext cx="4964112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eaLnBrk="1" hangingPunct="1"/>
            <a:endParaRPr lang="ru-RU" dirty="0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49152" y="9428164"/>
            <a:ext cx="294693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559D675E-33FE-417B-96AD-ED9463D19082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/>
              <a:t>4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E8CE2-8267-4E71-938D-A951A4E8823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60904" y="9459073"/>
            <a:ext cx="2922409" cy="44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 defTabSz="908050"/>
            <a:fld id="{E66F0198-C2E0-4CC6-A9E4-FBE94A1E1DEB}" type="slidenum">
              <a:rPr lang="ru-RU" sz="1200" b="1">
                <a:solidFill>
                  <a:srgbClr val="000000"/>
                </a:solidFill>
              </a:rPr>
              <a:pPr algn="r" defTabSz="908050"/>
              <a:t>8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79463"/>
            <a:ext cx="4892675" cy="36703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8" y="4674066"/>
            <a:ext cx="5010073" cy="4563114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800" b="0" u="non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  <a:hlinkClick r:id="rId3"/>
            </a:endParaRPr>
          </a:p>
          <a:p>
            <a:pPr algn="just">
              <a:defRPr/>
            </a:pPr>
            <a:endParaRPr lang="ru-RU" dirty="0" smtClean="0">
              <a:latin typeface="+mn-lt"/>
            </a:endParaRPr>
          </a:p>
        </p:txBody>
      </p:sp>
      <p:sp>
        <p:nvSpPr>
          <p:cNvPr id="76805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8429-883E-4131-B7C9-86714C43A2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222C-5968-4B01-B516-7FCA1A911CF0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89E5-6F67-4894-BF6E-7777FBF64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1E48-C83A-4EF6-8CD1-E30C247BA5C0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7CF9-9B23-4596-A0A3-C01E726B6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FC7C-1AE2-4A82-B593-3BEDBBA86F67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DCBF-F78E-4F5D-91F7-AC0255CC9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ADCE-29FA-4DB4-A685-AB92A606A10B}" type="datetime1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финансов Пермского края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A398-0F11-434A-8DA1-F315A09B5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8FA1-F9A2-4844-806D-01FEAF609A03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993F-17D9-4963-B6A2-6A0F405AA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6A2D-5193-4DC1-B9C3-8A482E1099AF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AF12-6BA9-4F62-B8BA-DCB692B09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21DD-6C8A-49BC-8D50-2012A9960471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382E-8B11-4ECC-A687-FB153CABA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E5D9-50C3-4CFB-BC5A-1DFC09AD99F4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AC9F-550C-43DF-A997-D5996800E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4FDF-8364-4B3F-A579-34287B260ACA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F2F9-7413-473D-BA70-942D67169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A610-D4A9-451B-9164-0F74293AAB18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51FA-5013-4DC2-AF77-4D8C4834D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B5FB-93BA-413B-9C08-BF4050233FE1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97A44-E001-4D8C-B638-57DDACDF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1465-DFEA-4608-89E6-8451E980035F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B001-7E48-4763-BC5F-E2D5492E7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6E6F6-D60C-4835-9EC0-C55D9DC308E5}" type="datetimeFigureOut">
              <a:rPr lang="ru-RU"/>
              <a:pPr>
                <a:defRPr/>
              </a:pPr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E271F0-8ABF-4486-B060-FB394CFE3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28596" y="3929066"/>
            <a:ext cx="83010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Публичный бюджет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Уинского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муниципального округа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 2025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год и на плановый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период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2026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2027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годов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6643702" y="5357826"/>
            <a:ext cx="1997061" cy="41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72000" anchor="ctr"/>
          <a:lstStyle/>
          <a:p>
            <a:pPr algn="r"/>
            <a:endParaRPr lang="en-US" dirty="0"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8198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ttp://f17.ifotki.info/org/c8b82ce083458f58601aa50191720204058de8186025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1785927"/>
            <a:ext cx="8286807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cdn.minval.az/2016/01/47.jpg"/>
          <p:cNvPicPr>
            <a:picLocks noChangeAspect="1" noChangeArrowheads="1"/>
          </p:cNvPicPr>
          <p:nvPr/>
        </p:nvPicPr>
        <p:blipFill>
          <a:blip r:embed="rId4" cstate="print"/>
          <a:srcRect l="10460" t="9755" r="14352" b="14088"/>
          <a:stretch>
            <a:fillRect/>
          </a:stretch>
        </p:blipFill>
        <p:spPr bwMode="auto">
          <a:xfrm>
            <a:off x="5292725" y="4652963"/>
            <a:ext cx="37131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7572396" y="1285860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cs typeface="Times New Roman" pitchFamily="18" charset="0"/>
              </a:rPr>
              <a:t>в % к пред. году</a:t>
            </a:r>
          </a:p>
        </p:txBody>
      </p:sp>
      <p:sp>
        <p:nvSpPr>
          <p:cNvPr id="16388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47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DF675B-12FC-4E79-AE30-31BBC753CDC5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971550" y="433388"/>
            <a:ext cx="7704138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доходов на 2024-2027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6390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1444963"/>
              </p:ext>
            </p:extLst>
          </p:nvPr>
        </p:nvGraphicFramePr>
        <p:xfrm>
          <a:off x="495300" y="1625600"/>
          <a:ext cx="8382000" cy="2908300"/>
        </p:xfrm>
        <a:graphic>
          <a:graphicData uri="http://schemas.openxmlformats.org/presentationml/2006/ole">
            <p:oleObj spid="_x0000_s254990" name="Лист" r:id="rId5" imgW="6286534" imgH="2181330" progId="Excel.Sheet.8">
              <p:embed/>
            </p:oleObj>
          </a:graphicData>
        </a:graphic>
      </p:graphicFrame>
      <p:pic>
        <p:nvPicPr>
          <p:cNvPr id="7" name="Picture 10" descr="http://uinsk.ru/uploads/ger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880215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500990" cy="8509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неналоговых доходов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округа, тыс. руб.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7337941"/>
              </p:ext>
            </p:extLst>
          </p:nvPr>
        </p:nvGraphicFramePr>
        <p:xfrm>
          <a:off x="285720" y="1285860"/>
          <a:ext cx="8501121" cy="5391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8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43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345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первоначаль-ный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22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всего,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35 841,2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29 559,9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- 6 281,3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7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20 849,0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22 009,8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160,8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2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+ 407,7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316,3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5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9 096,4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4 619,6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4 476,8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74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имущества и земельных участков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4 841,8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1 301,8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- 3 540,0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1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+ 168,3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140,6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7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 (инициативные платежи)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9441422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43782" cy="1143000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поступления безвозмездных перечислений на 2024- 2027 годы, </a:t>
            </a:r>
            <a:b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8380022"/>
              </p:ext>
            </p:extLst>
          </p:nvPr>
        </p:nvGraphicFramePr>
        <p:xfrm>
          <a:off x="0" y="1571612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662877202"/>
              </p:ext>
            </p:extLst>
          </p:nvPr>
        </p:nvGraphicFramePr>
        <p:xfrm>
          <a:off x="500034" y="1071546"/>
          <a:ext cx="657229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72330" y="17144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%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пред.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200024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426 584,0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00024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467 746,8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2000240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407 722,0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2000240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409 737,6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15588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72386" cy="796925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поступления, тыс. руб.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2598783"/>
              </p:ext>
            </p:extLst>
          </p:nvPr>
        </p:nvGraphicFramePr>
        <p:xfrm>
          <a:off x="642910" y="1214422"/>
          <a:ext cx="8143931" cy="45815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3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200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первоначаль-ный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4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всего,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426 584,0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467 746,8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+ 41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162,8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1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292,3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213 339,8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+ 29 047,5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663,3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43 572,9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13 090,4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845,8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195 641,4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+ 26 795,6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782,6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15 192,7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1 589,9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835417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DAF33-18CF-4278-9A09-1D8B0CDCCBDF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357158" y="4929198"/>
            <a:ext cx="8401080" cy="1285884"/>
          </a:xfrm>
        </p:spPr>
        <p:txBody>
          <a:bodyPr anchor="ctr"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РАСХОДЫ БЮДЖЕТА 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УИНСКОГО МУНИЦИПАЛЬНОГО  ОКРУГА</a:t>
            </a:r>
          </a:p>
        </p:txBody>
      </p:sp>
      <p:pic>
        <p:nvPicPr>
          <p:cNvPr id="5" name="Рисунок 4" descr="935a39afd1fe471875588c77962.jpg"/>
          <p:cNvPicPr>
            <a:picLocks noChangeAspect="1"/>
          </p:cNvPicPr>
          <p:nvPr/>
        </p:nvPicPr>
        <p:blipFill>
          <a:blip r:embed="rId3" cstate="print"/>
          <a:srcRect l="3418" t="7812" r="1659" b="13437"/>
          <a:stretch>
            <a:fillRect/>
          </a:stretch>
        </p:blipFill>
        <p:spPr>
          <a:xfrm>
            <a:off x="1142976" y="1000108"/>
            <a:ext cx="7072362" cy="35242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75438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подходы к формированию расходов бюджета на 2025-2027 годы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11269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857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44875" y="467836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71472" y="1714488"/>
          <a:ext cx="814393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741203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 средняя заработная плата за счет средств бюджета округа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категориям работников составит: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251520" y="1643050"/>
          <a:ext cx="878497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E16CE7-E0E8-4909-B96C-C836A783B73D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pic>
        <p:nvPicPr>
          <p:cNvPr id="12293" name="Picture 10" descr="http://uinsk.ru/uploads/ger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214313"/>
            <a:ext cx="857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</a:t>
            </a:r>
          </a:p>
        </p:txBody>
      </p:sp>
      <p:pic>
        <p:nvPicPr>
          <p:cNvPr id="1029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614866" cy="340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214810" y="1571612"/>
          <a:ext cx="47149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643188" y="5500688"/>
            <a:ext cx="5429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расходы социальной направленности</a:t>
            </a:r>
          </a:p>
          <a:p>
            <a:pPr eaLnBrk="0" hangingPunct="0">
              <a:defRPr/>
            </a:pPr>
            <a:endParaRPr lang="ru-RU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другие расходы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25" y="5572125"/>
            <a:ext cx="214313" cy="214313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25" y="6143625"/>
            <a:ext cx="214313" cy="2143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1285875" y="285750"/>
            <a:ext cx="72866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Расходы бюджета, тыс. руб.</a:t>
            </a:r>
          </a:p>
        </p:txBody>
      </p:sp>
      <p:pic>
        <p:nvPicPr>
          <p:cNvPr id="2053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785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Диаграмма 20"/>
          <p:cNvGraphicFramePr>
            <a:graphicFrameLocks/>
          </p:cNvGraphicFramePr>
          <p:nvPr/>
        </p:nvGraphicFramePr>
        <p:xfrm>
          <a:off x="355600" y="1219200"/>
          <a:ext cx="8369300" cy="2924180"/>
        </p:xfrm>
        <a:graphic>
          <a:graphicData uri="http://schemas.openxmlformats.org/presentationml/2006/ole">
            <p:oleObj spid="_x0000_s2065" name="Worksheet" r:id="rId5" imgW="6277079" imgH="1714500" progId="">
              <p:embed/>
            </p:oleObj>
          </a:graphicData>
        </a:graphic>
      </p:graphicFrame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7437438" y="1214422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% к пред. году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7400925" cy="128587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на 2025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DC5E9-6701-43F3-B71E-092629C07C1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00298" y="1500174"/>
            <a:ext cx="4572000" cy="12144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551 072,2 тыс.руб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09600" y="2286000"/>
            <a:ext cx="1981200" cy="2357438"/>
          </a:xfrm>
          <a:prstGeom prst="curvedRightArrow">
            <a:avLst>
              <a:gd name="adj1" fmla="val 25000"/>
              <a:gd name="adj2" fmla="val 50000"/>
              <a:gd name="adj3" fmla="val 23926"/>
            </a:avLst>
          </a:prstGeom>
          <a:solidFill>
            <a:srgbClr val="9933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929438" y="2286000"/>
            <a:ext cx="1828800" cy="2357438"/>
          </a:xfrm>
          <a:prstGeom prst="curvedLeftArrow">
            <a:avLst>
              <a:gd name="adj1" fmla="val 25000"/>
              <a:gd name="adj2" fmla="val 50000"/>
              <a:gd name="adj3" fmla="val 23571"/>
            </a:avLst>
          </a:prstGeom>
          <a:solidFill>
            <a:srgbClr val="9933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5" y="4643438"/>
            <a:ext cx="3214688" cy="14763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547 869,7 тыс.руб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99,4%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4643438"/>
            <a:ext cx="3143250" cy="148113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3 202,5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0,6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pic>
        <p:nvPicPr>
          <p:cNvPr id="13321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866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76988"/>
            <a:ext cx="762000" cy="365125"/>
          </a:xfrm>
        </p:spPr>
        <p:txBody>
          <a:bodyPr/>
          <a:lstStyle/>
          <a:p>
            <a:pPr>
              <a:defRPr/>
            </a:pPr>
            <a:fld id="{63F70900-2691-4882-98B2-322E46EFC9C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900113" y="2060575"/>
            <a:ext cx="3455987" cy="3240088"/>
          </a:xfrm>
          <a:prstGeom prst="foldedCorner">
            <a:avLst>
              <a:gd name="adj" fmla="val 12491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</a:rPr>
              <a:t>несен </a:t>
            </a:r>
            <a:endParaRPr lang="ru-RU" sz="3200" b="1" dirty="0">
              <a:latin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</a:rPr>
              <a:t>администрацией</a:t>
            </a:r>
          </a:p>
          <a:p>
            <a:pPr algn="ctr"/>
            <a:r>
              <a:rPr lang="ru-RU" sz="3200" b="1" dirty="0" err="1">
                <a:latin typeface="Times New Roman" pitchFamily="18" charset="0"/>
              </a:rPr>
              <a:t>Уинского</a:t>
            </a:r>
            <a:r>
              <a:rPr lang="ru-RU" sz="3200" b="1" dirty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округа</a:t>
            </a:r>
            <a:endParaRPr lang="ru-RU" sz="3200" b="1" dirty="0">
              <a:latin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30 октября</a:t>
            </a:r>
            <a:endParaRPr lang="ru-RU" sz="3200" b="1" dirty="0">
              <a:latin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2024 </a:t>
            </a:r>
            <a:r>
              <a:rPr lang="ru-RU" sz="3200" b="1" dirty="0">
                <a:latin typeface="Times New Roman" pitchFamily="18" charset="0"/>
              </a:rPr>
              <a:t>года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572000" y="2060575"/>
            <a:ext cx="4103688" cy="3384550"/>
          </a:xfrm>
          <a:prstGeom prst="foldedCorner">
            <a:avLst>
              <a:gd name="adj" fmla="val 12500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Утвержден Думой</a:t>
            </a:r>
            <a:endParaRPr lang="ru-RU" sz="3200" b="1" dirty="0">
              <a:latin typeface="Times New Roman" pitchFamily="18" charset="0"/>
            </a:endParaRPr>
          </a:p>
          <a:p>
            <a:pPr algn="ctr"/>
            <a:r>
              <a:rPr lang="ru-RU" sz="3200" b="1" dirty="0" err="1" smtClean="0">
                <a:latin typeface="Times New Roman" pitchFamily="18" charset="0"/>
              </a:rPr>
              <a:t>Уинского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муниципального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округа 12.12.2024 №35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692275" y="5445125"/>
            <a:ext cx="6264275" cy="1008063"/>
          </a:xfrm>
          <a:prstGeom prst="curvedUpArrow">
            <a:avLst>
              <a:gd name="adj1" fmla="val 124283"/>
              <a:gd name="adj2" fmla="val 248567"/>
              <a:gd name="adj3" fmla="val 33333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2" name="Заголовок 1"/>
          <p:cNvSpPr txBox="1">
            <a:spLocks/>
          </p:cNvSpPr>
          <p:nvPr/>
        </p:nvSpPr>
        <p:spPr bwMode="auto">
          <a:xfrm>
            <a:off x="1071563" y="571480"/>
            <a:ext cx="7858125" cy="7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Проект бюджета </a:t>
            </a:r>
            <a:r>
              <a:rPr lang="ru-RU" sz="2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муниципального округа 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на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2025-2027 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годы</a:t>
            </a:r>
            <a:endParaRPr lang="ru-RU" sz="25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PT Serif"/>
              <a:cs typeface="Times New Roman" pitchFamily="18" charset="0"/>
            </a:endParaRPr>
          </a:p>
        </p:txBody>
      </p:sp>
      <p:pic>
        <p:nvPicPr>
          <p:cNvPr id="9223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214414" y="1428736"/>
            <a:ext cx="1296144" cy="5072098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4339" name="TextBox 18"/>
          <p:cNvSpPr txBox="1">
            <a:spLocks noChangeArrowheads="1"/>
          </p:cNvSpPr>
          <p:nvPr/>
        </p:nvSpPr>
        <p:spPr bwMode="auto">
          <a:xfrm>
            <a:off x="3428992" y="1500173"/>
            <a:ext cx="5429288" cy="537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50" dirty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</a:t>
            </a: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(46,4%)</a:t>
            </a:r>
            <a:endParaRPr lang="ru-RU" sz="1550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культуры и молодежной политики (9,4%)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Безопасные и качественные дороги (8,8%) 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сельских территорий (8,7%)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 управления (7,8 %)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(5,2%)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и муниципальным долгом (4,9 %)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жизнедеятельности жителей  (4,0%)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Благоустройство (3,4%)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(0,9%)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 (0,2%)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Гармонизация межнациональных и межконфессиональных отношений  (0,2%)</a:t>
            </a:r>
          </a:p>
          <a:p>
            <a:pPr>
              <a:spcAft>
                <a:spcPts val="600"/>
              </a:spcAft>
            </a:pP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</a:t>
            </a:r>
            <a:r>
              <a:rPr lang="ru-RU" sz="1550" dirty="0" err="1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550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 (0,1%)</a:t>
            </a:r>
          </a:p>
          <a:p>
            <a:pPr>
              <a:spcAft>
                <a:spcPts val="600"/>
              </a:spcAft>
            </a:pPr>
            <a:endParaRPr lang="ru-RU" sz="1500" dirty="0" smtClean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2357422" y="1500174"/>
            <a:ext cx="1071570" cy="56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254 130,2</a:t>
            </a:r>
            <a:endParaRPr lang="ru-RU" sz="1550" b="1" dirty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51 522,5</a:t>
            </a: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48 111,2</a:t>
            </a: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47 711,6</a:t>
            </a: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42 580,6</a:t>
            </a: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28 362,0</a:t>
            </a: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27 143,2</a:t>
            </a:r>
          </a:p>
          <a:p>
            <a:pPr algn="r">
              <a:spcAft>
                <a:spcPts val="400"/>
              </a:spcAft>
            </a:pPr>
            <a:endParaRPr lang="ru-RU" sz="800" b="1" dirty="0" smtClean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7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21 753,7</a:t>
            </a:r>
          </a:p>
          <a:p>
            <a:pPr algn="r">
              <a:spcAft>
                <a:spcPts val="700"/>
              </a:spcAft>
            </a:pPr>
            <a:endParaRPr lang="ru-RU" sz="800" b="1" dirty="0" smtClean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700"/>
              </a:spcAft>
            </a:pPr>
            <a:r>
              <a:rPr lang="ru-RU" sz="160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18 930,5</a:t>
            </a:r>
          </a:p>
          <a:p>
            <a:pPr algn="r">
              <a:spcAft>
                <a:spcPts val="5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4 943,8</a:t>
            </a:r>
          </a:p>
          <a:p>
            <a:pPr algn="r">
              <a:spcAft>
                <a:spcPts val="5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1 375,4</a:t>
            </a:r>
          </a:p>
          <a:p>
            <a:pPr algn="r">
              <a:spcAft>
                <a:spcPts val="5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925,0</a:t>
            </a:r>
          </a:p>
          <a:p>
            <a:pPr algn="r">
              <a:spcAft>
                <a:spcPts val="500"/>
              </a:spcAft>
            </a:pPr>
            <a:endParaRPr lang="ru-RU" sz="1550" b="1" dirty="0" smtClean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500"/>
              </a:spcAft>
            </a:pPr>
            <a:r>
              <a:rPr lang="ru-RU" sz="1550" b="1" dirty="0" smtClean="0">
                <a:solidFill>
                  <a:srgbClr val="181BA8"/>
                </a:solidFill>
                <a:latin typeface="Times New Roman" pitchFamily="18" charset="0"/>
                <a:cs typeface="Times New Roman" pitchFamily="18" charset="0"/>
              </a:rPr>
              <a:t>380,0</a:t>
            </a:r>
          </a:p>
          <a:p>
            <a:pPr algn="r">
              <a:spcAft>
                <a:spcPts val="500"/>
              </a:spcAft>
            </a:pPr>
            <a:endParaRPr lang="ru-RU" sz="500" b="1" dirty="0" smtClean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300"/>
              </a:spcAft>
            </a:pPr>
            <a:endParaRPr lang="ru-RU" sz="1550" b="1" dirty="0" smtClean="0">
              <a:solidFill>
                <a:srgbClr val="181B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0"/>
            <a:ext cx="7893050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Уинского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программ в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428728" y="1571612"/>
            <a:ext cx="647700" cy="4714875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3143248"/>
            <a:ext cx="1214414" cy="11430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0" y="3429000"/>
            <a:ext cx="1331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547 869,7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4346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6643688" cy="1368425"/>
          </a:xfrm>
        </p:spPr>
        <p:txBody>
          <a:bodyPr/>
          <a:lstStyle/>
          <a:p>
            <a:pPr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на 2025 год</a:t>
            </a:r>
            <a:b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мероприятия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Диаграмма 1"/>
          <p:cNvGraphicFramePr>
            <a:graphicFrameLocks/>
          </p:cNvGraphicFramePr>
          <p:nvPr/>
        </p:nvGraphicFramePr>
        <p:xfrm>
          <a:off x="785786" y="2357430"/>
          <a:ext cx="7670800" cy="2921000"/>
        </p:xfrm>
        <a:graphic>
          <a:graphicData uri="http://schemas.openxmlformats.org/presentationml/2006/ole">
            <p:oleObj spid="_x0000_s332804" name="Worksheet" r:id="rId5" imgW="7286566" imgH="2371680" progId="">
              <p:embed/>
            </p:oleObj>
          </a:graphicData>
        </a:graphic>
      </p:graphicFrame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 rot="10800000" flipV="1">
            <a:off x="357156" y="2424984"/>
            <a:ext cx="3633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Контрольно-счетной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палаты</a:t>
            </a:r>
            <a:endParaRPr lang="ru-RU" sz="1600" dirty="0"/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5857884" y="4214818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Думы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6143636" y="4786322"/>
            <a:ext cx="1785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1125,7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 rot="10800000" flipV="1">
            <a:off x="1071538" y="2780039"/>
            <a:ext cx="1714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2076,8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85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округа, тыс.руб.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1214422"/>
          <a:ext cx="8286809" cy="417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5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5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вес в общих расходах,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18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87 980,9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16,0%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34 728,4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22 272,6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МЕРЫ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СОЦИАЛЬНОЙ ПОДДЕРЖКИ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16 888,7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16 761,1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17 172,0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ТЕКУЩИЕ РАСХОДЫ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446 202,6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81,0%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430 129,8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438 337,8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32368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551 072,2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481 619,3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477 782,4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развития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2025 год, тыс.руб.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357158" y="1071547"/>
          <a:ext cx="8501122" cy="45509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3994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280">
                <a:tc gridSpan="5"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Комплексный план развития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027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570,0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570,0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57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МКОУ «</a:t>
                      </a:r>
                      <a:r>
                        <a:rPr lang="ru-RU" sz="16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Чайкинская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ООШ»</a:t>
                      </a:r>
                      <a:r>
                        <a:rPr lang="ru-RU" sz="16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(Комфортный край)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5 130,0*</a:t>
                      </a:r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81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БЛАГОУСТРОЙСТВО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3 331,4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1 390,9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821,4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5 543,7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793">
                <a:tc>
                  <a:txBody>
                    <a:bodyPr/>
                    <a:lstStyle/>
                    <a:p>
                      <a:pPr algn="just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 формирования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современной городской среды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3 331,4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1 390,9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524,7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5 247,0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60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Устройство пешеходного тротуара в с. Суда </a:t>
                      </a:r>
                    </a:p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(Комфортный край)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2 670,7*</a:t>
                      </a:r>
                      <a:endParaRPr lang="ru-RU" sz="16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10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ДОРОГИ</a:t>
                      </a: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14 395,3</a:t>
                      </a:r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2 258,4</a:t>
                      </a:r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16 653,7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40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</a:t>
                      </a:r>
                      <a:endParaRPr lang="ru-RU" sz="17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14 395,3</a:t>
                      </a:r>
                      <a:endParaRPr lang="ru-RU" sz="17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2  258,4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16 653,7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1" y="6357958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планируется привлечение средств краевого бюджета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развития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2025 год, тыс.руб.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357158" y="1119603"/>
          <a:ext cx="8501122" cy="51214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9598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476">
                <a:tc gridSpan="5"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Комплексный план развития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593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3 483,5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3 483,5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76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Устройство хоккейной площадки в с. </a:t>
                      </a:r>
                      <a:r>
                        <a:rPr lang="ru-RU" sz="170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Уинское</a:t>
                      </a:r>
                      <a:endParaRPr lang="ru-RU" sz="1700" i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3 000,0*</a:t>
                      </a:r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0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7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Устройство открытой универсальной </a:t>
                      </a:r>
                    </a:p>
                    <a:p>
                      <a:pPr algn="just" fontAlgn="ctr"/>
                      <a:r>
                        <a:rPr lang="ru-RU" sz="17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спортивной площадки в д. </a:t>
                      </a:r>
                      <a:r>
                        <a:rPr lang="ru-RU" sz="17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Ломь</a:t>
                      </a:r>
                      <a:endParaRPr lang="ru-RU" sz="17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3 000,0*</a:t>
                      </a:r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7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 спортивной площадки в с.Суда </a:t>
                      </a:r>
                      <a:endParaRPr lang="ru-RU" sz="17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1 483,5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1 483,5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593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516,5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516,5</a:t>
                      </a: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76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6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Чайкинского</a:t>
                      </a: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дома культуры (Комфортный край)</a:t>
                      </a: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1 549,5*</a:t>
                      </a:r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516,5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476">
                <a:tc gridSpan="5"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СТРОИТЕЛЬСТВО 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7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18 577,7                        18 577,7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7655">
                <a:tc>
                  <a:txBody>
                    <a:bodyPr/>
                    <a:lstStyle/>
                    <a:p>
                      <a:pPr algn="just"/>
                      <a:r>
                        <a:rPr lang="ru-RU" sz="17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приобретение жилых помещений для детей-сирот </a:t>
                      </a:r>
                      <a:endParaRPr lang="ru-RU" sz="17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18 577,7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18 577,7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6715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6572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6500834"/>
            <a:ext cx="396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планируется привлечение средств краевого бюджета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развития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2025 год, тыс.руб.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357158" y="1214421"/>
          <a:ext cx="8501122" cy="55180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99458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39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Комплексный план развития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131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22 997,2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15 434,4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38 431,6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04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систем коммунальной инфраструктуры (реконструкция водопроводных сетей в с. </a:t>
                      </a:r>
                      <a:r>
                        <a:rPr lang="ru-RU" sz="16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Уинское</a:t>
                      </a: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22 997,2</a:t>
                      </a:r>
                      <a:endParaRPr lang="ru-RU" sz="16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9 856,0</a:t>
                      </a:r>
                      <a:endParaRPr lang="ru-RU" sz="16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32 853,2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304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скважины и обустройство зоны санитарной охраны источника водоснабжения в д. </a:t>
                      </a:r>
                      <a:r>
                        <a:rPr lang="ru-RU" sz="16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Ломь</a:t>
                      </a: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(Комфортный край)</a:t>
                      </a: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1 844,6*</a:t>
                      </a:r>
                      <a:endParaRPr lang="ru-RU" sz="16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614,9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614,9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69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водопроводной сети в с.Суда </a:t>
                      </a: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(Комфортный край)</a:t>
                      </a: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7 577,3*</a:t>
                      </a:r>
                      <a:endParaRPr lang="ru-RU" sz="16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2 525,8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2 525,8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69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водопроводной сети в с. Чайка </a:t>
                      </a: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(Комфортный край)</a:t>
                      </a: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5 513,1*</a:t>
                      </a:r>
                      <a:endParaRPr lang="ru-RU" sz="16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1 837,7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1 837,7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6304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строительного контроля объекта «Капитальный ремонт водопроводных сетей в с.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Уинское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6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5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3 331,4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57 361,1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23 084,2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83 776,7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6643710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планируется привлечение средств краевого бюджета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развития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2025 год, тыс.руб.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357158" y="1142983"/>
          <a:ext cx="8501122" cy="32537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5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</a:t>
                      </a: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8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проектов инициативного </a:t>
                      </a:r>
                      <a:r>
                        <a:rPr lang="ru-RU" sz="17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бюджетирования</a:t>
                      </a:r>
                      <a:endParaRPr lang="ru-RU" sz="17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3 000,0*</a:t>
                      </a:r>
                      <a:endParaRPr lang="ru-RU" sz="16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1 491,8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1 491,8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7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переселению граждан из аварийного жилищного фонда</a:t>
                      </a:r>
                      <a:endParaRPr lang="ru-RU" sz="17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8 252,1*</a:t>
                      </a:r>
                      <a:endParaRPr lang="ru-RU" sz="16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4 126,1*</a:t>
                      </a:r>
                      <a:endParaRPr lang="ru-RU" sz="16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1 375,4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1 375,4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1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7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Реализация мероприятий с участием </a:t>
                      </a:r>
                    </a:p>
                    <a:p>
                      <a:pPr algn="just" fontAlgn="ctr"/>
                      <a:r>
                        <a:rPr lang="ru-RU" sz="17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средств самообложения граждан  </a:t>
                      </a:r>
                      <a:endParaRPr lang="ru-RU" sz="17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1 114,2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222,8</a:t>
                      </a:r>
                      <a:endParaRPr lang="ru-RU" sz="16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1 337,0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1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1 114,2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3 090,0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4 204,2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6357958"/>
            <a:ext cx="512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планируется привлечение средств краевого и федерального бюджета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граждан на 2025 год, тыс.руб.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285720" y="1071547"/>
          <a:ext cx="8572560" cy="57040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3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2941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  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751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(35%)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5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Соц. поддержка педагогическим работникам по оплате жилого помещения и коммунальных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5 077,8</a:t>
                      </a:r>
                      <a:endParaRPr lang="ru-RU" sz="17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5 077,8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выплату пенсии за выслугу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3 700,6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3 700,6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25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стипендии студентам, заключившим  </a:t>
                      </a:r>
                    </a:p>
                    <a:p>
                      <a:pPr algn="just" fontAlgn="ctr"/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договор о целевом обучении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50613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выплаты компенсации части род. платы за присмотр и уход за ребёнком в образовательных организациях, реализующих общеобразовательную программу дошкольного образования 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1 365,4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365,4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33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Предоставление мер социальной поддержки </a:t>
                      </a:r>
                    </a:p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учащимся из многодетных и малоимущих </a:t>
                      </a:r>
                    </a:p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семей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3 612,9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3 612,9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6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 по организации оздоровления и </a:t>
                      </a:r>
                    </a:p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отдыха детей (краевой бюджет)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814,9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2 814,9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6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12 871,0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4 017,8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16 888,8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Текущие расходы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2025 год, тыс.руб.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285720" y="1186453"/>
          <a:ext cx="8572560" cy="5242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0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5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2845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756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труда и отчисления во внебюджетные фонды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282 520,5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ТЭРы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30 715,9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(имущество, транспорт, земельный)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10 949,2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ГСМ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6 590,2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3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Содержание  муниципальных учреждений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68 192,1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субсидии АНО «Газета «Родник»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1 134,2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45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Резервный фонд администрации </a:t>
                      </a:r>
                      <a:r>
                        <a:rPr lang="ru-RU" sz="16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23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Уплата</a:t>
                      </a:r>
                      <a:r>
                        <a:rPr lang="ru-RU" sz="16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Членского взноса в Совет муниципальных образований Пермского края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Ликвидация несанкционированных свалок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352,8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5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Содержание  автомобильных дорог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29 254,8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2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Первичные меры</a:t>
                      </a:r>
                      <a:r>
                        <a:rPr lang="ru-RU" sz="16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пожарной безопасности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3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Содержание и обслуживание имущества казны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2 054,3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Обслуживание маршрутов регулярных перевозок по регулируемым тарифам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2 508,9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7130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проектов межевания территорий и проведение комплексных 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кадастровых работ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Текущие расходы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2025 год, тыс.руб.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285720" y="1142983"/>
          <a:ext cx="8572560" cy="64720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0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5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8629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Мероприятия по благоустройству на территории </a:t>
                      </a:r>
                      <a:r>
                        <a:rPr lang="ru-RU" sz="16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МО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2 116,6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Уличное освещение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территории </a:t>
                      </a:r>
                      <a:r>
                        <a:rPr lang="ru-RU" sz="16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МО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2 544,0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Мероприятия по организации оздоровления и отдыха детей (местный бюджет)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520,6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Выплаты материального стимулирования народным дружинникам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Мероприятия по отлову безнадзорных животных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192,9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0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культуры и искусства, образования, праздничные и спортивные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2 368,5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045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Оснащение муниципальных образовательных организаций  оборудованием, 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средствами обучения и воспитания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045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Разработка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дизайн-проекта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благоустройства набережной с.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Уинское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1 005,0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45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Мероприятия по предотвращению  распространения и уничтожению борщевика    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Сосновского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045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Мероприятия по созданию и развитию пляжной инфраструктуры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045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  Проект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«Умею плавать!»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045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Комплексное обследование здания общеобразовательной школы на 200 учащихся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6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с.Уинское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ввода данного объекта в эксплуатацию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474,7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045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Улучшение качества систем теплоснабжения</a:t>
                      </a:r>
                      <a:r>
                        <a:rPr lang="ru-RU" sz="16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(перевод котельных на природный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газ в с.Воскресенское, </a:t>
                      </a:r>
                      <a:r>
                        <a:rPr lang="ru-RU" sz="16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д.Иштеряки</a:t>
                      </a:r>
                      <a:r>
                        <a:rPr lang="ru-RU" sz="16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045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Проведение инструментального обследования жилых помещений, принятых в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муниципальную собственность </a:t>
                      </a:r>
                      <a:r>
                        <a:rPr lang="ru-RU" sz="16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609,0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045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446 202,6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гнутая влево стрелка 15"/>
          <p:cNvSpPr/>
          <p:nvPr/>
        </p:nvSpPr>
        <p:spPr>
          <a:xfrm flipH="1">
            <a:off x="6572250" y="2786063"/>
            <a:ext cx="1658938" cy="1514475"/>
          </a:xfrm>
          <a:prstGeom prst="curvedRightArrow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000125" y="2786063"/>
            <a:ext cx="1657350" cy="1514475"/>
          </a:xfrm>
          <a:prstGeom prst="curvedRightArrow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3503" y="5513973"/>
            <a:ext cx="3670093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857628"/>
            <a:ext cx="3670093" cy="101738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785926"/>
            <a:ext cx="3718240" cy="11492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785926"/>
            <a:ext cx="3744417" cy="11492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643813" cy="12969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по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«программному» принципу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1B573870-06E3-4385-B255-754FB99A92A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258" name="TextBox 4"/>
          <p:cNvSpPr txBox="1">
            <a:spLocks noChangeArrowheads="1"/>
          </p:cNvSpPr>
          <p:nvPr/>
        </p:nvSpPr>
        <p:spPr bwMode="auto">
          <a:xfrm>
            <a:off x="357158" y="1714488"/>
            <a:ext cx="3744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9" name="TextBox 5"/>
          <p:cNvSpPr txBox="1">
            <a:spLocks noChangeArrowheads="1"/>
          </p:cNvSpPr>
          <p:nvPr/>
        </p:nvSpPr>
        <p:spPr bwMode="auto">
          <a:xfrm>
            <a:off x="4929191" y="1928802"/>
            <a:ext cx="3723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0" name="TextBox 6"/>
          <p:cNvSpPr txBox="1">
            <a:spLocks noChangeArrowheads="1"/>
          </p:cNvSpPr>
          <p:nvPr/>
        </p:nvSpPr>
        <p:spPr bwMode="auto">
          <a:xfrm>
            <a:off x="3143240" y="3857628"/>
            <a:ext cx="30003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округа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2025 – 2027 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1" name="TextBox 7"/>
          <p:cNvSpPr txBox="1">
            <a:spLocks noChangeArrowheads="1"/>
          </p:cNvSpPr>
          <p:nvPr/>
        </p:nvSpPr>
        <p:spPr bwMode="auto">
          <a:xfrm>
            <a:off x="2857488" y="5643578"/>
            <a:ext cx="3599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значимый результат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(измеряется показателями)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71938" y="5000625"/>
            <a:ext cx="1260475" cy="35401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263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795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4568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развития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2026 год, тыс.руб.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357158" y="1282878"/>
          <a:ext cx="8501122" cy="41689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7198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226">
                <a:tc gridSpan="5"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Комплексный план развития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99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БЛАГОУСТРОЙСТВО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3 201,1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1 385,4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509,6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5 096,1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6637">
                <a:tc>
                  <a:txBody>
                    <a:bodyPr/>
                    <a:lstStyle/>
                    <a:p>
                      <a:pPr algn="just"/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 формирования</a:t>
                      </a:r>
                      <a:r>
                        <a:rPr lang="ru-RU" sz="16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современной городской среды</a:t>
                      </a:r>
                      <a:endParaRPr lang="ru-RU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3 201,1</a:t>
                      </a:r>
                      <a:endParaRPr lang="ru-RU" sz="17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1 385,4</a:t>
                      </a:r>
                      <a:endParaRPr lang="ru-RU" sz="17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509,6</a:t>
                      </a:r>
                      <a:endParaRPr lang="ru-RU" sz="17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5 096,1</a:t>
                      </a:r>
                      <a:endParaRPr lang="ru-RU" sz="17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b="1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7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138">
                <a:tc>
                  <a:txBody>
                    <a:bodyPr/>
                    <a:lstStyle/>
                    <a:p>
                      <a:pPr algn="just"/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модельной библиотеки в с. </a:t>
                      </a:r>
                      <a:r>
                        <a:rPr lang="ru-RU" sz="16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Уинское</a:t>
                      </a:r>
                      <a:endParaRPr lang="ru-RU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5 000,0*</a:t>
                      </a:r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7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7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ДОРОГИ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14 316,1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1 699,3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16 015,4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13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Ремонт автомобильных дорог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14 316,1</a:t>
                      </a:r>
                      <a:endParaRPr lang="ru-RU" sz="1600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1 699,3</a:t>
                      </a:r>
                      <a:endParaRPr lang="ru-RU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16 015,4</a:t>
                      </a:r>
                      <a:endParaRPr lang="ru-RU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6429396"/>
            <a:ext cx="4066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планируется привлечение средств краевого бюджета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развития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2026 год, тыс.руб.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357158" y="1119603"/>
          <a:ext cx="8501122" cy="54361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0912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409">
                <a:tc gridSpan="5"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Комплексный план развития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685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614,9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614,9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55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зоны санитарной охраны источника водоснабжения в д. </a:t>
                      </a:r>
                      <a:r>
                        <a:rPr lang="ru-RU" sz="1600" b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Митрохи</a:t>
                      </a:r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(Комфортный край)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1 844,6*</a:t>
                      </a:r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614,9</a:t>
                      </a:r>
                      <a:endParaRPr lang="ru-RU" sz="17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614,9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685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СТРОИТЕЛЬСТВО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11 146,6</a:t>
                      </a:r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11 146,6</a:t>
                      </a: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57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приобретение жилых помещений для детей-сирот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11 146,6</a:t>
                      </a:r>
                      <a:endParaRPr lang="ru-RU" sz="17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11 146,6</a:t>
                      </a:r>
                      <a:endParaRPr lang="ru-RU" sz="16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03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3 201,1</a:t>
                      </a:r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26 848,1</a:t>
                      </a:r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3 323,8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33 373,0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3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1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685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06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переселению граждан из аварийного жилищного фонда</a:t>
                      </a:r>
                      <a:endParaRPr lang="ru-RU" sz="160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8 131,8*</a:t>
                      </a:r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4 065,9*</a:t>
                      </a:r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7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355,4</a:t>
                      </a:r>
                      <a:endParaRPr lang="ru-RU" sz="17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1 355,4</a:t>
                      </a:r>
                      <a:endParaRPr lang="ru-RU" sz="16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59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7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1 355,4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664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19" y="6500834"/>
            <a:ext cx="5286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планируется привлечение средств краевого и федерального бюджета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развития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2027 год, тыс.руб.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357158" y="1214425"/>
          <a:ext cx="8501122" cy="3604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7770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263">
                <a:tc gridSpan="5"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Комплексный план развития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Уинского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15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БЛАГОУСТРОЙСТВО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3 073,5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1 380,2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494,8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948,5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262">
                <a:tc>
                  <a:txBody>
                    <a:bodyPr/>
                    <a:lstStyle/>
                    <a:p>
                      <a:pPr algn="just"/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 формирования</a:t>
                      </a:r>
                      <a:r>
                        <a:rPr lang="ru-RU" sz="16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современной городской среды</a:t>
                      </a:r>
                      <a:endParaRPr lang="ru-RU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3 073,5</a:t>
                      </a:r>
                      <a:endParaRPr lang="ru-RU" sz="17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1 380,2</a:t>
                      </a:r>
                      <a:endParaRPr lang="ru-RU" sz="17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494,8</a:t>
                      </a:r>
                      <a:endParaRPr lang="ru-RU" sz="17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4 948,5</a:t>
                      </a:r>
                      <a:endParaRPr lang="ru-RU" sz="17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ДОРОГИ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14 316,1</a:t>
                      </a:r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1 690,7</a:t>
                      </a:r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16 006,8</a:t>
                      </a: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869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Ремонт автомобильных дорог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14 316,1</a:t>
                      </a:r>
                      <a:endParaRPr lang="ru-RU" sz="1600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1 690,7</a:t>
                      </a:r>
                      <a:endParaRPr lang="ru-RU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16 006,8</a:t>
                      </a:r>
                      <a:endParaRPr lang="ru-RU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869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ИТОГО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3 073,5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15 696,3</a:t>
                      </a:r>
                      <a:endParaRPr lang="ru-RU" sz="1600" b="1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2 185,5</a:t>
                      </a:r>
                      <a:endParaRPr lang="ru-RU" sz="16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20 955,3</a:t>
                      </a:r>
                      <a:endParaRPr lang="ru-RU" sz="16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1518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развития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2027 год, тыс.руб.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357158" y="1214421"/>
          <a:ext cx="8501122" cy="21107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1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4381"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Наименование инвестиционных и приоритетных проектов</a:t>
                      </a:r>
                      <a:endParaRPr lang="ru-RU" sz="14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федерального бюджета 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средства краевого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/>
                        <a:t>средства местного бюджета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dirty="0" smtClean="0"/>
                        <a:t>ВСЕГО</a:t>
                      </a:r>
                      <a:endParaRPr lang="ru-RU" sz="14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835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13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01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переселению граждан из аварийного жилищного фонда</a:t>
                      </a:r>
                      <a:endParaRPr lang="ru-RU" sz="160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7 904,1*</a:t>
                      </a:r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3 952,0*</a:t>
                      </a:r>
                      <a:endParaRPr lang="ru-RU" sz="1700" b="1" i="1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7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317,3</a:t>
                      </a:r>
                      <a:endParaRPr lang="ru-RU" sz="17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1 317,3</a:t>
                      </a:r>
                      <a:endParaRPr lang="ru-RU" sz="1600" b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4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1 317,3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1 317,3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428625" y="642938"/>
            <a:ext cx="8229600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5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42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14"/>
            <a:ext cx="785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6357958"/>
            <a:ext cx="4985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планируется привлечение средств краевого и федерального бюджета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7158037" cy="785796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средств дорожного фонда на 2025-2027 г. </a:t>
            </a:r>
            <a:endParaRPr lang="ru-RU" sz="25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54570343"/>
              </p:ext>
            </p:extLst>
          </p:nvPr>
        </p:nvGraphicFramePr>
        <p:xfrm>
          <a:off x="500034" y="1285860"/>
          <a:ext cx="8389967" cy="3857652"/>
        </p:xfrm>
        <a:graphic>
          <a:graphicData uri="http://schemas.openxmlformats.org/presentationml/2006/ole">
            <p:oleObj spid="_x0000_s109584" name="Worksheet" r:id="rId4" imgW="7896256" imgH="3028860" progId="">
              <p:embed/>
            </p:oleObj>
          </a:graphicData>
        </a:graphic>
      </p:graphicFrame>
      <p:pic>
        <p:nvPicPr>
          <p:cNvPr id="5125" name="Picture 10" descr="http://uinsk.ru/uploads/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14313"/>
            <a:ext cx="785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2857488" y="1285860"/>
            <a:ext cx="1000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45 618,5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4643438" y="1285860"/>
            <a:ext cx="1000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47 220,1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6500827" y="1285860"/>
            <a:ext cx="928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49 621,9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7858148" y="128586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43000" y="214313"/>
            <a:ext cx="7500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характеристики бюджета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 муниципального округа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на 2025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год, тыс. руб.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25450" y="5013325"/>
            <a:ext cx="81295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857364"/>
          <a:ext cx="8001029" cy="39395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0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88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07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7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19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820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9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      (первоначальный)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47"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0006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511 795,0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547 684,3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35 889,3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7717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515 669,7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551 072,2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35 402,5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7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- 3 874,7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-3 387,9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455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2700"/>
            <a:ext cx="91455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143000" y="214313"/>
            <a:ext cx="7500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Основные характеристики бюджета </a:t>
            </a:r>
          </a:p>
          <a:p>
            <a:pPr algn="ctr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муниципального округа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на 2026-2027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годы, тыс. руб.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25450" y="5013325"/>
            <a:ext cx="81295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785926"/>
          <a:ext cx="8501121" cy="44433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0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48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9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6 год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2025 г.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2026 г.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330"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3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3928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488 383,7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-59 300,6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</a:t>
                      </a:r>
                      <a:r>
                        <a:rPr lang="ru-RU" sz="2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341,4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3 957,7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  <a:p>
                      <a:pPr algn="ctr" fontAlgn="ctr"/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3928">
                <a:tc>
                  <a:txBody>
                    <a:bodyPr/>
                    <a:lstStyle/>
                    <a:p>
                      <a:pPr algn="ctr" fontAlgn="b"/>
                      <a:endParaRPr lang="ru-RU" sz="19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 fontAlgn="b"/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488 383,7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-62 688,5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</a:t>
                      </a:r>
                      <a:r>
                        <a:rPr lang="ru-RU" sz="2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341,4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3 957,7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287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sz="19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-3387,9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491" name="Picture 10" descr="http://uinsk.ru/upload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4348" y="642918"/>
            <a:ext cx="8001056" cy="544990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размещения информации о бюджете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 муниципального округа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366713" lvl="1" indent="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6713" lvl="1" indent="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Уинского муниципального округа Пермского края –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uinsk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бюджет-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budget.gov.ru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Уинского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Пермского края: </a:t>
            </a:r>
          </a:p>
          <a:p>
            <a:pPr fontAlgn="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34(259)2-31-72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inuinsk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endParaRPr lang="ru-RU" sz="5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820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sz="120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5590" b="89441" l="9938" r="9254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214554"/>
            <a:ext cx="619565" cy="5324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5590" b="89441" l="9938" r="9254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143248"/>
            <a:ext cx="642942" cy="5786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F2072-6A6F-4988-9EE2-2FCA271D8500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 lIns="91440" rIns="91440" bIns="4572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инфляции в регионе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(темп роста к предыдущему году)</a:t>
            </a:r>
          </a:p>
        </p:txBody>
      </p:sp>
      <p:graphicFrame>
        <p:nvGraphicFramePr>
          <p:cNvPr id="8" name="Object 4"/>
          <p:cNvGraphicFramePr>
            <a:graphicFrameLocks noGrp="1"/>
          </p:cNvGraphicFramePr>
          <p:nvPr>
            <p:ph idx="4294967295"/>
          </p:nvPr>
        </p:nvGraphicFramePr>
        <p:xfrm>
          <a:off x="177800" y="1643050"/>
          <a:ext cx="8966200" cy="431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8781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4643446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Доходы бюджета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Уинского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 МУНИЦИПАЛЬНОГО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T Serif"/>
                <a:cs typeface="Times New Roman" pitchFamily="18" charset="0"/>
              </a:rPr>
              <a:t>ОКРУГа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2630" name="Picture 6" descr="C:\Users\ksv.FINUPR\Desktop\деньги-я-компьютера-468855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642918"/>
            <a:ext cx="7315200" cy="395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48337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1403392530"/>
              </p:ext>
            </p:extLst>
          </p:nvPr>
        </p:nvGraphicFramePr>
        <p:xfrm>
          <a:off x="1142976" y="642918"/>
          <a:ext cx="7715304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26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98029376"/>
              </p:ext>
            </p:extLst>
          </p:nvPr>
        </p:nvGraphicFramePr>
        <p:xfrm>
          <a:off x="101600" y="1562100"/>
          <a:ext cx="8089900" cy="3568700"/>
        </p:xfrm>
        <a:graphic>
          <a:graphicData uri="http://schemas.openxmlformats.org/presentationml/2006/ole">
            <p:oleObj spid="_x0000_s252942" name="Worksheet" r:id="rId5" imgW="6067456" imgH="267651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4663" y="6170613"/>
            <a:ext cx="215900" cy="7143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4684713" y="6065838"/>
            <a:ext cx="33829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latin typeface="Arial" pitchFamily="34" charset="0"/>
              </a:rPr>
              <a:t>Безвозмездные поступления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69875" y="265113"/>
            <a:ext cx="8731281" cy="622623"/>
            <a:chOff x="270302" y="166037"/>
            <a:chExt cx="12115409" cy="623008"/>
          </a:xfrm>
        </p:grpSpPr>
        <p:sp>
          <p:nvSpPr>
            <p:cNvPr id="1033" name="TextBox 11"/>
            <p:cNvSpPr txBox="1">
              <a:spLocks noChangeArrowheads="1"/>
            </p:cNvSpPr>
            <p:nvPr/>
          </p:nvSpPr>
          <p:spPr bwMode="auto">
            <a:xfrm>
              <a:off x="1680058" y="265502"/>
              <a:ext cx="10705653" cy="523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PT Serif"/>
                  <a:cs typeface="Times New Roman" pitchFamily="18" charset="0"/>
                </a:rPr>
                <a:t>Доходы 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PT Serif"/>
                  <a:cs typeface="Times New Roman" pitchFamily="18" charset="0"/>
                </a:rPr>
                <a:t>бюджета округа, тыс. </a:t>
              </a: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PT Serif"/>
                  <a:cs typeface="Times New Roman" pitchFamily="18" charset="0"/>
                </a:rPr>
                <a:t>рублей</a:t>
              </a:r>
            </a:p>
          </p:txBody>
        </p:sp>
        <p:pic>
          <p:nvPicPr>
            <p:cNvPr id="1034" name="Picture 37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0302" y="166037"/>
              <a:ext cx="471923" cy="59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4284663" y="6462713"/>
            <a:ext cx="215900" cy="730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4684713" y="6357938"/>
            <a:ext cx="4064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>
                <a:latin typeface="Arial" pitchFamily="34" charset="0"/>
              </a:rPr>
              <a:t>Налоговые и неналоговые доходы</a:t>
            </a:r>
          </a:p>
        </p:txBody>
      </p:sp>
      <p:pic>
        <p:nvPicPr>
          <p:cNvPr id="11" name="Picture 10" descr="http://uinsk.ru/uploads/ger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28794" y="20716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511 795,0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9190" y="23574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488 383,7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388" y="23574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492 341,4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868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547 684,3</a:t>
            </a:r>
          </a:p>
        </p:txBody>
      </p:sp>
    </p:spTree>
    <p:extLst>
      <p:ext uri="{BB962C8B-B14F-4D97-AF65-F5344CB8AC3E}">
        <p14:creationId xmlns="" xmlns:p14="http://schemas.microsoft.com/office/powerpoint/2010/main" val="72881648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06437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Собственные доходы бюджета округа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2024-2025 годах, тыс. руб.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6529812"/>
              </p:ext>
            </p:extLst>
          </p:nvPr>
        </p:nvGraphicFramePr>
        <p:xfrm>
          <a:off x="500034" y="1571612"/>
          <a:ext cx="8215368" cy="410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01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112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первоначаль-ный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налоговые и неналоговые доходы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85 211,0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79 937,5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5 273,5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292,3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213 339,8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+ 29 047,5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91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ДОХОДОВ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269 503,3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293 277,3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+ 23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774,0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649550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cdn.minval.az/2016/01/47.jpg"/>
          <p:cNvPicPr>
            <a:picLocks noChangeAspect="1" noChangeArrowheads="1"/>
          </p:cNvPicPr>
          <p:nvPr/>
        </p:nvPicPr>
        <p:blipFill>
          <a:blip r:embed="rId4" cstate="print"/>
          <a:srcRect l="10460" t="9755" r="14352" b="14088"/>
          <a:stretch>
            <a:fillRect/>
          </a:stretch>
        </p:blipFill>
        <p:spPr bwMode="auto">
          <a:xfrm>
            <a:off x="5292725" y="4652963"/>
            <a:ext cx="37131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7572396" y="1285860"/>
            <a:ext cx="17065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cs typeface="Times New Roman" pitchFamily="18" charset="0"/>
              </a:rPr>
              <a:t>в % к пред. году</a:t>
            </a:r>
          </a:p>
        </p:txBody>
      </p:sp>
      <p:sp>
        <p:nvSpPr>
          <p:cNvPr id="16388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47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DF675B-12FC-4E79-AE30-31BBC753CDC5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971550" y="433388"/>
            <a:ext cx="7704138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налоговых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2024-2027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6390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68084607"/>
              </p:ext>
            </p:extLst>
          </p:nvPr>
        </p:nvGraphicFramePr>
        <p:xfrm>
          <a:off x="495300" y="1638300"/>
          <a:ext cx="8204200" cy="3454400"/>
        </p:xfrm>
        <a:graphic>
          <a:graphicData uri="http://schemas.openxmlformats.org/presentationml/2006/ole">
            <p:oleObj spid="_x0000_s253966" name="Worksheet" r:id="rId5" imgW="6153088" imgH="2590920" progId="">
              <p:embed/>
            </p:oleObj>
          </a:graphicData>
        </a:graphic>
      </p:graphicFrame>
      <p:pic>
        <p:nvPicPr>
          <p:cNvPr id="7" name="Picture 10" descr="http://uinsk.ru/uploads/ger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80814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786742" cy="114300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налоговых доходов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округа, тыс. руб.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7846975"/>
              </p:ext>
            </p:extLst>
          </p:nvPr>
        </p:nvGraphicFramePr>
        <p:xfrm>
          <a:off x="571471" y="1500173"/>
          <a:ext cx="8215370" cy="4786346"/>
        </p:xfrm>
        <a:graphic>
          <a:graphicData uri="http://schemas.openxmlformats.org/drawingml/2006/table">
            <a:tbl>
              <a:tblPr firstRow="1" bandRow="1">
                <a:effectLst/>
                <a:tableStyleId>{9DCAF9ED-07DC-4A11-8D7F-57B35C25682E}</a:tableStyleId>
              </a:tblPr>
              <a:tblGrid>
                <a:gridCol w="19288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847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первоначаль-ный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(+,-)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Уд. вес,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72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всего, 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49 369,8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50 377,6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+ 1 007,8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3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29 431,0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29 313,0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- 118,0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1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11 537,5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12 694,6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+ 1 157,1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21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2 379,3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2 320,0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- 59,3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21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323,0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+ 177,0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12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2 599,0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- 149,0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83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0" descr="http://uinsk.ru/uploads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663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537693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13633</TotalTime>
  <Words>2457</Words>
  <Application>Microsoft Office PowerPoint</Application>
  <PresentationFormat>Экран (4:3)</PresentationFormat>
  <Paragraphs>818</Paragraphs>
  <Slides>37</Slides>
  <Notes>37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Тема Office</vt:lpstr>
      <vt:lpstr>Worksheet</vt:lpstr>
      <vt:lpstr>Лист</vt:lpstr>
      <vt:lpstr>Слайд 1</vt:lpstr>
      <vt:lpstr>Слайд 2</vt:lpstr>
      <vt:lpstr> Бюджет сформирован по  «программному» принципу  </vt:lpstr>
      <vt:lpstr>Динамика инфляции в регионе  (темп роста к предыдущему году)</vt:lpstr>
      <vt:lpstr>Доходы бюджета  Уинского МУНИЦИПАЛЬНОГО ОКРУГа </vt:lpstr>
      <vt:lpstr>Слайд 6</vt:lpstr>
      <vt:lpstr>Собственные доходы бюджета округа  в 2024-2025 годах, тыс. руб.</vt:lpstr>
      <vt:lpstr>Слайд 8</vt:lpstr>
      <vt:lpstr>Основные виды налоговых доходов  бюджета Уинского муниципального округа, тыс. руб.</vt:lpstr>
      <vt:lpstr>Слайд 10</vt:lpstr>
      <vt:lpstr>Основные виды неналоговых доходов  Уинского муниципального округа, тыс. руб.</vt:lpstr>
      <vt:lpstr>Динамика поступления безвозмездных перечислений на 2024- 2027 годы,  тыс. руб.</vt:lpstr>
      <vt:lpstr>Безвозмездные поступления, тыс. руб.</vt:lpstr>
      <vt:lpstr>Слайд 14</vt:lpstr>
      <vt:lpstr>Основные подходы к формированию расходов бюджета на 2025-2027 годы</vt:lpstr>
      <vt:lpstr>В 2025 году средняя заработная плата за счет средств бюджета округа по категориям работников составит:</vt:lpstr>
      <vt:lpstr>Структура расходов бюджета Уинского муниципального округа </vt:lpstr>
      <vt:lpstr>Слайд 18</vt:lpstr>
      <vt:lpstr>Расходы бюджета Уинского  муниципального округа на 2025 год</vt:lpstr>
      <vt:lpstr>Слайд 20</vt:lpstr>
      <vt:lpstr> Расходы бюджета Уинского  муниципального округа на 2025 год непрограммные мероприятия </vt:lpstr>
      <vt:lpstr> Расходы бюджета Уинского муниципального округа, тыс.руб. </vt:lpstr>
      <vt:lpstr>Бюджет развития Уинского муниципального округа на 2025 год, тыс.руб.  </vt:lpstr>
      <vt:lpstr>Бюджет развития Уинского муниципального округа на 2025 год, тыс.руб.  </vt:lpstr>
      <vt:lpstr>Бюджет развития Уинского муниципального округа на 2025 год, тыс.руб.  </vt:lpstr>
      <vt:lpstr>Бюджет развития Уинского муниципального округа на 2025 год, тыс.руб.  </vt:lpstr>
      <vt:lpstr>Меры социальной поддержки граждан на 2025 год, тыс.руб.  </vt:lpstr>
      <vt:lpstr>Текущие расходы Уинского муниципального округа на 2025 год, тыс.руб.  </vt:lpstr>
      <vt:lpstr>Текущие расходы Уинского муниципального округа на 2025 год, тыс.руб.  </vt:lpstr>
      <vt:lpstr>Бюджет развития Уинского муниципального округа на 2026 год, тыс.руб.  </vt:lpstr>
      <vt:lpstr>Бюджет развития Уинского муниципального округа на 2026 год, тыс.руб.  </vt:lpstr>
      <vt:lpstr>Бюджет развития Уинского муниципального округа на 2027 год, тыс.руб.  </vt:lpstr>
      <vt:lpstr>Бюджет развития Уинского муниципального округа на 2027 год, тыс.руб.  </vt:lpstr>
      <vt:lpstr>Распределение средств дорожного фонда на 2025-2027 г. 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Абражеева Анастасия Сергеевна</dc:creator>
  <cp:lastModifiedBy>pma</cp:lastModifiedBy>
  <cp:revision>1602</cp:revision>
  <cp:lastPrinted>2024-12-13T07:02:55Z</cp:lastPrinted>
  <dcterms:created xsi:type="dcterms:W3CDTF">2017-10-10T05:47:37Z</dcterms:created>
  <dcterms:modified xsi:type="dcterms:W3CDTF">2024-12-13T10:44:15Z</dcterms:modified>
</cp:coreProperties>
</file>