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323" r:id="rId5"/>
    <p:sldId id="259" r:id="rId6"/>
    <p:sldId id="306" r:id="rId7"/>
    <p:sldId id="260" r:id="rId8"/>
    <p:sldId id="307" r:id="rId9"/>
    <p:sldId id="261" r:id="rId10"/>
    <p:sldId id="264" r:id="rId11"/>
    <p:sldId id="266" r:id="rId12"/>
    <p:sldId id="272" r:id="rId13"/>
    <p:sldId id="268" r:id="rId14"/>
    <p:sldId id="269" r:id="rId15"/>
    <p:sldId id="321" r:id="rId16"/>
    <p:sldId id="270" r:id="rId17"/>
    <p:sldId id="320" r:id="rId18"/>
    <p:sldId id="273" r:id="rId19"/>
    <p:sldId id="275" r:id="rId20"/>
    <p:sldId id="308" r:id="rId21"/>
    <p:sldId id="276" r:id="rId22"/>
    <p:sldId id="277" r:id="rId23"/>
    <p:sldId id="278" r:id="rId24"/>
    <p:sldId id="280" r:id="rId25"/>
    <p:sldId id="281" r:id="rId26"/>
    <p:sldId id="331" r:id="rId27"/>
    <p:sldId id="283" r:id="rId28"/>
    <p:sldId id="282" r:id="rId29"/>
    <p:sldId id="284" r:id="rId30"/>
    <p:sldId id="328" r:id="rId31"/>
    <p:sldId id="326" r:id="rId32"/>
    <p:sldId id="325" r:id="rId33"/>
    <p:sldId id="285" r:id="rId34"/>
    <p:sldId id="286" r:id="rId35"/>
    <p:sldId id="288" r:id="rId36"/>
    <p:sldId id="289" r:id="rId37"/>
    <p:sldId id="291" r:id="rId38"/>
    <p:sldId id="294" r:id="rId39"/>
    <p:sldId id="296" r:id="rId40"/>
    <p:sldId id="299" r:id="rId41"/>
    <p:sldId id="300" r:id="rId42"/>
    <p:sldId id="301" r:id="rId43"/>
    <p:sldId id="304" r:id="rId44"/>
    <p:sldId id="330" r:id="rId45"/>
    <p:sldId id="305" r:id="rId46"/>
    <p:sldId id="309" r:id="rId47"/>
    <p:sldId id="310" r:id="rId48"/>
    <p:sldId id="312" r:id="rId49"/>
    <p:sldId id="316" r:id="rId50"/>
    <p:sldId id="31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6AF1A27-BE96-4792-98F6-B0B2D389ED7B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59B0807-0CEE-41F2-A239-64A3138E46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6021288"/>
          </a:xfrm>
        </p:spPr>
        <p:txBody>
          <a:bodyPr/>
          <a:lstStyle/>
          <a:p>
            <a:r>
              <a:rPr lang="ru-RU" sz="3600" b="1" dirty="0">
                <a:effectLst/>
                <a:ea typeface="Times New Roman"/>
              </a:rPr>
              <a:t>ОТЧЕТ</a:t>
            </a:r>
            <a:br>
              <a:rPr lang="ru-RU" sz="3600" b="1" dirty="0">
                <a:effectLst/>
                <a:ea typeface="Times New Roman"/>
              </a:rPr>
            </a:br>
            <a:r>
              <a:rPr lang="ru-RU" sz="3600" b="1" dirty="0">
                <a:effectLst/>
                <a:ea typeface="Times New Roman"/>
              </a:rPr>
              <a:t>о деятельности муниципального казенного учреждения «Управление по благоустройству Уинского муниципального округа Пермского края» </a:t>
            </a:r>
            <a:br>
              <a:rPr lang="ru-RU" sz="3600" b="1" dirty="0">
                <a:effectLst/>
                <a:ea typeface="Times New Roman"/>
              </a:rPr>
            </a:br>
            <a:r>
              <a:rPr lang="ru-RU" sz="3600" b="1" dirty="0">
                <a:effectLst/>
                <a:ea typeface="Times New Roman"/>
              </a:rPr>
              <a:t>за </a:t>
            </a:r>
            <a:r>
              <a:rPr lang="ru-RU" sz="3600" b="1" dirty="0" smtClean="0">
                <a:effectLst/>
                <a:ea typeface="Times New Roman"/>
              </a:rPr>
              <a:t>2024 год и планы на 2025 год</a:t>
            </a:r>
            <a:r>
              <a:rPr lang="ru-RU" sz="3600" b="1" dirty="0">
                <a:effectLst/>
                <a:ea typeface="Times New Roman"/>
              </a:rPr>
              <a:t/>
            </a:r>
            <a:br>
              <a:rPr lang="ru-RU" sz="3600" b="1" dirty="0">
                <a:effectLst/>
                <a:ea typeface="Times New Roman"/>
              </a:rPr>
            </a:br>
            <a:r>
              <a:rPr lang="ru-RU" sz="3600" b="1" dirty="0">
                <a:solidFill>
                  <a:srgbClr val="000000"/>
                </a:solidFill>
                <a:effectLst/>
                <a:latin typeface="Verdana"/>
                <a:ea typeface="Times New Roman"/>
              </a:rPr>
              <a:t> </a:t>
            </a:r>
            <a:r>
              <a:rPr lang="ru-RU" sz="3600" dirty="0">
                <a:solidFill>
                  <a:srgbClr val="000000"/>
                </a:solidFill>
                <a:effectLst/>
                <a:latin typeface="Verdana"/>
                <a:ea typeface="Times New Roman"/>
              </a:rPr>
              <a:t> </a:t>
            </a:r>
            <a:endParaRPr lang="ru-RU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49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4608512" cy="3113584"/>
          </a:xfrm>
        </p:spPr>
        <p:txBody>
          <a:bodyPr/>
          <a:lstStyle/>
          <a:p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800" dirty="0" smtClean="0">
                <a:effectLst/>
              </a:rPr>
              <a:t>В 2025 году </a:t>
            </a:r>
            <a:r>
              <a:rPr lang="ru-RU" sz="1800" dirty="0">
                <a:effectLst/>
              </a:rPr>
              <a:t>в рамках данного проекта планируется </a:t>
            </a:r>
            <a:r>
              <a:rPr lang="ru-RU" sz="1800" dirty="0" smtClean="0">
                <a:effectLst/>
              </a:rPr>
              <a:t>продолжить реализацию проекта 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solidFill>
                  <a:schemeClr val="accent3"/>
                </a:solidFill>
                <a:effectLst/>
              </a:rPr>
              <a:t>«Б</a:t>
            </a:r>
            <a:r>
              <a:rPr lang="ru-RU" sz="2800" b="1" dirty="0" smtClean="0">
                <a:solidFill>
                  <a:schemeClr val="accent3"/>
                </a:solidFill>
                <a:effectLst/>
              </a:rPr>
              <a:t>лагоустройство историко-природного </a:t>
            </a:r>
            <a:r>
              <a:rPr lang="ru-RU" sz="2800" b="1" dirty="0">
                <a:solidFill>
                  <a:schemeClr val="accent3"/>
                </a:solidFill>
                <a:effectLst/>
              </a:rPr>
              <a:t>комплекса «Уинский парк</a:t>
            </a:r>
            <a:r>
              <a:rPr lang="ru-RU" sz="2800" b="1" dirty="0" smtClean="0">
                <a:solidFill>
                  <a:schemeClr val="accent3"/>
                </a:solidFill>
                <a:effectLst/>
              </a:rPr>
              <a:t>» (5-й этап)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endParaRPr lang="ru-RU" sz="2000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140968"/>
            <a:ext cx="75608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Устройство пешеходных дорожек 820,4 кв. м. (включая демонтаж, подготовку основания, бетонирование, установку бортовых камней)</a:t>
            </a:r>
            <a:endParaRPr lang="ru-RU" sz="2400" dirty="0">
              <a:solidFill>
                <a:schemeClr val="tx2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Устройство освещения в количестве 15 шт. (включая установку опор и светильников, прокладку подземного кабеля 250 м.п.)</a:t>
            </a:r>
            <a:endParaRPr lang="ru-RU" sz="2400" dirty="0">
              <a:solidFill>
                <a:schemeClr val="tx2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Установка МАФ (лежаки 7 шт., беседка)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Ремонт 7 скульптур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852936"/>
            <a:ext cx="2016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2F5897"/>
                </a:solidFill>
              </a:rPr>
              <a:t>Виды работ: </a:t>
            </a:r>
            <a:endParaRPr lang="ru-RU" sz="2400" dirty="0"/>
          </a:p>
        </p:txBody>
      </p:sp>
      <p:pic>
        <p:nvPicPr>
          <p:cNvPr id="5" name="Рисунок 4" descr="Логобук Infrastruktura1.jpg"/>
          <p:cNvPicPr>
            <a:picLocks noChangeAspect="1"/>
          </p:cNvPicPr>
          <p:nvPr/>
        </p:nvPicPr>
        <p:blipFill>
          <a:blip r:embed="rId2" cstate="print"/>
          <a:srcRect l="32701" t="24367" r="31539" b="24465"/>
          <a:stretch>
            <a:fillRect/>
          </a:stretch>
        </p:blipFill>
        <p:spPr>
          <a:xfrm>
            <a:off x="5436095" y="188640"/>
            <a:ext cx="322072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98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80" y="332656"/>
            <a:ext cx="9073008" cy="2808312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400" dirty="0">
                <a:effectLst/>
              </a:rPr>
              <a:t>В рамках реализации </a:t>
            </a:r>
            <a:r>
              <a:rPr lang="ru-RU" sz="2400" dirty="0" smtClean="0">
                <a:effectLst/>
              </a:rPr>
              <a:t>проекта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 </a:t>
            </a:r>
            <a:r>
              <a:rPr lang="ru-RU" sz="2800" b="1" u="sng" dirty="0">
                <a:solidFill>
                  <a:srgbClr val="00B050"/>
                </a:solidFill>
                <a:effectLst/>
              </a:rPr>
              <a:t>«Комплексное развитие сельских территорий»</a:t>
            </a:r>
            <a:r>
              <a:rPr lang="ru-RU" sz="2800" dirty="0">
                <a:solidFill>
                  <a:srgbClr val="00B050"/>
                </a:solidFill>
                <a:effectLst/>
              </a:rPr>
              <a:t>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проведено устройство детской игровой площадки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в д. </a:t>
            </a:r>
            <a:r>
              <a:rPr lang="ru-RU" sz="2400" dirty="0" err="1" smtClean="0">
                <a:effectLst/>
              </a:rPr>
              <a:t>Салаваты</a:t>
            </a:r>
            <a:r>
              <a:rPr lang="ru-RU" sz="2400" dirty="0" smtClean="0">
                <a:effectLst/>
              </a:rPr>
              <a:t> на общую сумму 504 884,08 рублей,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в том числе 151 465,22 рублей средства местного бюджета,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подрядчик ООО «Мир Авто»</a:t>
            </a:r>
            <a:br>
              <a:rPr lang="ru-RU" sz="2400" dirty="0" smtClean="0">
                <a:effectLst/>
              </a:rPr>
            </a:br>
            <a:endParaRPr lang="ru-RU" sz="2400" dirty="0">
              <a:effectLst/>
            </a:endParaRPr>
          </a:p>
        </p:txBody>
      </p:sp>
      <p:pic>
        <p:nvPicPr>
          <p:cNvPr id="3" name="Рисунок 2" descr="Площадка Салаваты.jpg"/>
          <p:cNvPicPr>
            <a:picLocks noChangeAspect="1"/>
          </p:cNvPicPr>
          <p:nvPr/>
        </p:nvPicPr>
        <p:blipFill>
          <a:blip r:embed="rId2" cstate="print"/>
          <a:srcRect t="26575" r="2970" b="10059"/>
          <a:stretch>
            <a:fillRect/>
          </a:stretch>
        </p:blipFill>
        <p:spPr>
          <a:xfrm>
            <a:off x="1115616" y="2780928"/>
            <a:ext cx="70567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30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3864" y="274095"/>
            <a:ext cx="9073008" cy="1930769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400" b="1" dirty="0">
                <a:effectLst/>
              </a:rPr>
              <a:t>В рамках благотворительной </a:t>
            </a:r>
            <a:r>
              <a:rPr lang="ru-RU" sz="2400" b="1" dirty="0" smtClean="0">
                <a:effectLst/>
              </a:rPr>
              <a:t>помощи 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ПАО «ЛУКОЙЛ-ПЕРМЬ» 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было </a:t>
            </a:r>
            <a:r>
              <a:rPr lang="ru-RU" sz="2400" b="1" dirty="0">
                <a:effectLst/>
              </a:rPr>
              <a:t>проведено обустройство детской игровой площадки в д. </a:t>
            </a:r>
            <a:r>
              <a:rPr lang="ru-RU" sz="2400" b="1" dirty="0" smtClean="0">
                <a:effectLst/>
              </a:rPr>
              <a:t>Сосновка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>на сумму 530 000,00 рублей</a:t>
            </a:r>
            <a:endParaRPr lang="ru-RU" sz="2400" b="1" dirty="0">
              <a:effectLst/>
            </a:endParaRPr>
          </a:p>
        </p:txBody>
      </p:sp>
      <p:pic>
        <p:nvPicPr>
          <p:cNvPr id="3" name="Рисунок 2" descr="Детская площадка соснов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132856"/>
            <a:ext cx="7812360" cy="44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2025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188640"/>
            <a:ext cx="882047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Arial" pitchFamily="34" charset="0"/>
              </a:rPr>
              <a:t>Устройство, текущее содержание и ремонт памятников, военно-мемориальных объектов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248" y="4581128"/>
            <a:ext cx="8259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К празднованию 79-летия Победы в Великой Отечественной войне проводились текущие ремонтные работы, благоустройство территорий памятников, стел и обелисков Великой Отечественной войны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3609249"/>
              </p:ext>
            </p:extLst>
          </p:nvPr>
        </p:nvGraphicFramePr>
        <p:xfrm>
          <a:off x="518864" y="1196752"/>
          <a:ext cx="8229600" cy="3566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1290"/>
                <a:gridCol w="5118310"/>
              </a:tblGrid>
              <a:tr h="9033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Территории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Количество военно-мемориальных объектов и воинских захоронений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391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Аспинская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391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Нижнесыповская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391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Судинская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391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Уинская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391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Чайкинская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3913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35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0099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856" y="0"/>
            <a:ext cx="9049144" cy="2420888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effectLst/>
              </a:rPr>
              <a:t>В 2024 </a:t>
            </a:r>
            <a:r>
              <a:rPr lang="ru-RU" sz="2000" dirty="0">
                <a:effectLst/>
              </a:rPr>
              <a:t>году по инициативе жителей </a:t>
            </a:r>
            <a:r>
              <a:rPr lang="ru-RU" sz="2000" dirty="0" smtClean="0">
                <a:effectLst/>
              </a:rPr>
              <a:t>реализован </a:t>
            </a:r>
            <a:br>
              <a:rPr lang="ru-RU" sz="2000" dirty="0" smtClean="0">
                <a:effectLst/>
              </a:rPr>
            </a:br>
            <a:r>
              <a:rPr lang="ru-RU" sz="2000" b="1" dirty="0" smtClean="0">
                <a:solidFill>
                  <a:srgbClr val="00B050"/>
                </a:solidFill>
                <a:effectLst/>
              </a:rPr>
              <a:t>проект </a:t>
            </a:r>
            <a:r>
              <a:rPr lang="ru-RU" sz="2000" b="1" dirty="0">
                <a:solidFill>
                  <a:srgbClr val="00B050"/>
                </a:solidFill>
                <a:effectLst/>
              </a:rPr>
              <a:t>инициативного бюджетирования 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1800" b="1" dirty="0" smtClean="0">
                <a:solidFill>
                  <a:srgbClr val="00B050"/>
                </a:solidFill>
                <a:effectLst/>
              </a:rPr>
              <a:t>«Ремонт мемориального комплекса, посвященного землякам, </a:t>
            </a:r>
            <a:br>
              <a:rPr lang="ru-RU" sz="1800" b="1" dirty="0" smtClean="0">
                <a:solidFill>
                  <a:srgbClr val="00B050"/>
                </a:solidFill>
                <a:effectLst/>
              </a:rPr>
            </a:br>
            <a:r>
              <a:rPr lang="ru-RU" sz="1800" b="1" dirty="0" smtClean="0">
                <a:solidFill>
                  <a:srgbClr val="00B050"/>
                </a:solidFill>
                <a:effectLst/>
              </a:rPr>
              <a:t>погибшим в годы ВОВ 1941-1945гг и благоустройство прилегающей территории в с. Чайка» 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на </a:t>
            </a:r>
            <a:r>
              <a:rPr lang="ru-RU" sz="1800" dirty="0">
                <a:effectLst/>
              </a:rPr>
              <a:t>сумму </a:t>
            </a:r>
            <a:r>
              <a:rPr lang="ru-RU" sz="1800" dirty="0" smtClean="0">
                <a:effectLst/>
              </a:rPr>
              <a:t>1 233 216,26 руб., в т.ч. 123 321,63 руб. средства граждан 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Подрядчик </a:t>
            </a:r>
            <a:r>
              <a:rPr lang="ru-RU" sz="1800" dirty="0">
                <a:effectLst/>
              </a:rPr>
              <a:t>– ИП </a:t>
            </a:r>
            <a:r>
              <a:rPr lang="ru-RU" sz="1800" dirty="0" err="1" smtClean="0">
                <a:effectLst/>
              </a:rPr>
              <a:t>Клоян</a:t>
            </a:r>
            <a:r>
              <a:rPr lang="ru-RU" sz="1800" dirty="0" smtClean="0">
                <a:effectLst/>
              </a:rPr>
              <a:t> З.Р.</a:t>
            </a:r>
            <a:endParaRPr lang="ru-RU" sz="1800" dirty="0">
              <a:effectLst/>
            </a:endParaRPr>
          </a:p>
        </p:txBody>
      </p:sp>
      <p:pic>
        <p:nvPicPr>
          <p:cNvPr id="3" name="Рисунок 2" descr="памятник в с. Чайка.jpg"/>
          <p:cNvPicPr>
            <a:picLocks noChangeAspect="1"/>
          </p:cNvPicPr>
          <p:nvPr/>
        </p:nvPicPr>
        <p:blipFill>
          <a:blip r:embed="rId2" cstate="print"/>
          <a:srcRect t="11877" r="1840" b="23918"/>
          <a:stretch>
            <a:fillRect/>
          </a:stretch>
        </p:blipFill>
        <p:spPr>
          <a:xfrm>
            <a:off x="611560" y="2420888"/>
            <a:ext cx="763284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22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856" y="116632"/>
            <a:ext cx="9049144" cy="1584176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effectLst/>
              </a:rPr>
              <a:t>В 2024 </a:t>
            </a:r>
            <a:r>
              <a:rPr lang="ru-RU" sz="2000" dirty="0">
                <a:effectLst/>
              </a:rPr>
              <a:t>году по </a:t>
            </a:r>
            <a:r>
              <a:rPr lang="ru-RU" sz="2000" dirty="0" smtClean="0">
                <a:effectLst/>
              </a:rPr>
              <a:t>также реализован </a:t>
            </a:r>
            <a:br>
              <a:rPr lang="ru-RU" sz="2000" dirty="0" smtClean="0">
                <a:effectLst/>
              </a:rPr>
            </a:br>
            <a:r>
              <a:rPr lang="ru-RU" sz="2000" b="1" dirty="0" smtClean="0">
                <a:solidFill>
                  <a:srgbClr val="00B050"/>
                </a:solidFill>
                <a:effectLst/>
              </a:rPr>
              <a:t>проект </a:t>
            </a:r>
            <a:r>
              <a:rPr lang="ru-RU" sz="2000" b="1" dirty="0">
                <a:solidFill>
                  <a:srgbClr val="00B050"/>
                </a:solidFill>
                <a:effectLst/>
              </a:rPr>
              <a:t>инициативного бюджетирования 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1800" b="1" dirty="0" smtClean="0">
                <a:solidFill>
                  <a:srgbClr val="00B050"/>
                </a:solidFill>
                <a:effectLst/>
              </a:rPr>
              <a:t>«Установка памятного знака»  в </a:t>
            </a:r>
            <a:r>
              <a:rPr lang="ru-RU" sz="1800" b="1" dirty="0" err="1" smtClean="0">
                <a:solidFill>
                  <a:srgbClr val="00B050"/>
                </a:solidFill>
                <a:effectLst/>
              </a:rPr>
              <a:t>Уинском</a:t>
            </a:r>
            <a:r>
              <a:rPr lang="ru-RU" sz="1800" b="1" dirty="0" smtClean="0">
                <a:solidFill>
                  <a:srgbClr val="00B050"/>
                </a:solidFill>
                <a:effectLst/>
              </a:rPr>
              <a:t> парке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на </a:t>
            </a:r>
            <a:r>
              <a:rPr lang="ru-RU" sz="1800" dirty="0">
                <a:effectLst/>
              </a:rPr>
              <a:t>сумму </a:t>
            </a:r>
            <a:r>
              <a:rPr lang="ru-RU" sz="1800" dirty="0" smtClean="0">
                <a:effectLst/>
              </a:rPr>
              <a:t>540 538,27 руб., в т.ч. 54 053,83 руб. средства граждан 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Подрядчик </a:t>
            </a:r>
            <a:r>
              <a:rPr lang="ru-RU" sz="1800" dirty="0">
                <a:effectLst/>
              </a:rPr>
              <a:t>– </a:t>
            </a:r>
            <a:r>
              <a:rPr lang="ru-RU" sz="1800" dirty="0" smtClean="0">
                <a:effectLst/>
              </a:rPr>
              <a:t>ООО  «Пермский военно-мемориальный комплекс»</a:t>
            </a:r>
            <a:endParaRPr lang="ru-RU" sz="1800" dirty="0">
              <a:effectLst/>
            </a:endParaRPr>
          </a:p>
        </p:txBody>
      </p:sp>
      <p:pic>
        <p:nvPicPr>
          <p:cNvPr id="3" name="Рисунок 2" descr="Памятный зна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916832"/>
            <a:ext cx="491757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222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856" y="332656"/>
            <a:ext cx="9049144" cy="1872208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</a:rPr>
              <a:t>В 2025 </a:t>
            </a:r>
            <a:r>
              <a:rPr lang="ru-RU" sz="2000" b="1" dirty="0">
                <a:effectLst/>
              </a:rPr>
              <a:t>году по </a:t>
            </a:r>
            <a:r>
              <a:rPr lang="ru-RU" sz="2000" b="1" dirty="0" smtClean="0">
                <a:effectLst/>
              </a:rPr>
              <a:t>проекту инициативного </a:t>
            </a:r>
            <a:r>
              <a:rPr lang="ru-RU" sz="2000" b="1" dirty="0" err="1" smtClean="0">
                <a:effectLst/>
              </a:rPr>
              <a:t>бюджетирования</a:t>
            </a:r>
            <a:r>
              <a:rPr lang="ru-RU" sz="2000" b="1" dirty="0" smtClean="0">
                <a:effectLst/>
              </a:rPr>
              <a:t> </a:t>
            </a:r>
            <a:r>
              <a:rPr lang="ru-RU" sz="2000" b="1" dirty="0">
                <a:effectLst/>
              </a:rPr>
              <a:t>планируется </a:t>
            </a:r>
            <a:r>
              <a:rPr lang="ru-RU" sz="2000" b="1" dirty="0" smtClean="0">
                <a:effectLst/>
              </a:rPr>
              <a:t>ремонт памятника ВОВ и благоустройство прилегающей территории в с. Воскресенское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на </a:t>
            </a:r>
            <a:r>
              <a:rPr lang="ru-RU" sz="2000" b="1" dirty="0">
                <a:effectLst/>
              </a:rPr>
              <a:t>общую сумму </a:t>
            </a:r>
            <a:r>
              <a:rPr lang="ru-RU" sz="2000" b="1" dirty="0" smtClean="0">
                <a:effectLst/>
              </a:rPr>
              <a:t>1 500</a:t>
            </a:r>
            <a:r>
              <a:rPr lang="ru-RU" sz="2000" b="1" dirty="0">
                <a:effectLst/>
              </a:rPr>
              <a:t> 000,00 </a:t>
            </a:r>
            <a:r>
              <a:rPr lang="ru-RU" sz="2000" b="1" dirty="0" smtClean="0">
                <a:effectLst/>
              </a:rPr>
              <a:t>рублей, 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в том числе 150 000,00 средства граждан </a:t>
            </a:r>
            <a:endParaRPr lang="ru-RU" sz="2000" b="1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348880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 сегодняшний день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87089" y="2420888"/>
            <a:ext cx="1957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Эскиз ремонта </a:t>
            </a:r>
            <a:endParaRPr lang="ru-RU" b="1" dirty="0"/>
          </a:p>
        </p:txBody>
      </p:sp>
      <p:pic>
        <p:nvPicPr>
          <p:cNvPr id="5" name="Рисунок 4" descr="27 Эскиз памятника с. Воскресенск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780928"/>
            <a:ext cx="4175813" cy="3035860"/>
          </a:xfrm>
          <a:prstGeom prst="rect">
            <a:avLst/>
          </a:prstGeom>
        </p:spPr>
      </p:pic>
      <p:pic>
        <p:nvPicPr>
          <p:cNvPr id="8" name="Рисунок 7" descr="C:\Users\shlp.FINUPR\Downloads\Новый СЭД\1000022738.jpg"/>
          <p:cNvPicPr/>
          <p:nvPr/>
        </p:nvPicPr>
        <p:blipFill>
          <a:blip r:embed="rId3" cstate="print"/>
          <a:srcRect r="16418" b="-124"/>
          <a:stretch>
            <a:fillRect/>
          </a:stretch>
        </p:blipFill>
        <p:spPr bwMode="auto">
          <a:xfrm>
            <a:off x="467544" y="2780928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7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856" y="332656"/>
            <a:ext cx="9049144" cy="1872208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</a:rPr>
              <a:t>В 2025 </a:t>
            </a:r>
            <a:r>
              <a:rPr lang="ru-RU" sz="2000" b="1" dirty="0">
                <a:effectLst/>
              </a:rPr>
              <a:t>году по </a:t>
            </a:r>
            <a:r>
              <a:rPr lang="ru-RU" sz="2000" b="1" dirty="0" smtClean="0">
                <a:effectLst/>
              </a:rPr>
              <a:t>проекту инициативного </a:t>
            </a:r>
            <a:r>
              <a:rPr lang="ru-RU" sz="2000" b="1" dirty="0" err="1" smtClean="0">
                <a:effectLst/>
              </a:rPr>
              <a:t>бюджетирования</a:t>
            </a:r>
            <a:r>
              <a:rPr lang="ru-RU" sz="2000" b="1" dirty="0" smtClean="0">
                <a:effectLst/>
              </a:rPr>
              <a:t> 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также планируется благоустройство территории 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памятника в д. </a:t>
            </a:r>
            <a:r>
              <a:rPr lang="ru-RU" sz="2000" b="1" dirty="0" err="1" smtClean="0">
                <a:effectLst/>
              </a:rPr>
              <a:t>Чесноковка</a:t>
            </a:r>
            <a:r>
              <a:rPr lang="ru-RU" sz="2000" b="1" dirty="0" smtClean="0">
                <a:effectLst/>
              </a:rPr>
              <a:t/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на </a:t>
            </a:r>
            <a:r>
              <a:rPr lang="ru-RU" sz="2000" b="1" dirty="0">
                <a:effectLst/>
              </a:rPr>
              <a:t>общую сумму </a:t>
            </a:r>
            <a:r>
              <a:rPr lang="ru-RU" sz="2000" b="1" dirty="0" smtClean="0">
                <a:effectLst/>
              </a:rPr>
              <a:t>350 000,00 рублей, </a:t>
            </a:r>
            <a:br>
              <a:rPr lang="ru-RU" sz="2000" b="1" dirty="0" smtClean="0">
                <a:effectLst/>
              </a:rPr>
            </a:br>
            <a:r>
              <a:rPr lang="ru-RU" sz="2000" b="1" dirty="0" smtClean="0">
                <a:effectLst/>
              </a:rPr>
              <a:t>в том числе 35 000,00 средства граждан </a:t>
            </a:r>
            <a:endParaRPr lang="ru-RU" sz="2000" b="1" dirty="0">
              <a:effectLst/>
            </a:endParaRPr>
          </a:p>
        </p:txBody>
      </p:sp>
      <p:pic>
        <p:nvPicPr>
          <p:cNvPr id="3" name="Рисунок 2" descr="33 фото-проект  памятник д. Чесноковка.png"/>
          <p:cNvPicPr>
            <a:picLocks noChangeAspect="1"/>
          </p:cNvPicPr>
          <p:nvPr/>
        </p:nvPicPr>
        <p:blipFill>
          <a:blip r:embed="rId2" cstate="print"/>
          <a:srcRect t="33075" r="1947"/>
          <a:stretch>
            <a:fillRect/>
          </a:stretch>
        </p:blipFill>
        <p:spPr>
          <a:xfrm>
            <a:off x="971600" y="2204864"/>
            <a:ext cx="762564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74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737" y="50268"/>
            <a:ext cx="9049144" cy="1695654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chemeClr val="accent4"/>
                </a:solidFill>
              </a:rPr>
              <a:t>Организация работ по обустройству и содержанию мест накопления твердых коммунальных отходов (контейнерных площадок), расположенных на территориях общего пользования</a:t>
            </a:r>
            <a:r>
              <a:rPr lang="ru-RU" sz="2400" dirty="0" smtClean="0">
                <a:solidFill>
                  <a:schemeClr val="accent4"/>
                </a:solidFill>
                <a:effectLst/>
              </a:rPr>
              <a:t>.</a:t>
            </a:r>
            <a:endParaRPr lang="ru-RU" sz="2400" dirty="0">
              <a:solidFill>
                <a:schemeClr val="accent4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13285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По проекту</a:t>
            </a:r>
          </a:p>
          <a:p>
            <a:pPr algn="ctr"/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u="sng" dirty="0" smtClean="0">
                <a:solidFill>
                  <a:srgbClr val="00B050"/>
                </a:solidFill>
                <a:ea typeface="Times New Roman" pitchFamily="18" charset="0"/>
                <a:cs typeface="Arial" pitchFamily="34" charset="0"/>
              </a:rPr>
              <a:t>«Формирование комфортной городской среды» 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7" y="3068960"/>
            <a:ext cx="780086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/>
                </a:solidFill>
              </a:rPr>
              <a:t>В 2024 году проведено устройство контейнерной площадки для сбора ТКО </a:t>
            </a:r>
            <a:br>
              <a:rPr lang="ru-RU" sz="2400" b="1" dirty="0" smtClean="0">
                <a:solidFill>
                  <a:schemeClr val="accent3"/>
                </a:solidFill>
              </a:rPr>
            </a:br>
            <a:r>
              <a:rPr lang="ru-RU" sz="2400" b="1" dirty="0" smtClean="0">
                <a:solidFill>
                  <a:schemeClr val="accent3"/>
                </a:solidFill>
              </a:rPr>
              <a:t>по адресу: с. Уинское, ул. Заречная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000" dirty="0" smtClean="0"/>
              <a:t>на сумму 45 300,00 руб., в т.ч. 43 230,24 руб. средства местного бюджета</a:t>
            </a:r>
            <a:br>
              <a:rPr lang="ru-RU" sz="2000" dirty="0" smtClean="0"/>
            </a:br>
            <a:r>
              <a:rPr lang="ru-RU" sz="2000" dirty="0" smtClean="0"/>
              <a:t>подрядчик – ООО «Мир Авто»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151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8759" y="332656"/>
            <a:ext cx="6768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Всего на балансе учреждения находится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222 </a:t>
            </a: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контейнерных </a:t>
            </a: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площадок, которые установлены</a:t>
            </a: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во </a:t>
            </a: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всех населенных пунктах округа.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 Вывоз </a:t>
            </a: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твердых коммунальных отходов </a:t>
            </a: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на территории  </a:t>
            </a: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округа полностью </a:t>
            </a: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осуществляется централизованным </a:t>
            </a: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способом по утвержденному графику.</a:t>
            </a:r>
            <a:endParaRPr lang="ru-RU" b="1" dirty="0">
              <a:solidFill>
                <a:srgbClr val="0070C0"/>
              </a:solidFill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На всех контейнерных площадках установлены контейнеры, </a:t>
            </a:r>
            <a:r>
              <a:rPr lang="ru-RU" b="1" dirty="0" smtClean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которые </a:t>
            </a:r>
            <a:r>
              <a:rPr lang="ru-RU" b="1" dirty="0">
                <a:solidFill>
                  <a:srgbClr val="0070C0"/>
                </a:solidFill>
                <a:ea typeface="Times New Roman" pitchFamily="18" charset="0"/>
                <a:cs typeface="Arial" pitchFamily="34" charset="0"/>
              </a:rPr>
              <a:t>предоставлены </a:t>
            </a:r>
            <a:endParaRPr lang="ru-RU" b="1" dirty="0" smtClean="0">
              <a:solidFill>
                <a:srgbClr val="0070C0"/>
              </a:solidFill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>региональным оператором АО ПРО ТКО</a:t>
            </a:r>
            <a:endParaRPr lang="ru-RU" b="1" dirty="0">
              <a:solidFill>
                <a:srgbClr val="0070C0"/>
              </a:solidFill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028610"/>
              </p:ext>
            </p:extLst>
          </p:nvPr>
        </p:nvGraphicFramePr>
        <p:xfrm>
          <a:off x="755576" y="3140968"/>
          <a:ext cx="7869559" cy="315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4"/>
                <a:gridCol w="2658483"/>
                <a:gridCol w="2474772"/>
              </a:tblGrid>
              <a:tr h="979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Территории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Количество контейнерных площадок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Количество контейнеров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26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Аспинская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55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116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26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Нижнесыповская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18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37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26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Судинская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48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126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26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Уинская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76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165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26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Чайкинская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+mn-lt"/>
                          <a:ea typeface="+mn-ea"/>
                        </a:rPr>
                        <a:t>51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265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222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+mn-lt"/>
                          <a:ea typeface="+mn-ea"/>
                        </a:rPr>
                        <a:t>495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8925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5699719"/>
          </a:xfrm>
        </p:spPr>
        <p:txBody>
          <a:bodyPr/>
          <a:lstStyle/>
          <a:p>
            <a:r>
              <a:rPr lang="ru-RU" sz="2400" b="1" dirty="0">
                <a:effectLst/>
                <a:latin typeface="Times New Roman"/>
                <a:ea typeface="Times New Roman"/>
              </a:rPr>
              <a:t>Муниципальное казенное учреждение «Управление по благоустройству Уинского муниципального округа Пермского края» создано 01 марта 2020 года с целью реализации, предусмотренных Федеральным законом от 06.10.2003 № 131-ФЗ «Об общих принципах организации местного самоуправления в Российской Федерации</a:t>
            </a:r>
            <a:r>
              <a:rPr lang="ru-RU" sz="2400" b="1" dirty="0" smtClean="0">
                <a:effectLst/>
                <a:latin typeface="Times New Roman"/>
                <a:ea typeface="Times New Roman"/>
              </a:rPr>
              <a:t>», </a:t>
            </a:r>
            <a:r>
              <a:rPr lang="ru-RU" sz="2400" b="1" dirty="0">
                <a:effectLst/>
                <a:latin typeface="Times New Roman"/>
                <a:ea typeface="Times New Roman"/>
              </a:rPr>
              <a:t>полномочий органов местного самоуправления Уинского муниципального округа в сферах благоустройства территории и обращения с твердыми коммунальными отходами, создания условий для массового отдыха жителей муниципального округа и организации обустройства мест массового отдыха </a:t>
            </a:r>
            <a:r>
              <a:rPr lang="ru-RU" sz="2400" b="1" dirty="0" smtClean="0">
                <a:effectLst/>
                <a:latin typeface="Times New Roman"/>
                <a:ea typeface="Times New Roman"/>
              </a:rPr>
              <a:t>населения на </a:t>
            </a:r>
            <a:r>
              <a:rPr lang="ru-RU" sz="2400" b="1" dirty="0">
                <a:effectLst/>
                <a:latin typeface="Times New Roman"/>
                <a:ea typeface="Times New Roman"/>
              </a:rPr>
              <a:t>территории Уинского муниципального округа Пермского </a:t>
            </a:r>
            <a:r>
              <a:rPr lang="ru-RU" sz="2400" b="1" dirty="0" smtClean="0">
                <a:effectLst/>
                <a:latin typeface="Times New Roman"/>
                <a:ea typeface="Times New Roman"/>
              </a:rPr>
              <a:t>края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7868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332656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Разработаны и утверждены реестры и схемы размещений контейнерных площадок по всем населенным </a:t>
            </a:r>
            <a:r>
              <a:rPr lang="ru-RU" sz="2000" b="1" dirty="0" smtClean="0">
                <a:solidFill>
                  <a:schemeClr val="tx2"/>
                </a:solidFill>
              </a:rPr>
              <a:t>пунктам, которые размещены на сайте  округа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Скрин схем К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08636"/>
            <a:ext cx="6984776" cy="472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4296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8759" y="332656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chemeClr val="accent4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4"/>
                </a:solidFill>
              </a:rPr>
              <a:t>Организация </a:t>
            </a:r>
            <a:r>
              <a:rPr lang="ru-RU" sz="2400" b="1" dirty="0">
                <a:solidFill>
                  <a:schemeClr val="accent4"/>
                </a:solidFill>
              </a:rPr>
              <a:t>работ по уличному освещению населенных пунктов Уинского муниципального </a:t>
            </a:r>
            <a:r>
              <a:rPr lang="ru-RU" sz="2400" b="1" dirty="0" smtClean="0">
                <a:solidFill>
                  <a:schemeClr val="accent4"/>
                </a:solidFill>
              </a:rPr>
              <a:t>округа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5175854"/>
              </p:ext>
            </p:extLst>
          </p:nvPr>
        </p:nvGraphicFramePr>
        <p:xfrm>
          <a:off x="428335" y="2405260"/>
          <a:ext cx="7888081" cy="3411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5170"/>
                <a:gridCol w="2407360"/>
                <a:gridCol w="2305551"/>
              </a:tblGrid>
              <a:tr h="1308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Территории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Количество точек учета, ед.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Количество светильников, ламп, ед.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</a:tr>
              <a:tr h="275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Аспинская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29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329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</a:tr>
              <a:tr h="275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Нижнесыповская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151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</a:tr>
              <a:tr h="275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Судинская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26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314</a:t>
                      </a:r>
                      <a:endParaRPr lang="ru-RU" sz="2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658" marR="61658" marT="0" marB="0"/>
                </a:tc>
              </a:tr>
              <a:tr h="275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Уинская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49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509</a:t>
                      </a:r>
                      <a:endParaRPr lang="ru-RU" sz="2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658" marR="61658" marT="0" marB="0"/>
                </a:tc>
              </a:tr>
              <a:tr h="275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Чайкинская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197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</a:tr>
              <a:tr h="2759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126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58" marR="6165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61658" marR="6165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9952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06489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В рамках реализации проекта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b="1" u="sng" dirty="0" smtClean="0">
                <a:solidFill>
                  <a:srgbClr val="00B050"/>
                </a:solidFill>
              </a:rPr>
              <a:t>«Комплексное развитие сельских территорий»</a:t>
            </a:r>
            <a:endParaRPr lang="ru-RU" sz="3200" dirty="0"/>
          </a:p>
          <a:p>
            <a:pPr algn="ctr"/>
            <a:r>
              <a:rPr lang="ru-RU" sz="3200" dirty="0" smtClean="0"/>
              <a:t>в 2024 году проведено устройство уличного освещения в населенных пунктах Уинского муниципального округа на общую сумму   1 947 984,33 рублей, в том числе 584 395,30 рублей средства местного бюджета, </a:t>
            </a:r>
            <a:br>
              <a:rPr lang="ru-RU" sz="3200" dirty="0" smtClean="0"/>
            </a:br>
            <a:r>
              <a:rPr lang="ru-RU" sz="3200" dirty="0" smtClean="0"/>
              <a:t>подрядчик ООО «Мир Авто»</a:t>
            </a:r>
            <a:endParaRPr lang="ru-RU" sz="3200" dirty="0" smtClean="0">
              <a:solidFill>
                <a:schemeClr val="tx2"/>
              </a:solidFill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7668" y="620688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За счет проекта </a:t>
            </a:r>
            <a:r>
              <a:rPr lang="ru-RU" sz="2000" dirty="0" smtClean="0">
                <a:solidFill>
                  <a:schemeClr val="tx2"/>
                </a:solidFill>
              </a:rPr>
              <a:t>было </a:t>
            </a:r>
            <a:r>
              <a:rPr lang="ru-RU" sz="2000" dirty="0">
                <a:solidFill>
                  <a:schemeClr val="tx2"/>
                </a:solidFill>
              </a:rPr>
              <a:t>проведено уличное освещение по участкам, где уличное освещение отсутствовало, 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установлено 92 энергосберегающих светильников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3074" name="Picture 2" descr="-g4K65zUlc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2959874" cy="384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8sh8sFphnJQ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2961733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Q-qrGgLWbQ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799377" cy="37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4221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0648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/>
                </a:solidFill>
              </a:rPr>
              <a:t>Организация работ по предупреждению и ликвидации</a:t>
            </a:r>
          </a:p>
          <a:p>
            <a:pPr algn="ctr"/>
            <a:r>
              <a:rPr lang="ru-RU" sz="2800" b="1" dirty="0" smtClean="0">
                <a:solidFill>
                  <a:schemeClr val="accent4"/>
                </a:solidFill>
              </a:rPr>
              <a:t>несанкционированных свалок</a:t>
            </a:r>
          </a:p>
          <a:p>
            <a:pPr algn="ctr"/>
            <a:endParaRPr lang="ru-RU" sz="2400" b="1" dirty="0" smtClean="0">
              <a:solidFill>
                <a:schemeClr val="accent4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В 2024 году проведена очистка и ликвидация </a:t>
            </a:r>
          </a:p>
          <a:p>
            <a:r>
              <a:rPr lang="ru-RU" sz="2400" dirty="0" smtClean="0">
                <a:solidFill>
                  <a:schemeClr val="tx2"/>
                </a:solidFill>
              </a:rPr>
              <a:t>5 несанкционированных свалок: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  Севернее 0,5 км д. Большой Ась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  </a:t>
            </a:r>
            <a:r>
              <a:rPr lang="ru-RU" sz="2400" dirty="0" err="1" smtClean="0">
                <a:solidFill>
                  <a:schemeClr val="tx2"/>
                </a:solidFill>
              </a:rPr>
              <a:t>Юго-Западее</a:t>
            </a:r>
            <a:r>
              <a:rPr lang="ru-RU" sz="2400" dirty="0" smtClean="0">
                <a:solidFill>
                  <a:schemeClr val="tx2"/>
                </a:solidFill>
              </a:rPr>
              <a:t> 0,5 км  с. </a:t>
            </a:r>
            <a:r>
              <a:rPr lang="ru-RU" sz="2400" dirty="0" err="1" smtClean="0">
                <a:solidFill>
                  <a:schemeClr val="tx2"/>
                </a:solidFill>
              </a:rPr>
              <a:t>Усановка</a:t>
            </a:r>
            <a:endParaRPr lang="ru-RU" sz="24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  Восточнее 0,2 км д. Телес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  Севернее 0,1км д. Малая Аспа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2"/>
                </a:solidFill>
              </a:rPr>
              <a:t>  Вблизи с. Суда</a:t>
            </a:r>
          </a:p>
          <a:p>
            <a:endParaRPr lang="ru-RU" sz="2400" dirty="0" smtClean="0">
              <a:solidFill>
                <a:schemeClr val="tx2"/>
              </a:solidFill>
            </a:endParaRPr>
          </a:p>
          <a:p>
            <a:endParaRPr lang="ru-RU" sz="2400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Также проводились работы по очистке несанкционированных свалок по левой стороне автомобильных дорог «Уинское – Салаваты»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и «</a:t>
            </a:r>
            <a:r>
              <a:rPr lang="ru-RU" sz="2400" dirty="0" err="1" smtClean="0">
                <a:solidFill>
                  <a:schemeClr val="tx2"/>
                </a:solidFill>
              </a:rPr>
              <a:t>Кочешовка</a:t>
            </a:r>
            <a:r>
              <a:rPr lang="ru-RU" sz="2400" dirty="0" smtClean="0">
                <a:solidFill>
                  <a:schemeClr val="tx2"/>
                </a:solidFill>
              </a:rPr>
              <a:t> – Салакайка»</a:t>
            </a:r>
          </a:p>
          <a:p>
            <a:pPr algn="ctr"/>
            <a:endParaRPr lang="ru-RU" sz="2400" b="1" dirty="0" smtClean="0">
              <a:solidFill>
                <a:schemeClr val="accent4"/>
              </a:solidFill>
            </a:endParaRPr>
          </a:p>
          <a:p>
            <a:endParaRPr lang="ru-RU" sz="2000" dirty="0" smtClean="0"/>
          </a:p>
          <a:p>
            <a:endParaRPr lang="ru-RU" dirty="0" smtClean="0"/>
          </a:p>
        </p:txBody>
      </p:sp>
      <p:pic>
        <p:nvPicPr>
          <p:cNvPr id="5" name="Рисунок 4" descr="IMG_20240422_112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060848"/>
            <a:ext cx="4091947" cy="3456384"/>
          </a:xfrm>
          <a:prstGeom prst="rect">
            <a:avLst/>
          </a:prstGeom>
        </p:spPr>
      </p:pic>
      <p:pic>
        <p:nvPicPr>
          <p:cNvPr id="6" name="Рисунок 5" descr="IMG_20240426_101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060848"/>
            <a:ext cx="412845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В рамках акции «</a:t>
            </a:r>
            <a:r>
              <a:rPr lang="ru-RU" sz="2400" dirty="0" err="1" smtClean="0">
                <a:solidFill>
                  <a:schemeClr val="tx2"/>
                </a:solidFill>
              </a:rPr>
              <a:t>ПРОуборка</a:t>
            </a:r>
            <a:r>
              <a:rPr lang="ru-RU" sz="2400" dirty="0" smtClean="0">
                <a:solidFill>
                  <a:schemeClr val="tx2"/>
                </a:solidFill>
              </a:rPr>
              <a:t>» проведена очистка от мусора территории по правой стороне автомобильной дороги «Уинское – </a:t>
            </a:r>
            <a:r>
              <a:rPr lang="ru-RU" sz="2400" dirty="0" err="1" smtClean="0">
                <a:solidFill>
                  <a:schemeClr val="tx2"/>
                </a:solidFill>
              </a:rPr>
              <a:t>Салаваты</a:t>
            </a:r>
            <a:r>
              <a:rPr lang="ru-RU" sz="2400" dirty="0" smtClean="0">
                <a:solidFill>
                  <a:schemeClr val="tx2"/>
                </a:solidFill>
              </a:rPr>
              <a:t>». Собрано 50 мешков мусора, приняли участие 21 человек</a:t>
            </a:r>
          </a:p>
          <a:p>
            <a:pPr algn="ctr"/>
            <a:endParaRPr lang="ru-RU" sz="2400" b="1" dirty="0" smtClean="0">
              <a:solidFill>
                <a:schemeClr val="accent4"/>
              </a:solidFill>
            </a:endParaRPr>
          </a:p>
          <a:p>
            <a:endParaRPr lang="ru-RU" sz="2000" dirty="0" smtClean="0"/>
          </a:p>
          <a:p>
            <a:endParaRPr lang="ru-RU" dirty="0" smtClean="0"/>
          </a:p>
        </p:txBody>
      </p:sp>
      <p:pic>
        <p:nvPicPr>
          <p:cNvPr id="7" name="Рисунок 6" descr="изображение_viber_2024-05-24_11-06-27-5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88840"/>
            <a:ext cx="6552728" cy="42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tx2"/>
                </a:solidFill>
              </a:rPr>
              <a:t>В весенний период 2024 года проводились работы по </a:t>
            </a:r>
            <a:r>
              <a:rPr lang="ru-RU" sz="2000" dirty="0" err="1" smtClean="0">
                <a:solidFill>
                  <a:schemeClr val="tx2"/>
                </a:solidFill>
              </a:rPr>
              <a:t>акаризации</a:t>
            </a:r>
            <a:r>
              <a:rPr lang="ru-RU" sz="2000" dirty="0" smtClean="0">
                <a:solidFill>
                  <a:schemeClr val="tx2"/>
                </a:solidFill>
              </a:rPr>
              <a:t> и дератизации открытых территорий (парков, стадионов, пляжей, лесополос, кладбищ и т.д.), общей площадью 24,77 га,  подрядчик – ООО «Научно-производственная фирма «ЭКО-ДЭЗ».  </a:t>
            </a:r>
          </a:p>
          <a:p>
            <a:pPr algn="just"/>
            <a:r>
              <a:rPr lang="ru-RU" sz="2000" dirty="0" smtClean="0">
                <a:solidFill>
                  <a:schemeClr val="tx2"/>
                </a:solidFill>
              </a:rPr>
              <a:t>В 2025 году обработка будет проводиться на площади 26,3 га.</a:t>
            </a:r>
            <a:endParaRPr lang="ru-RU" sz="2400" b="1" dirty="0" smtClean="0">
              <a:solidFill>
                <a:schemeClr val="tx2"/>
              </a:solidFill>
            </a:endParaRPr>
          </a:p>
          <a:p>
            <a:endParaRPr lang="ru-RU" sz="2000" dirty="0" smtClean="0"/>
          </a:p>
          <a:p>
            <a:endParaRPr lang="ru-RU" dirty="0" smtClean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7626" y="-17621"/>
            <a:ext cx="876874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ea typeface="Times New Roman" pitchFamily="18" charset="0"/>
                <a:cs typeface="Arial" pitchFamily="34" charset="0"/>
              </a:rPr>
              <a:t>Проведение противоэпидемических мероприятий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cs typeface="Arial" pitchFamily="34" charset="0"/>
            </a:endParaRPr>
          </a:p>
        </p:txBody>
      </p:sp>
      <p:pic>
        <p:nvPicPr>
          <p:cNvPr id="2050" name="Picture 2" descr="IMG_20200507_1139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3" y="2420888"/>
            <a:ext cx="432048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IMG_20200507_10510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433888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На территории округа всего 23 действующих муниципальных кладбищ с общественным порядком работы. Уборка и благоустройство территорий кладбищ, ежегодно проводятся с участием жителей населенных пунктов.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260648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4"/>
                </a:solidFill>
              </a:rPr>
              <a:t>Организация работ по созданию и содержанию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4"/>
                </a:solidFill>
              </a:rPr>
              <a:t> мест захоронений (кладбищ)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7544" y="1988840"/>
          <a:ext cx="8229600" cy="4050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4226"/>
                <a:gridCol w="4705374"/>
              </a:tblGrid>
              <a:tr h="13501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Территории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Количество муниципальных кладбищ, ед.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450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Аспинская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450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Нижнесыповская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450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Судинская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450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Уинская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</a:tr>
              <a:tr h="450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 err="1">
                          <a:effectLst/>
                        </a:rPr>
                        <a:t>Чайкинская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+mn-lt"/>
                          <a:ea typeface="+mn-ea"/>
                        </a:rPr>
                        <a:t>3</a:t>
                      </a:r>
                    </a:p>
                  </a:txBody>
                  <a:tcPr marL="62901" marR="62901" marT="0" marB="0"/>
                </a:tc>
              </a:tr>
              <a:tr h="450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endParaRPr lang="ru-RU" sz="2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01" marR="629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+mn-lt"/>
                          <a:ea typeface="+mn-ea"/>
                        </a:rPr>
                        <a:t>23</a:t>
                      </a:r>
                    </a:p>
                  </a:txBody>
                  <a:tcPr marL="62901" marR="6290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165702"/>
            <a:ext cx="80648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По проекту инициативного </a:t>
            </a:r>
            <a:r>
              <a:rPr lang="ru-RU" sz="2000" b="1" dirty="0" err="1" smtClean="0">
                <a:solidFill>
                  <a:schemeClr val="tx2"/>
                </a:solidFill>
              </a:rPr>
              <a:t>бюджетирования</a:t>
            </a:r>
            <a:r>
              <a:rPr lang="ru-RU" sz="2000" b="1" dirty="0" smtClean="0">
                <a:solidFill>
                  <a:schemeClr val="tx2"/>
                </a:solidFill>
              </a:rPr>
              <a:t> проведен ремонт ограждения кладбища в с. </a:t>
            </a:r>
            <a:r>
              <a:rPr lang="ru-RU" sz="2000" b="1" dirty="0" err="1" smtClean="0">
                <a:solidFill>
                  <a:schemeClr val="tx2"/>
                </a:solidFill>
              </a:rPr>
              <a:t>Барсаи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сумму 1 184 903,34 рублей,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 том числе 118 490,33 рублей средства граждан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с. Барсаи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846640" cy="6408711"/>
          </a:xfrm>
        </p:spPr>
        <p:txBody>
          <a:bodyPr/>
          <a:lstStyle/>
          <a:p>
            <a:r>
              <a:rPr lang="ru-RU" sz="2800" b="1" dirty="0">
                <a:effectLst/>
                <a:latin typeface="Times New Roman"/>
                <a:ea typeface="Times New Roman"/>
              </a:rPr>
              <a:t>Учреждение в 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>2024 </a:t>
            </a:r>
            <a:r>
              <a:rPr lang="ru-RU" sz="2800" b="1" dirty="0">
                <a:effectLst/>
                <a:latin typeface="Times New Roman"/>
                <a:ea typeface="Times New Roman"/>
              </a:rPr>
              <a:t>году осуществляло свою деятельность в соответствии с 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>муниципальной программой</a:t>
            </a:r>
            <a:r>
              <a:rPr lang="ru-RU" sz="2800" b="1" dirty="0">
                <a:effectLst/>
                <a:latin typeface="Times New Roman"/>
                <a:ea typeface="Times New Roman"/>
              </a:rPr>
              <a:t/>
            </a:r>
            <a:br>
              <a:rPr lang="ru-RU" sz="2800" b="1" dirty="0">
                <a:effectLst/>
                <a:latin typeface="Times New Roman"/>
                <a:ea typeface="Times New Roman"/>
              </a:rPr>
            </a:br>
            <a:r>
              <a:rPr lang="ru-RU" sz="2800" dirty="0">
                <a:effectLst/>
                <a:latin typeface="Times New Roman"/>
                <a:ea typeface="Times New Roman"/>
              </a:rPr>
              <a:t> </a:t>
            </a:r>
            <a:br>
              <a:rPr lang="ru-RU" sz="2800" dirty="0">
                <a:effectLst/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  <a:t>«Благоустройство на территории Уинского муниципального округа Пермского края» </a:t>
            </a:r>
            <a:r>
              <a:rPr lang="ru-RU" sz="2800" b="1" dirty="0" smtClean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b="1" dirty="0" smtClean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  <a:t>на 2024-2026 </a:t>
            </a:r>
            <a:r>
              <a:rPr lang="ru-RU" sz="2800" b="1" dirty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  <a:t>годы, утвержденной постановлением администрации Уинского муниципального </a:t>
            </a:r>
            <a:r>
              <a:rPr lang="ru-RU" sz="2800" b="1" dirty="0" smtClean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  <a:t>округа </a:t>
            </a:r>
            <a:br>
              <a:rPr lang="ru-RU" sz="2800" b="1" dirty="0" smtClean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chemeClr val="accent5"/>
                </a:solidFill>
                <a:effectLst/>
                <a:latin typeface="Times New Roman"/>
                <a:ea typeface="Times New Roman"/>
              </a:rPr>
              <a:t>от 10.10.2023  № 259-01-03-289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400" dirty="0" smtClean="0">
                <a:effectLst/>
                <a:latin typeface="Times New Roman"/>
                <a:ea typeface="Times New Roman"/>
              </a:rPr>
            </a:br>
            <a:r>
              <a:rPr lang="ru-RU" sz="1100" dirty="0">
                <a:effectLst/>
                <a:latin typeface="Times New Roman"/>
                <a:ea typeface="Times New Roman"/>
              </a:rPr>
              <a:t/>
            </a:r>
            <a:br>
              <a:rPr lang="ru-RU" sz="1100" dirty="0">
                <a:effectLst/>
                <a:latin typeface="Times New Roman"/>
                <a:ea typeface="Times New Roman"/>
              </a:rPr>
            </a:br>
            <a:r>
              <a:rPr lang="ru-RU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1100" dirty="0">
                <a:effectLst/>
                <a:latin typeface="Times New Roman"/>
                <a:ea typeface="Times New Roman"/>
              </a:rPr>
              <a:t/>
            </a:r>
            <a:br>
              <a:rPr lang="ru-RU" sz="1100" dirty="0">
                <a:effectLst/>
                <a:latin typeface="Times New Roman"/>
                <a:ea typeface="Times New Roman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276509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165702"/>
            <a:ext cx="80648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 участием средств самообложения граждан реализован проект «Ремонт ограждения кладбища в с. Суда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сумму 1 986 684,97 рублей,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 том числе 361 469,64 рублей средства граждан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Ограждение Су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864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188640"/>
            <a:ext cx="80648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 2025 году по проекту инициативного </a:t>
            </a:r>
            <a:r>
              <a:rPr lang="ru-RU" sz="2000" b="1" dirty="0" err="1" smtClean="0">
                <a:solidFill>
                  <a:schemeClr val="tx2"/>
                </a:solidFill>
              </a:rPr>
              <a:t>бюджетирования</a:t>
            </a:r>
            <a:r>
              <a:rPr lang="ru-RU" sz="2000" b="1" dirty="0" smtClean="0">
                <a:solidFill>
                  <a:schemeClr val="tx2"/>
                </a:solidFill>
              </a:rPr>
              <a:t> планируется реализация объекта «Устройство ограждения и благоустройство территории кладбища в с.Аспа»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сумму 1 350 000,00 рублей,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 том числе 135 000,00 рублей средства граждан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endParaRPr lang="ru-RU" sz="2000" dirty="0">
              <a:solidFill>
                <a:srgbClr val="00B050"/>
              </a:solidFill>
            </a:endParaRPr>
          </a:p>
        </p:txBody>
      </p:sp>
      <p:grpSp>
        <p:nvGrpSpPr>
          <p:cNvPr id="1026" name="Группа 5"/>
          <p:cNvGrpSpPr>
            <a:grpSpLocks/>
          </p:cNvGrpSpPr>
          <p:nvPr/>
        </p:nvGrpSpPr>
        <p:grpSpPr bwMode="auto">
          <a:xfrm>
            <a:off x="899592" y="2060848"/>
            <a:ext cx="7344816" cy="4392488"/>
            <a:chOff x="0" y="0"/>
            <a:chExt cx="50026" cy="29444"/>
          </a:xfrm>
        </p:grpSpPr>
        <p:pic>
          <p:nvPicPr>
            <p:cNvPr id="13" name="Picture 2" descr="https://gov.cap.ru/Content2019/news/201906/11/Original/img_20190611_082650.jpg"/>
            <p:cNvPicPr>
              <a:picLocks noChangeAspect="1" noChangeArrowheads="1"/>
            </p:cNvPicPr>
            <p:nvPr/>
          </p:nvPicPr>
          <p:blipFill>
            <a:blip r:embed="rId2" cstate="print"/>
            <a:srcRect l="73018" b="19754"/>
            <a:stretch>
              <a:fillRect/>
            </a:stretch>
          </p:blipFill>
          <p:spPr bwMode="auto">
            <a:xfrm>
              <a:off x="36799" y="0"/>
              <a:ext cx="13227" cy="29444"/>
            </a:xfrm>
            <a:prstGeom prst="rect">
              <a:avLst/>
            </a:prstGeom>
            <a:noFill/>
          </p:spPr>
        </p:pic>
        <p:pic>
          <p:nvPicPr>
            <p:cNvPr id="14" name="Picture 2" descr="https://sun9-58.userapi.com/impg/CkrrTplEQvZOweXPvyiXezpLqTTQ2CtasY-qWg/93xVPeTWCS8.jpg?size=610x1080&amp;quality=95&amp;sign=1401dffd7272e6fd29eeaf7255ce4e78&amp;type=album"/>
            <p:cNvPicPr>
              <a:picLocks noChangeAspect="1" noChangeArrowheads="1"/>
            </p:cNvPicPr>
            <p:nvPr/>
          </p:nvPicPr>
          <p:blipFill>
            <a:blip r:embed="rId3" cstate="print"/>
            <a:srcRect b="7040"/>
            <a:stretch>
              <a:fillRect/>
            </a:stretch>
          </p:blipFill>
          <p:spPr bwMode="auto">
            <a:xfrm>
              <a:off x="11708" y="0"/>
              <a:ext cx="25091" cy="29444"/>
            </a:xfrm>
            <a:prstGeom prst="rect">
              <a:avLst/>
            </a:prstGeom>
            <a:noFill/>
          </p:spPr>
        </p:pic>
        <p:pic>
          <p:nvPicPr>
            <p:cNvPr id="15" name="Picture 2" descr="https://gov.cap.ru/Content2019/news/201906/11/Original/img_20190611_082650.jpg"/>
            <p:cNvPicPr>
              <a:picLocks noChangeAspect="1" noChangeArrowheads="1"/>
            </p:cNvPicPr>
            <p:nvPr/>
          </p:nvPicPr>
          <p:blipFill>
            <a:blip r:embed="rId2" cstate="print"/>
            <a:srcRect r="76343" b="19754"/>
            <a:stretch>
              <a:fillRect/>
            </a:stretch>
          </p:blipFill>
          <p:spPr bwMode="auto">
            <a:xfrm>
              <a:off x="0" y="0"/>
              <a:ext cx="11597" cy="2944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636393"/>
            <a:ext cx="806489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В 2025 году с участием средств самообложения граждан планируется реализация проекта 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«Ремонт ограждения кладбища 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в д. </a:t>
            </a:r>
            <a:r>
              <a:rPr lang="ru-RU" sz="3600" b="1" dirty="0" err="1" smtClean="0">
                <a:solidFill>
                  <a:schemeClr val="tx2"/>
                </a:solidFill>
              </a:rPr>
              <a:t>Салаваты</a:t>
            </a:r>
            <a:r>
              <a:rPr lang="ru-RU" sz="3600" b="1" dirty="0" smtClean="0">
                <a:solidFill>
                  <a:schemeClr val="tx2"/>
                </a:solidFill>
              </a:rPr>
              <a:t>»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на сумму 726 483,29 рублей, 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в том числе 121 080,00 рублей средства самообложения граждан</a:t>
            </a:r>
            <a:endParaRPr lang="ru-RU" sz="3600" dirty="0" smtClean="0">
              <a:solidFill>
                <a:schemeClr val="tx2"/>
              </a:solidFill>
            </a:endParaRPr>
          </a:p>
          <a:p>
            <a:pPr algn="ctr"/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10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332656"/>
            <a:ext cx="80648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accent4"/>
                </a:solidFill>
              </a:rPr>
              <a:t>Организация хозяйственных работ по благоустройству территории округа, ремонту тротуаров, пешеходных мостов, изгородей, сносу аварийных и ветхих строений</a:t>
            </a:r>
            <a:endParaRPr lang="ru-RU" sz="2400" dirty="0">
              <a:solidFill>
                <a:schemeClr val="accent4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57200" y="2170900"/>
          <a:ext cx="8229599" cy="3636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7965"/>
                <a:gridCol w="2913638"/>
                <a:gridCol w="2587996"/>
              </a:tblGrid>
              <a:tr h="11498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Территории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Количество пешеходных мостов, ед.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Протяженность пешеходных дорог (тротуаров), 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56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Аспинская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2</a:t>
                      </a: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1395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56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Нижнесыповская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</a:t>
                      </a: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-</a:t>
                      </a: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56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Судинская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r>
                        <a:rPr lang="ru-RU" sz="23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+mn-lt"/>
                          <a:ea typeface="+mn-ea"/>
                        </a:rPr>
                        <a:t>3256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56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Уинская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2888</a:t>
                      </a: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356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Чайкинская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 </a:t>
                      </a:r>
                      <a:r>
                        <a:rPr lang="ru-RU" sz="23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230</a:t>
                      </a:r>
                      <a:r>
                        <a:rPr lang="ru-RU" sz="2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/>
                </a:tc>
              </a:tr>
              <a:tr h="453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662" marR="6166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7769</a:t>
                      </a:r>
                      <a:endParaRPr lang="ru-RU" sz="2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662" marR="6166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069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895" y="334967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На балансе учреждения находится 5 пешеходных мостов  в с. Уинское, 3 из которых находятся в ветхом состоянии. По данным мостам периодически проводятся небольшие ремонты.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В летний период проводились работы по текущему ремонту мостов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6" descr="GI5isFIzi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996952"/>
            <a:ext cx="2743893" cy="3645024"/>
          </a:xfrm>
          <a:prstGeom prst="rect">
            <a:avLst/>
          </a:prstGeom>
        </p:spPr>
      </p:pic>
      <p:pic>
        <p:nvPicPr>
          <p:cNvPr id="8" name="Рисунок 7" descr="nZrPbSnHT6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3513" y="2996952"/>
            <a:ext cx="270198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644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895" y="234676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В </a:t>
            </a:r>
            <a:r>
              <a:rPr lang="ru-RU" sz="2000" dirty="0" smtClean="0">
                <a:solidFill>
                  <a:schemeClr val="tx2"/>
                </a:solidFill>
              </a:rPr>
              <a:t>2025 году в рамках краевого проекта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«Комфортный край» направление «Наша улица»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планируется ремонт пешеходного тротуара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с. Суда, ул. Школьная, протяженностью 1,2 км.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Стоимость </a:t>
            </a:r>
            <a:r>
              <a:rPr lang="ru-RU" sz="2000" dirty="0">
                <a:solidFill>
                  <a:schemeClr val="tx2"/>
                </a:solidFill>
              </a:rPr>
              <a:t>работ: всего </a:t>
            </a:r>
            <a:r>
              <a:rPr lang="ru-RU" sz="2000" dirty="0" smtClean="0">
                <a:solidFill>
                  <a:schemeClr val="tx2"/>
                </a:solidFill>
              </a:rPr>
              <a:t>2 475 645,93 рублей</a:t>
            </a:r>
            <a:r>
              <a:rPr lang="ru-RU" sz="2000" dirty="0">
                <a:solidFill>
                  <a:schemeClr val="tx2"/>
                </a:solidFill>
              </a:rPr>
              <a:t>, 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в </a:t>
            </a:r>
            <a:r>
              <a:rPr lang="ru-RU" sz="2000" dirty="0">
                <a:solidFill>
                  <a:schemeClr val="tx2"/>
                </a:solidFill>
              </a:rPr>
              <a:t>т.ч. </a:t>
            </a:r>
            <a:r>
              <a:rPr lang="ru-RU" sz="2000" dirty="0" smtClean="0">
                <a:solidFill>
                  <a:schemeClr val="tx2"/>
                </a:solidFill>
              </a:rPr>
              <a:t>средства </a:t>
            </a:r>
            <a:r>
              <a:rPr lang="ru-RU" sz="2000" dirty="0">
                <a:solidFill>
                  <a:schemeClr val="tx2"/>
                </a:solidFill>
              </a:rPr>
              <a:t>местного бюджета – </a:t>
            </a:r>
            <a:r>
              <a:rPr lang="ru-RU" sz="2000" dirty="0" smtClean="0">
                <a:solidFill>
                  <a:schemeClr val="tx2"/>
                </a:solidFill>
              </a:rPr>
              <a:t>247 564,59рублей</a:t>
            </a:r>
            <a:r>
              <a:rPr lang="ru-RU" sz="2000" dirty="0">
                <a:solidFill>
                  <a:schemeClr val="tx2"/>
                </a:solidFill>
              </a:rPr>
              <a:t>. 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Подрядчик </a:t>
            </a:r>
            <a:r>
              <a:rPr lang="ru-RU" sz="2000" dirty="0">
                <a:solidFill>
                  <a:schemeClr val="tx2"/>
                </a:solidFill>
              </a:rPr>
              <a:t>– </a:t>
            </a:r>
            <a:r>
              <a:rPr lang="ru-RU" sz="2000" dirty="0" smtClean="0">
                <a:solidFill>
                  <a:schemeClr val="tx2"/>
                </a:solidFill>
              </a:rPr>
              <a:t>ООО «Мир Авто»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3" name="Рисунок 2" descr="IMG_20240618_110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441508"/>
            <a:ext cx="3168352" cy="4224471"/>
          </a:xfrm>
          <a:prstGeom prst="rect">
            <a:avLst/>
          </a:prstGeom>
        </p:spPr>
      </p:pic>
      <p:pic>
        <p:nvPicPr>
          <p:cNvPr id="4" name="Рисунок 3" descr="IMG_20240618_110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444890"/>
            <a:ext cx="3168352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6691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895" y="234676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</a:rPr>
              <a:t>Также проводились работы по вскрытию и очистке водоотводных канав и водопропускных труб на территории с. Уинское </a:t>
            </a:r>
            <a:r>
              <a:rPr lang="ru-RU" sz="2000" dirty="0" smtClean="0">
                <a:solidFill>
                  <a:schemeClr val="tx2"/>
                </a:solidFill>
              </a:rPr>
              <a:t>механизированным </a:t>
            </a:r>
            <a:r>
              <a:rPr lang="ru-RU" sz="2000" dirty="0">
                <a:solidFill>
                  <a:schemeClr val="tx2"/>
                </a:solidFill>
              </a:rPr>
              <a:t>способом </a:t>
            </a:r>
            <a:r>
              <a:rPr lang="ru-RU" sz="2000" dirty="0" smtClean="0">
                <a:solidFill>
                  <a:schemeClr val="tx2"/>
                </a:solidFill>
              </a:rPr>
              <a:t>(4,504 </a:t>
            </a:r>
            <a:r>
              <a:rPr lang="ru-RU" sz="2000" dirty="0">
                <a:solidFill>
                  <a:schemeClr val="tx2"/>
                </a:solidFill>
              </a:rPr>
              <a:t>км) и вручную </a:t>
            </a:r>
            <a:r>
              <a:rPr lang="ru-RU" sz="2000" dirty="0" smtClean="0">
                <a:solidFill>
                  <a:schemeClr val="tx2"/>
                </a:solidFill>
              </a:rPr>
              <a:t>(0,752 </a:t>
            </a:r>
            <a:r>
              <a:rPr lang="ru-RU" sz="2000" dirty="0">
                <a:solidFill>
                  <a:schemeClr val="tx2"/>
                </a:solidFill>
              </a:rPr>
              <a:t>км)</a:t>
            </a:r>
          </a:p>
        </p:txBody>
      </p:sp>
      <p:pic>
        <p:nvPicPr>
          <p:cNvPr id="1026" name="Picture 2" descr="IMG_20210404_1106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823528" cy="459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_20210403_1709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039" y="1556792"/>
            <a:ext cx="3722439" cy="458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2525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895" y="26064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/>
                </a:solidFill>
              </a:rPr>
              <a:t>Организация работ по уходу за зелеными насаждениями, озеленению территории округа, обрезке и сносу сухих и аварийных деревьев в местах общего пользования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76311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При поддержке </a:t>
            </a:r>
            <a:r>
              <a:rPr lang="ru-RU" dirty="0">
                <a:solidFill>
                  <a:schemeClr val="tx2"/>
                </a:solidFill>
              </a:rPr>
              <a:t>ПАО «Лукойл-Пермь» на территориях населенных пунктов округа проводились экологические акции </a:t>
            </a:r>
            <a:r>
              <a:rPr lang="ru-RU" dirty="0" smtClean="0">
                <a:solidFill>
                  <a:schemeClr val="tx2"/>
                </a:solidFill>
              </a:rPr>
              <a:t> «Дети и </a:t>
            </a:r>
            <a:r>
              <a:rPr lang="ru-RU" dirty="0" err="1" smtClean="0">
                <a:solidFill>
                  <a:schemeClr val="tx2"/>
                </a:solidFill>
              </a:rPr>
              <a:t>Лукойл</a:t>
            </a:r>
            <a:r>
              <a:rPr lang="ru-RU" dirty="0" smtClean="0">
                <a:solidFill>
                  <a:schemeClr val="tx2"/>
                </a:solidFill>
              </a:rPr>
              <a:t> за экологию», посажены 70 шаровидных ив, 10 канадских кленов и яблонь, приобретено 11 уличных скамеек на сумму 70 000,00 руб. По обращениям граждан проведена санитарная рубка зеленых насаждений на сумму 295 375,48 рублей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hHCrj622gLs.jpg"/>
          <p:cNvPicPr>
            <a:picLocks noChangeAspect="1"/>
          </p:cNvPicPr>
          <p:nvPr/>
        </p:nvPicPr>
        <p:blipFill>
          <a:blip r:embed="rId2" cstate="print"/>
          <a:srcRect t="30577" r="1475"/>
          <a:stretch>
            <a:fillRect/>
          </a:stretch>
        </p:blipFill>
        <p:spPr>
          <a:xfrm>
            <a:off x="179512" y="2780928"/>
            <a:ext cx="3816424" cy="3585549"/>
          </a:xfrm>
          <a:prstGeom prst="rect">
            <a:avLst/>
          </a:prstGeom>
        </p:spPr>
      </p:pic>
      <p:pic>
        <p:nvPicPr>
          <p:cNvPr id="9" name="Рисунок 8" descr="zSq_IUnymp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780928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273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82089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tx2"/>
                </a:solidFill>
              </a:rPr>
              <a:t>В рамках акции «Посади цветок» с участием несовершеннолетних детей проводились </a:t>
            </a:r>
            <a:r>
              <a:rPr lang="ru-RU" sz="2200" dirty="0">
                <a:solidFill>
                  <a:schemeClr val="tx2"/>
                </a:solidFill>
              </a:rPr>
              <a:t>работы по </a:t>
            </a:r>
            <a:r>
              <a:rPr lang="ru-RU" sz="2200" dirty="0" smtClean="0">
                <a:solidFill>
                  <a:schemeClr val="tx2"/>
                </a:solidFill>
              </a:rPr>
              <a:t>разбивке клумб, посадке цветов на общественных территориях населенных пунктов округа, а также уборке территорий от мусора. Всего привлечено 85 детей.</a:t>
            </a:r>
          </a:p>
        </p:txBody>
      </p:sp>
      <p:pic>
        <p:nvPicPr>
          <p:cNvPr id="3" name="Рисунок 2" descr="rbYTXiHSBpY.jpg"/>
          <p:cNvPicPr>
            <a:picLocks noChangeAspect="1"/>
          </p:cNvPicPr>
          <p:nvPr/>
        </p:nvPicPr>
        <p:blipFill>
          <a:blip r:embed="rId2" cstate="print"/>
          <a:srcRect l="14253" t="19004" r="14481" b="18282"/>
          <a:stretch>
            <a:fillRect/>
          </a:stretch>
        </p:blipFill>
        <p:spPr>
          <a:xfrm>
            <a:off x="251520" y="2636912"/>
            <a:ext cx="4510321" cy="2976812"/>
          </a:xfrm>
          <a:prstGeom prst="rect">
            <a:avLst/>
          </a:prstGeom>
        </p:spPr>
      </p:pic>
      <p:pic>
        <p:nvPicPr>
          <p:cNvPr id="5" name="Рисунок 4" descr="IMG_20240606_103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636912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598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895" y="23467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</a:rPr>
              <a:t>Организация работ по уборке от мусора и скашиванию сорной растительности общественных территорий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099" y="93957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</a:rPr>
              <a:t>В весенне-летний период </a:t>
            </a:r>
            <a:r>
              <a:rPr lang="ru-RU" dirty="0" smtClean="0">
                <a:solidFill>
                  <a:schemeClr val="tx2"/>
                </a:solidFill>
              </a:rPr>
              <a:t>в населенных пунктах округа проводились </a:t>
            </a:r>
            <a:r>
              <a:rPr lang="ru-RU" dirty="0">
                <a:solidFill>
                  <a:schemeClr val="tx2"/>
                </a:solidFill>
              </a:rPr>
              <a:t>массовые субботники по уборке территорий и работы по скашиванию сорной растительности. </a:t>
            </a:r>
          </a:p>
        </p:txBody>
      </p:sp>
      <p:pic>
        <p:nvPicPr>
          <p:cNvPr id="13317" name="Picture 5" descr="8b89e01cf53d12fee32d56b97f955b7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52064" y="2063748"/>
            <a:ext cx="3733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31914" y="4790066"/>
            <a:ext cx="37719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ynJzrqUaZAA.jpg"/>
          <p:cNvPicPr>
            <a:picLocks noChangeAspect="1"/>
          </p:cNvPicPr>
          <p:nvPr/>
        </p:nvPicPr>
        <p:blipFill>
          <a:blip r:embed="rId4" cstate="print"/>
          <a:srcRect l="6000" t="23681" r="6000" b="1653"/>
          <a:stretch>
            <a:fillRect/>
          </a:stretch>
        </p:blipFill>
        <p:spPr>
          <a:xfrm>
            <a:off x="395536" y="2060848"/>
            <a:ext cx="3960440" cy="2520280"/>
          </a:xfrm>
          <a:prstGeom prst="rect">
            <a:avLst/>
          </a:prstGeom>
        </p:spPr>
      </p:pic>
      <p:pic>
        <p:nvPicPr>
          <p:cNvPr id="10" name="Рисунок 9" descr="-HspUfswEts.jpg"/>
          <p:cNvPicPr>
            <a:picLocks noChangeAspect="1"/>
          </p:cNvPicPr>
          <p:nvPr/>
        </p:nvPicPr>
        <p:blipFill>
          <a:blip r:embed="rId5" cstate="print"/>
          <a:srcRect t="28195" r="1818" b="6351"/>
          <a:stretch>
            <a:fillRect/>
          </a:stretch>
        </p:blipFill>
        <p:spPr>
          <a:xfrm>
            <a:off x="395536" y="4725144"/>
            <a:ext cx="38884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24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     </a:t>
            </a:r>
            <a:r>
              <a:rPr lang="ru-RU" sz="2000" b="1" dirty="0">
                <a:solidFill>
                  <a:schemeClr val="tx2"/>
                </a:solidFill>
              </a:rPr>
              <a:t>Данные об использовании бюджетных ассигнований и иных средств на выполнение </a:t>
            </a:r>
            <a:r>
              <a:rPr lang="ru-RU" sz="2000" b="1" dirty="0" smtClean="0">
                <a:solidFill>
                  <a:schemeClr val="tx2"/>
                </a:solidFill>
              </a:rPr>
              <a:t>мероприятий</a:t>
            </a: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по </a:t>
            </a:r>
            <a:r>
              <a:rPr lang="ru-RU" sz="2000" b="1" dirty="0">
                <a:solidFill>
                  <a:schemeClr val="tx2"/>
                </a:solidFill>
              </a:rPr>
              <a:t>муниципальной программе  </a:t>
            </a:r>
            <a:r>
              <a:rPr lang="ru-RU" sz="2000" b="1" dirty="0" smtClean="0">
                <a:solidFill>
                  <a:schemeClr val="tx2"/>
                </a:solidFill>
              </a:rPr>
              <a:t>«Благоустройство </a:t>
            </a:r>
            <a:r>
              <a:rPr lang="ru-RU" sz="2000" b="1" dirty="0">
                <a:solidFill>
                  <a:schemeClr val="tx2"/>
                </a:solidFill>
              </a:rPr>
              <a:t>на территории Уинского муниципального округа Пермского края" на </a:t>
            </a:r>
            <a:r>
              <a:rPr lang="ru-RU" sz="2000" b="1" dirty="0" smtClean="0">
                <a:solidFill>
                  <a:schemeClr val="tx2"/>
                </a:solidFill>
              </a:rPr>
              <a:t>2024-2026 </a:t>
            </a:r>
            <a:r>
              <a:rPr lang="ru-RU" sz="2000" b="1" dirty="0">
                <a:solidFill>
                  <a:schemeClr val="tx2"/>
                </a:solidFill>
              </a:rPr>
              <a:t>годы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1338960"/>
              </p:ext>
            </p:extLst>
          </p:nvPr>
        </p:nvGraphicFramePr>
        <p:xfrm>
          <a:off x="457199" y="1700808"/>
          <a:ext cx="8229602" cy="4235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7522"/>
                <a:gridCol w="2077522"/>
                <a:gridCol w="1481705"/>
                <a:gridCol w="1481705"/>
                <a:gridCol w="1111148"/>
              </a:tblGrid>
              <a:tr h="37029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муниципальной программы, подпрограммы, основного мероприятия 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Объемы и источники </a:t>
                      </a:r>
                      <a:r>
                        <a:rPr lang="ru-RU" sz="1600" dirty="0" smtClean="0">
                          <a:effectLst/>
                        </a:rPr>
                        <a:t>финансирования в 2024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3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Источник финансирования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План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% исполнения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82069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Муниципальная программа: «Благоустройство на территории Уинского муниципального округа Пермского края» на </a:t>
                      </a:r>
                      <a:r>
                        <a:rPr lang="ru-RU" sz="1600" dirty="0" smtClean="0">
                          <a:effectLst/>
                        </a:rPr>
                        <a:t>2024-2026 </a:t>
                      </a:r>
                      <a:r>
                        <a:rPr lang="ru-RU" sz="1600" dirty="0">
                          <a:effectLst/>
                        </a:rPr>
                        <a:t>годы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Бюджет Уинского муниципального округа,  руб.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13 </a:t>
                      </a:r>
                      <a:r>
                        <a:rPr lang="ru-RU" sz="1600" dirty="0" smtClean="0">
                          <a:effectLst/>
                        </a:rPr>
                        <a:t>658</a:t>
                      </a:r>
                      <a:r>
                        <a:rPr lang="ru-RU" sz="1600" baseline="0" dirty="0" smtClean="0">
                          <a:effectLst/>
                        </a:rPr>
                        <a:t> 607,86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13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+mn-ea"/>
                        </a:rPr>
                        <a:t> 658 607,86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</a:tr>
              <a:tr h="521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Краевой бюджет, руб.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+mn-ea"/>
                        </a:rPr>
                        <a:t> 576 120,60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+mn-ea"/>
                        </a:rPr>
                        <a:t> 250 876,95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94,17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</a:tr>
              <a:tr h="521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Федеральный бюджет, руб.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+mn-ea"/>
                        </a:rPr>
                        <a:t> 477 339,30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+mn-ea"/>
                        </a:rPr>
                        <a:t> 477 339,30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100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</a:tr>
              <a:tr h="5213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Внебюджетные источники, руб.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</a:rPr>
                        <a:t>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</a:tr>
              <a:tr h="324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effectLst/>
                        </a:rPr>
                        <a:t>Итого, руб.</a:t>
                      </a:r>
                      <a:endParaRPr lang="ru-RU" sz="10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effectLst/>
                          <a:latin typeface="+mn-lt"/>
                          <a:ea typeface="+mn-ea"/>
                        </a:rPr>
                        <a:t>24 </a:t>
                      </a:r>
                      <a:r>
                        <a:rPr lang="ru-RU" sz="16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effectLst/>
                          <a:latin typeface="+mn-lt"/>
                          <a:ea typeface="+mn-ea"/>
                        </a:rPr>
                        <a:t>712 067,76</a:t>
                      </a:r>
                      <a:endParaRPr lang="ru-RU" sz="10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effectLst/>
                          <a:latin typeface="+mn-lt"/>
                          <a:ea typeface="+mn-ea"/>
                        </a:rPr>
                        <a:t>24</a:t>
                      </a:r>
                      <a:r>
                        <a:rPr lang="ru-RU" sz="1600" baseline="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effectLst/>
                          <a:latin typeface="+mn-lt"/>
                          <a:ea typeface="+mn-ea"/>
                        </a:rPr>
                        <a:t> 386 824,09</a:t>
                      </a:r>
                      <a:endParaRPr lang="ru-RU" sz="10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n>
                            <a:solidFill>
                              <a:schemeClr val="tx2">
                                <a:lumMod val="75000"/>
                              </a:schemeClr>
                            </a:solidFill>
                          </a:ln>
                          <a:effectLst/>
                          <a:latin typeface="+mn-lt"/>
                          <a:ea typeface="+mn-ea"/>
                        </a:rPr>
                        <a:t>98,68</a:t>
                      </a:r>
                      <a:endParaRPr lang="ru-RU" sz="1000" dirty="0">
                        <a:ln>
                          <a:solidFill>
                            <a:schemeClr val="tx2">
                              <a:lumMod val="75000"/>
                            </a:schemeClr>
                          </a:solidFill>
                        </a:ln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9096" marR="5909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66481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3"/>
                </a:solidFill>
              </a:rPr>
              <a:t>Участие в оформлении территории округа к праздникам, техническом сопровождении культурно-массовых и спортивных </a:t>
            </a:r>
            <a:r>
              <a:rPr lang="ru-RU" sz="2000" b="1" dirty="0" smtClean="0">
                <a:solidFill>
                  <a:schemeClr val="accent3"/>
                </a:solidFill>
              </a:rPr>
              <a:t>мероприятий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3229" y="1204303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При проведении массовых мероприятий в обязанности учреждения входит: расчистка территорий от снега, временная установка контейнеров, туалетов, уборка территорий после проведения мероприятия и т.д.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685" y="2199347"/>
            <a:ext cx="90283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Ежегодно традиционно на центральной площади с.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Уинское</a:t>
            </a:r>
            <a:r>
              <a:rPr lang="ru-RU" altLang="ru-RU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устанавливается и украшается новогодняя елка, оформляются здания и сооружения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_20241225_175525 (1).jpg"/>
          <p:cNvPicPr>
            <a:picLocks noChangeAspect="1"/>
          </p:cNvPicPr>
          <p:nvPr/>
        </p:nvPicPr>
        <p:blipFill>
          <a:blip r:embed="rId2" cstate="print"/>
          <a:srcRect l="14890" t="9794" r="10006" b="22268"/>
          <a:stretch>
            <a:fillRect/>
          </a:stretch>
        </p:blipFill>
        <p:spPr>
          <a:xfrm>
            <a:off x="827584" y="2910102"/>
            <a:ext cx="2376264" cy="2866055"/>
          </a:xfrm>
          <a:prstGeom prst="rect">
            <a:avLst/>
          </a:prstGeom>
        </p:spPr>
      </p:pic>
      <p:pic>
        <p:nvPicPr>
          <p:cNvPr id="8" name="Рисунок 7" descr="IMG_20241225_175539 (1).jpg"/>
          <p:cNvPicPr>
            <a:picLocks noChangeAspect="1"/>
          </p:cNvPicPr>
          <p:nvPr/>
        </p:nvPicPr>
        <p:blipFill>
          <a:blip r:embed="rId3" cstate="print"/>
          <a:srcRect l="6428" t="8570" r="17723" b="23731"/>
          <a:stretch>
            <a:fillRect/>
          </a:stretch>
        </p:blipFill>
        <p:spPr>
          <a:xfrm>
            <a:off x="3851920" y="2924944"/>
            <a:ext cx="4248472" cy="284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926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</a:rPr>
              <a:t>Работа с осужденными лицами, направленными на обязательные и исправительные работы по благоустройству территорий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712087"/>
              </p:ext>
            </p:extLst>
          </p:nvPr>
        </p:nvGraphicFramePr>
        <p:xfrm>
          <a:off x="457200" y="1388969"/>
          <a:ext cx="8229600" cy="3807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8908"/>
                <a:gridCol w="2893278"/>
                <a:gridCol w="2277414"/>
              </a:tblGrid>
              <a:tr h="13437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Территории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Количество лиц, отбывающих наказание в виде обязательных работ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Количество отработанных часов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</a:tr>
              <a:tr h="451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Уинская (МКУ)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964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</a:tr>
              <a:tr h="335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err="1" smtClean="0">
                          <a:effectLst/>
                        </a:rPr>
                        <a:t>Чайкинский</a:t>
                      </a:r>
                      <a:r>
                        <a:rPr lang="ru-RU" sz="2200" dirty="0" smtClean="0">
                          <a:effectLst/>
                        </a:rPr>
                        <a:t> </a:t>
                      </a:r>
                      <a:r>
                        <a:rPr lang="ru-RU" sz="2200" dirty="0">
                          <a:effectLst/>
                        </a:rPr>
                        <a:t>(</a:t>
                      </a:r>
                      <a:r>
                        <a:rPr lang="ru-RU" sz="2200" dirty="0" smtClean="0">
                          <a:effectLst/>
                        </a:rPr>
                        <a:t>ТО)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858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</a:tr>
              <a:tr h="335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err="1" smtClean="0">
                          <a:effectLst/>
                        </a:rPr>
                        <a:t>Аспинский</a:t>
                      </a:r>
                      <a:r>
                        <a:rPr lang="ru-RU" sz="2200" dirty="0" smtClean="0">
                          <a:effectLst/>
                        </a:rPr>
                        <a:t> </a:t>
                      </a:r>
                      <a:r>
                        <a:rPr lang="ru-RU" sz="2200" dirty="0">
                          <a:effectLst/>
                        </a:rPr>
                        <a:t>(</a:t>
                      </a:r>
                      <a:r>
                        <a:rPr lang="ru-RU" sz="2200" dirty="0" smtClean="0">
                          <a:effectLst/>
                        </a:rPr>
                        <a:t>ТО)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84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</a:tr>
              <a:tr h="335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err="1" smtClean="0">
                          <a:effectLst/>
                        </a:rPr>
                        <a:t>Н-Сыповской</a:t>
                      </a:r>
                      <a:r>
                        <a:rPr lang="ru-RU" sz="2200" dirty="0" smtClean="0">
                          <a:effectLst/>
                        </a:rPr>
                        <a:t> </a:t>
                      </a:r>
                      <a:r>
                        <a:rPr lang="ru-RU" sz="2200" dirty="0">
                          <a:effectLst/>
                        </a:rPr>
                        <a:t>(</a:t>
                      </a:r>
                      <a:r>
                        <a:rPr lang="ru-RU" sz="2200" dirty="0" smtClean="0">
                          <a:effectLst/>
                        </a:rPr>
                        <a:t>ТО)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561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</a:tr>
              <a:tr h="335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err="1" smtClean="0">
                          <a:effectLst/>
                        </a:rPr>
                        <a:t>Судинский</a:t>
                      </a:r>
                      <a:r>
                        <a:rPr lang="ru-RU" sz="2200" dirty="0" smtClean="0">
                          <a:effectLst/>
                        </a:rPr>
                        <a:t> </a:t>
                      </a:r>
                      <a:r>
                        <a:rPr lang="ru-RU" sz="2200" dirty="0">
                          <a:effectLst/>
                        </a:rPr>
                        <a:t>(</a:t>
                      </a:r>
                      <a:r>
                        <a:rPr lang="ru-RU" sz="2200" dirty="0" smtClean="0">
                          <a:effectLst/>
                        </a:rPr>
                        <a:t>ТО)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432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</a:tr>
              <a:tr h="335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ИТОГО: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32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+mn-ea"/>
                        </a:rPr>
                        <a:t>2899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986" marR="62986" marT="0" marB="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522920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</a:rPr>
              <a:t>В </a:t>
            </a:r>
            <a:r>
              <a:rPr lang="ru-RU" dirty="0" smtClean="0">
                <a:solidFill>
                  <a:schemeClr val="tx2"/>
                </a:solidFill>
              </a:rPr>
              <a:t>2025 </a:t>
            </a:r>
            <a:r>
              <a:rPr lang="ru-RU" dirty="0">
                <a:solidFill>
                  <a:schemeClr val="tx2"/>
                </a:solidFill>
              </a:rPr>
              <a:t>году 1 человек </a:t>
            </a:r>
            <a:r>
              <a:rPr lang="ru-RU" dirty="0" smtClean="0">
                <a:solidFill>
                  <a:schemeClr val="tx2"/>
                </a:solidFill>
              </a:rPr>
              <a:t>отбывает </a:t>
            </a:r>
            <a:r>
              <a:rPr lang="ru-RU" dirty="0">
                <a:solidFill>
                  <a:schemeClr val="tx2"/>
                </a:solidFill>
              </a:rPr>
              <a:t>наказание в МКУ «Управление по благоустройству Уинского муниципального округа» в виде исправительных работ </a:t>
            </a:r>
            <a:r>
              <a:rPr lang="ru-RU" dirty="0" smtClean="0">
                <a:solidFill>
                  <a:schemeClr val="tx2"/>
                </a:solidFill>
              </a:rPr>
              <a:t> с 10.01.2025.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47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</a:rPr>
              <a:t>Участие в реализации проектов, программ в сфере благоустройства, оказание содействия физическим и юридическим лицам в участии в данных программах и проектах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225689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Учреждение принимает участие в реализации проектов </a:t>
            </a:r>
            <a:r>
              <a:rPr lang="ru-RU" dirty="0">
                <a:solidFill>
                  <a:srgbClr val="00B050"/>
                </a:solidFill>
              </a:rPr>
              <a:t>«Формирование комфортной городской среды», «Комплексное развитие сельских территорий», </a:t>
            </a:r>
            <a:r>
              <a:rPr lang="ru-RU" dirty="0" smtClean="0">
                <a:solidFill>
                  <a:srgbClr val="00B050"/>
                </a:solidFill>
              </a:rPr>
              <a:t>«Комфортный край», инициативное </a:t>
            </a:r>
            <a:r>
              <a:rPr lang="ru-RU" dirty="0" err="1" smtClean="0">
                <a:solidFill>
                  <a:srgbClr val="00B050"/>
                </a:solidFill>
              </a:rPr>
              <a:t>бюджетирование</a:t>
            </a:r>
            <a:r>
              <a:rPr lang="ru-RU" dirty="0" smtClean="0">
                <a:solidFill>
                  <a:srgbClr val="00B050"/>
                </a:solidFill>
              </a:rPr>
              <a:t>, самообложение граждан </a:t>
            </a:r>
            <a:r>
              <a:rPr lang="ru-RU" dirty="0">
                <a:solidFill>
                  <a:srgbClr val="00B050"/>
                </a:solidFill>
              </a:rPr>
              <a:t>и других социально-культурных </a:t>
            </a:r>
            <a:r>
              <a:rPr lang="ru-RU" dirty="0" smtClean="0">
                <a:solidFill>
                  <a:srgbClr val="00B050"/>
                </a:solidFill>
              </a:rPr>
              <a:t>проектах.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Для этого учреждение осуществляет: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организацию </a:t>
            </a:r>
            <a:r>
              <a:rPr lang="ru-RU" dirty="0">
                <a:solidFill>
                  <a:schemeClr val="tx2"/>
                </a:solidFill>
              </a:rPr>
              <a:t>приема, рассмотрение, проведение оценки заявлений и предложений заинтересованных лиц;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проведение </a:t>
            </a:r>
            <a:r>
              <a:rPr lang="ru-RU" dirty="0">
                <a:solidFill>
                  <a:schemeClr val="tx2"/>
                </a:solidFill>
              </a:rPr>
              <a:t>общественных обсуждений проектов;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участие </a:t>
            </a:r>
            <a:r>
              <a:rPr lang="ru-RU" dirty="0">
                <a:solidFill>
                  <a:schemeClr val="tx2"/>
                </a:solidFill>
              </a:rPr>
              <a:t>в разработке и утверждении дизайн-проектов общественных территорий;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направление </a:t>
            </a:r>
            <a:r>
              <a:rPr lang="ru-RU" dirty="0">
                <a:solidFill>
                  <a:schemeClr val="tx2"/>
                </a:solidFill>
              </a:rPr>
              <a:t>заявок с пакетами документов в министерства Пермского края;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заключение </a:t>
            </a:r>
            <a:r>
              <a:rPr lang="ru-RU" dirty="0">
                <a:solidFill>
                  <a:schemeClr val="tx2"/>
                </a:solidFill>
              </a:rPr>
              <a:t>муниципальных контрактов на проведение работ;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участие </a:t>
            </a:r>
            <a:r>
              <a:rPr lang="ru-RU" dirty="0">
                <a:solidFill>
                  <a:schemeClr val="tx2"/>
                </a:solidFill>
              </a:rPr>
              <a:t>в реализации проекта, приемке выполненных работ;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направление </a:t>
            </a:r>
            <a:r>
              <a:rPr lang="ru-RU" dirty="0">
                <a:solidFill>
                  <a:schemeClr val="tx2"/>
                </a:solidFill>
              </a:rPr>
              <a:t>отчетов, информаций, сведений по реализации проектов.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/>
                </a:solidFill>
              </a:rPr>
              <a:t>размещение </a:t>
            </a:r>
            <a:r>
              <a:rPr lang="ru-RU" dirty="0">
                <a:solidFill>
                  <a:schemeClr val="tx2"/>
                </a:solidFill>
              </a:rPr>
              <a:t>информации о реализации проектов на сайтах, информационных системах. </a:t>
            </a:r>
          </a:p>
          <a:p>
            <a:r>
              <a:rPr lang="ru-RU" dirty="0">
                <a:solidFill>
                  <a:schemeClr val="tx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280618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76672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</a:rPr>
              <a:t>Осуществление контроля за соблюдением Правил благоустройства территории Уинского муниципального округа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060848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</a:rPr>
              <a:t>За отчетный </a:t>
            </a:r>
            <a:r>
              <a:rPr lang="ru-RU" sz="2400" dirty="0" smtClean="0">
                <a:solidFill>
                  <a:schemeClr val="tx2"/>
                </a:solidFill>
              </a:rPr>
              <a:t>период по контролю в сфере благоустройства специалистом учреждения нарушителям выдано 21 предписание и направлено 43 информационных письма, из которых </a:t>
            </a:r>
            <a:r>
              <a:rPr lang="ru-RU" sz="2400" smtClean="0">
                <a:solidFill>
                  <a:schemeClr val="tx2"/>
                </a:solidFill>
              </a:rPr>
              <a:t>исполнено - 56</a:t>
            </a:r>
            <a:r>
              <a:rPr lang="ru-RU" sz="2400" dirty="0" smtClean="0">
                <a:solidFill>
                  <a:schemeClr val="tx2"/>
                </a:solidFill>
              </a:rPr>
              <a:t>,  на </a:t>
            </a:r>
            <a:r>
              <a:rPr lang="ru-RU" sz="2400" smtClean="0">
                <a:solidFill>
                  <a:schemeClr val="tx2"/>
                </a:solidFill>
              </a:rPr>
              <a:t>контроле - 9</a:t>
            </a:r>
            <a:r>
              <a:rPr lang="ru-RU" sz="2400" dirty="0" smtClean="0">
                <a:solidFill>
                  <a:schemeClr val="tx2"/>
                </a:solidFill>
              </a:rPr>
              <a:t>. Составлен 1 протокол об административном правонарушении в  части нарушения правил содержания сельскохозяйственных животных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275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5576" y="404663"/>
          <a:ext cx="7848872" cy="576064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888432"/>
                <a:gridCol w="1368152"/>
                <a:gridCol w="1224136"/>
                <a:gridCol w="1368152"/>
              </a:tblGrid>
              <a:tr h="576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Вид нарушения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Выдано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/>
                        <a:t>Исполнено</a:t>
                      </a:r>
                      <a:endParaRPr lang="ru-RU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/>
                        <a:t>На контроле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</a:tr>
              <a:tr h="3497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Уборка</a:t>
                      </a:r>
                      <a:r>
                        <a:rPr lang="ru-RU" sz="1600" b="1" baseline="0" dirty="0" smtClean="0">
                          <a:latin typeface="+mn-lt"/>
                          <a:ea typeface="+mn-ea"/>
                          <a:cs typeface="+mn-cs"/>
                        </a:rPr>
                        <a:t> от мусора и скашивание травы на прилегающей территории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</a:tr>
              <a:tr h="5101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Засорение, складирование дров, строительных и прочих материалов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0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Складирование</a:t>
                      </a:r>
                      <a:r>
                        <a:rPr lang="ru-RU" sz="1600" b="1" baseline="0" dirty="0" smtClean="0">
                          <a:latin typeface="+mn-lt"/>
                          <a:ea typeface="+mn-ea"/>
                          <a:cs typeface="+mn-cs"/>
                        </a:rPr>
                        <a:t> бытового мусора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Нарушение правил содержания с/</a:t>
                      </a:r>
                      <a:r>
                        <a:rPr lang="ru-RU" sz="1600" b="1" dirty="0" err="1" smtClean="0"/>
                        <a:t>х</a:t>
                      </a:r>
                      <a:r>
                        <a:rPr lang="ru-RU" sz="1600" b="1" dirty="0" smtClean="0"/>
                        <a:t> животных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/>
                        <a:t>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Вывоз, откачка ЖБО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Произрастание борщевика Сосновского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/>
                        <a:t>1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/>
                </a:tc>
              </a:tr>
              <a:tr h="8023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Засыпка кюветов и водостоков, устройство переездов через водосточные канавы без оборудования </a:t>
                      </a:r>
                      <a:r>
                        <a:rPr lang="ru-RU" sz="16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подмостковых</a:t>
                      </a: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пропусков  воды</a:t>
                      </a:r>
                      <a:endParaRPr lang="ru-RU" sz="16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</a:tr>
              <a:tr h="8023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Сохранность зеленых насаждений и надлежащий уход за ними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</a:tr>
              <a:tr h="4369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Очистка крыш от снега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41275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</a:rPr>
              <a:t>Осуществление мероприятий по отлову животных без владельцев, их учету </a:t>
            </a:r>
            <a:r>
              <a:rPr lang="ru-RU" sz="2400" b="1" dirty="0" err="1">
                <a:solidFill>
                  <a:schemeClr val="accent2"/>
                </a:solidFill>
              </a:rPr>
              <a:t>карантинированию</a:t>
            </a:r>
            <a:r>
              <a:rPr lang="ru-RU" sz="2400" b="1" dirty="0">
                <a:solidFill>
                  <a:schemeClr val="accent2"/>
                </a:solidFill>
              </a:rPr>
              <a:t>, умерщвлению, стерилизации, возврату и содержанию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772816"/>
            <a:ext cx="878497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/>
                </a:solidFill>
              </a:rPr>
              <a:t>Для осуществления государственных полномочий по организации данных мероприятий в </a:t>
            </a:r>
            <a:r>
              <a:rPr lang="ru-RU" sz="2000" dirty="0" smtClean="0">
                <a:solidFill>
                  <a:schemeClr val="tx2"/>
                </a:solidFill>
              </a:rPr>
              <a:t>2024 </a:t>
            </a:r>
            <a:r>
              <a:rPr lang="ru-RU" sz="2000" dirty="0">
                <a:solidFill>
                  <a:schemeClr val="tx2"/>
                </a:solidFill>
              </a:rPr>
              <a:t>году из бюджета Пермского края было выделено </a:t>
            </a:r>
            <a:r>
              <a:rPr lang="ru-RU" sz="2000" dirty="0" smtClean="0">
                <a:solidFill>
                  <a:schemeClr val="tx2"/>
                </a:solidFill>
              </a:rPr>
              <a:t>231 100,00 </a:t>
            </a:r>
            <a:r>
              <a:rPr lang="ru-RU" sz="2000" dirty="0">
                <a:solidFill>
                  <a:schemeClr val="tx2"/>
                </a:solidFill>
              </a:rPr>
              <a:t>рублей, израсходовано </a:t>
            </a:r>
            <a:r>
              <a:rPr lang="ru-RU" sz="2000" dirty="0" smtClean="0">
                <a:solidFill>
                  <a:schemeClr val="tx2"/>
                </a:solidFill>
              </a:rPr>
              <a:t>87 989,22 рублей</a:t>
            </a:r>
            <a:r>
              <a:rPr lang="ru-RU" sz="2000" dirty="0">
                <a:solidFill>
                  <a:schemeClr val="tx2"/>
                </a:solidFill>
              </a:rPr>
              <a:t>, на которые отловлено 5 собак. Подрядчик </a:t>
            </a:r>
            <a:r>
              <a:rPr lang="ru-RU" sz="2000" dirty="0" smtClean="0">
                <a:solidFill>
                  <a:schemeClr val="tx2"/>
                </a:solidFill>
              </a:rPr>
              <a:t>АНО «ПБЖ «Оскар» (г</a:t>
            </a:r>
            <a:r>
              <a:rPr lang="ru-RU" sz="2000" dirty="0">
                <a:solidFill>
                  <a:schemeClr val="tx2"/>
                </a:solidFill>
              </a:rPr>
              <a:t>. </a:t>
            </a:r>
            <a:r>
              <a:rPr lang="ru-RU" sz="2000" dirty="0" smtClean="0">
                <a:solidFill>
                  <a:schemeClr val="tx2"/>
                </a:solidFill>
              </a:rPr>
              <a:t>Кунгур). </a:t>
            </a:r>
            <a:r>
              <a:rPr lang="ru-RU" sz="2000" dirty="0">
                <a:solidFill>
                  <a:schemeClr val="tx2"/>
                </a:solidFill>
              </a:rPr>
              <a:t>После проведения мероприятий по карантинированию, стерилизации и кастрации </a:t>
            </a:r>
            <a:r>
              <a:rPr lang="ru-RU" sz="2000" dirty="0" smtClean="0">
                <a:solidFill>
                  <a:schemeClr val="tx2"/>
                </a:solidFill>
              </a:rPr>
              <a:t>3 животных направлены </a:t>
            </a:r>
            <a:r>
              <a:rPr lang="ru-RU" sz="2000" dirty="0">
                <a:solidFill>
                  <a:schemeClr val="tx2"/>
                </a:solidFill>
              </a:rPr>
              <a:t>в приют, </a:t>
            </a:r>
            <a:r>
              <a:rPr lang="ru-RU" sz="2000" dirty="0" smtClean="0">
                <a:solidFill>
                  <a:schemeClr val="tx2"/>
                </a:solidFill>
              </a:rPr>
              <a:t>2 </a:t>
            </a:r>
            <a:r>
              <a:rPr lang="ru-RU" sz="2000" dirty="0">
                <a:solidFill>
                  <a:schemeClr val="tx2"/>
                </a:solidFill>
              </a:rPr>
              <a:t>возвращены в </a:t>
            </a:r>
            <a:r>
              <a:rPr lang="ru-RU" sz="2000" dirty="0" smtClean="0">
                <a:solidFill>
                  <a:schemeClr val="tx2"/>
                </a:solidFill>
              </a:rPr>
              <a:t>прежние </a:t>
            </a:r>
            <a:r>
              <a:rPr lang="ru-RU" sz="2000" dirty="0">
                <a:solidFill>
                  <a:schemeClr val="tx2"/>
                </a:solidFill>
              </a:rPr>
              <a:t>места обитания, умерщвление не проводилось.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В </a:t>
            </a:r>
            <a:r>
              <a:rPr lang="ru-RU" sz="2000" dirty="0" smtClean="0">
                <a:solidFill>
                  <a:schemeClr val="tx2"/>
                </a:solidFill>
              </a:rPr>
              <a:t>2025 </a:t>
            </a:r>
            <a:r>
              <a:rPr lang="ru-RU" sz="2000" dirty="0">
                <a:solidFill>
                  <a:schemeClr val="tx2"/>
                </a:solidFill>
              </a:rPr>
              <a:t>году выделено </a:t>
            </a:r>
            <a:r>
              <a:rPr lang="ru-RU" sz="2000" dirty="0" smtClean="0">
                <a:solidFill>
                  <a:schemeClr val="tx2"/>
                </a:solidFill>
              </a:rPr>
              <a:t>184 900,00 </a:t>
            </a:r>
            <a:r>
              <a:rPr lang="ru-RU" sz="2000" dirty="0">
                <a:solidFill>
                  <a:schemeClr val="tx2"/>
                </a:solidFill>
              </a:rPr>
              <a:t>рублей на отлов </a:t>
            </a:r>
            <a:r>
              <a:rPr lang="ru-RU" sz="2000" dirty="0" smtClean="0">
                <a:solidFill>
                  <a:schemeClr val="tx2"/>
                </a:solidFill>
              </a:rPr>
              <a:t>14 </a:t>
            </a:r>
            <a:r>
              <a:rPr lang="ru-RU" sz="2000" dirty="0">
                <a:solidFill>
                  <a:schemeClr val="tx2"/>
                </a:solidFill>
              </a:rPr>
              <a:t>животных без владельцев.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К компетенции учреждения также относится подбор и захоронение трупов павших безнадзорных животных в границах населенных пунктов и животных, сбитых на муниципальных дорогах.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 </a:t>
            </a:r>
          </a:p>
          <a:p>
            <a:pPr algn="just"/>
            <a:r>
              <a:rPr lang="ru-RU" sz="2000" dirty="0">
                <a:solidFill>
                  <a:schemeClr val="tx2"/>
                </a:solidFill>
              </a:rPr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967033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Учреждением также проводились </a:t>
            </a:r>
            <a:endParaRPr lang="ru-RU" sz="2800" b="1" dirty="0" smtClean="0">
              <a:solidFill>
                <a:schemeClr val="accent2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следующие </a:t>
            </a:r>
            <a:r>
              <a:rPr lang="ru-RU" sz="2800" b="1" dirty="0">
                <a:solidFill>
                  <a:schemeClr val="accent2"/>
                </a:solidFill>
              </a:rPr>
              <a:t>работы: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590681"/>
              </p:ext>
            </p:extLst>
          </p:nvPr>
        </p:nvGraphicFramePr>
        <p:xfrm>
          <a:off x="290103" y="1484784"/>
          <a:ext cx="8229600" cy="331236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669128"/>
                <a:gridCol w="1560472"/>
              </a:tblGrid>
              <a:tr h="927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Разработано и утверждено нормативно-правовых актов в сфере благоустройства (положений, порядков, регламентов)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14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8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Выдано разрешений на снос зеленых насаждений на территории округа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8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Рассмотрено письменных обращений граждан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55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87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Рассмотрено устных обращений граждан, в </a:t>
                      </a:r>
                      <a:r>
                        <a:rPr lang="ru-RU" sz="2000" dirty="0" err="1">
                          <a:solidFill>
                            <a:schemeClr val="tx2"/>
                          </a:solidFill>
                          <a:effectLst/>
                        </a:rPr>
                        <a:t>т.ч</a:t>
                      </a:r>
                      <a:r>
                        <a:rPr lang="ru-RU" sz="2000" dirty="0">
                          <a:solidFill>
                            <a:schemeClr val="tx2"/>
                          </a:solidFill>
                          <a:effectLst/>
                        </a:rPr>
                        <a:t>. через интернет-приемную и социальные сети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80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37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2"/>
                          </a:solidFill>
                          <a:effectLst/>
                        </a:rPr>
                        <a:t>Рассмотрено материалов КУСП ОМВД</a:t>
                      </a:r>
                      <a:endParaRPr lang="ru-RU" sz="2000" dirty="0" smtClean="0">
                        <a:solidFill>
                          <a:schemeClr val="tx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895" marR="57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5157192"/>
            <a:ext cx="7836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На контроле учреждения находится </a:t>
            </a:r>
            <a:r>
              <a:rPr lang="ru-RU" sz="2000" dirty="0" smtClean="0">
                <a:solidFill>
                  <a:srgbClr val="FF0000"/>
                </a:solidFill>
              </a:rPr>
              <a:t>30 </a:t>
            </a:r>
            <a:r>
              <a:rPr lang="ru-RU" sz="2000" dirty="0">
                <a:solidFill>
                  <a:srgbClr val="FF0000"/>
                </a:solidFill>
              </a:rPr>
              <a:t>обращений </a:t>
            </a:r>
            <a:r>
              <a:rPr lang="ru-RU" sz="2000" dirty="0" smtClean="0">
                <a:solidFill>
                  <a:srgbClr val="FF0000"/>
                </a:solidFill>
              </a:rPr>
              <a:t>граждан (наружное освещение, снос аварийных деревьев, перенос контейнерных площадок и др.)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122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 </a:t>
            </a:r>
            <a:r>
              <a:rPr lang="ru-RU" sz="2000" dirty="0" smtClean="0">
                <a:solidFill>
                  <a:schemeClr val="tx2"/>
                </a:solidFill>
              </a:rPr>
              <a:t>Все </a:t>
            </a:r>
            <a:r>
              <a:rPr lang="ru-RU" sz="2000" dirty="0">
                <a:solidFill>
                  <a:schemeClr val="tx2"/>
                </a:solidFill>
              </a:rPr>
              <a:t>нормативно-правовые акты, информация в сфере благоустройства и </a:t>
            </a:r>
            <a:r>
              <a:rPr lang="ru-RU" sz="2000" dirty="0" err="1">
                <a:solidFill>
                  <a:schemeClr val="tx2"/>
                </a:solidFill>
              </a:rPr>
              <a:t>ТКО</a:t>
            </a:r>
            <a:r>
              <a:rPr lang="ru-RU" sz="2000" dirty="0">
                <a:solidFill>
                  <a:schemeClr val="tx2"/>
                </a:solidFill>
              </a:rPr>
              <a:t> размещается в сети «Интернет» на официальном сайте администрации Уинского муниципального округа </a:t>
            </a:r>
            <a:r>
              <a:rPr lang="ru-RU" sz="2000" u="sng" dirty="0" err="1">
                <a:solidFill>
                  <a:schemeClr val="tx2"/>
                </a:solidFill>
              </a:rPr>
              <a:t>https</a:t>
            </a:r>
            <a:r>
              <a:rPr lang="ru-RU" sz="2000" u="sng" dirty="0">
                <a:solidFill>
                  <a:schemeClr val="tx2"/>
                </a:solidFill>
              </a:rPr>
              <a:t>://</a:t>
            </a:r>
            <a:r>
              <a:rPr lang="ru-RU" sz="2000" u="sng" dirty="0" err="1">
                <a:solidFill>
                  <a:schemeClr val="tx2"/>
                </a:solidFill>
              </a:rPr>
              <a:t>uinsk.ru</a:t>
            </a:r>
            <a:r>
              <a:rPr lang="ru-RU" sz="2000" u="sng" dirty="0">
                <a:solidFill>
                  <a:schemeClr val="tx2"/>
                </a:solidFill>
              </a:rPr>
              <a:t>/</a:t>
            </a:r>
            <a:r>
              <a:rPr lang="ru-RU" sz="2000" dirty="0">
                <a:solidFill>
                  <a:schemeClr val="tx2"/>
                </a:solidFill>
              </a:rPr>
              <a:t> в разделе «Благоустройство территории Уинского муниципального округа</a:t>
            </a:r>
            <a:r>
              <a:rPr lang="ru-RU" sz="2000" dirty="0" smtClean="0">
                <a:solidFill>
                  <a:schemeClr val="tx2"/>
                </a:solidFill>
              </a:rPr>
              <a:t>»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СКРИ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6571456" cy="45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8882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</a:t>
            </a:r>
            <a:r>
              <a:rPr lang="ru-RU" sz="2000" b="1" dirty="0">
                <a:solidFill>
                  <a:schemeClr val="tx2"/>
                </a:solidFill>
              </a:rPr>
              <a:t>Основные проблемы при осуществлении деятельности в сфере благоустройства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548" y="1196752"/>
            <a:ext cx="81369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недостаточная оснащенность материально-технической базы учреждения;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низкая </a:t>
            </a:r>
            <a:r>
              <a:rPr lang="ru-RU" sz="2000" dirty="0">
                <a:solidFill>
                  <a:schemeClr val="tx2"/>
                </a:solidFill>
              </a:rPr>
              <a:t>заработная плата электриков, отсутствие кадрового резерва на территориях;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негативное отношение жителей к элементам благоустройства: приводятся в неудовлетворительное состояние объекты благоустройства, создаются несанкционированные свалки бытовых отходов;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сильная </a:t>
            </a:r>
            <a:r>
              <a:rPr lang="ru-RU" sz="2000" dirty="0">
                <a:solidFill>
                  <a:schemeClr val="tx2"/>
                </a:solidFill>
              </a:rPr>
              <a:t>изношенность сетей и электрооборудования уличного освещения;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>
                <a:solidFill>
                  <a:schemeClr val="tx2"/>
                </a:solidFill>
              </a:rPr>
              <a:t>отсутствие на законодательном уровне административной ответственности за нарушение </a:t>
            </a:r>
            <a:r>
              <a:rPr lang="ru-RU" sz="2000" dirty="0" smtClean="0">
                <a:solidFill>
                  <a:schemeClr val="tx2"/>
                </a:solidFill>
              </a:rPr>
              <a:t>требований к содержанию зданий и сооружений, </a:t>
            </a:r>
            <a:r>
              <a:rPr lang="ru-RU" sz="2000" dirty="0">
                <a:solidFill>
                  <a:schemeClr val="tx2"/>
                </a:solidFill>
              </a:rPr>
              <a:t>в связи с чем, не представляется возможным привлечь </a:t>
            </a:r>
            <a:r>
              <a:rPr lang="ru-RU" sz="2000" dirty="0" smtClean="0">
                <a:solidFill>
                  <a:schemeClr val="tx2"/>
                </a:solidFill>
              </a:rPr>
              <a:t>собственников недвижимости  </a:t>
            </a:r>
            <a:r>
              <a:rPr lang="ru-RU" sz="2000" dirty="0">
                <a:solidFill>
                  <a:schemeClr val="tx2"/>
                </a:solidFill>
              </a:rPr>
              <a:t>какой-либо ответственности;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недостаточность </a:t>
            </a:r>
            <a:r>
              <a:rPr lang="ru-RU" sz="2000" dirty="0">
                <a:solidFill>
                  <a:schemeClr val="tx2"/>
                </a:solidFill>
              </a:rPr>
              <a:t>финансовых средств для реализации полномочий.</a:t>
            </a:r>
          </a:p>
          <a:p>
            <a:r>
              <a:rPr lang="ru-RU" sz="2000" dirty="0"/>
              <a:t> 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34624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76672"/>
            <a:ext cx="777686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tx2"/>
                </a:solidFill>
              </a:rPr>
              <a:t>В заключение хотелось бы выразить огромную благодарность всем неравнодушным жителям нашего округа, юридическим лицам и индивидуальным предпринимателям, которые внесли свой вклад в </a:t>
            </a:r>
            <a:r>
              <a:rPr lang="ru-RU" sz="3000" b="1" dirty="0" smtClean="0">
                <a:solidFill>
                  <a:schemeClr val="tx2"/>
                </a:solidFill>
              </a:rPr>
              <a:t>развитие территории Уинского муниципального округа. </a:t>
            </a:r>
            <a:r>
              <a:rPr lang="ru-RU" sz="3000" b="1" dirty="0">
                <a:solidFill>
                  <a:schemeClr val="tx2"/>
                </a:solidFill>
              </a:rPr>
              <a:t>Ведь все зависит от нас самих, и если каждый из нас сделает немного хорошего, внесет свой посильный вклад в развитие нашей территории, то всем нам станет жить лучше и комфортнее!</a:t>
            </a:r>
            <a:endParaRPr lang="ru-RU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890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791943"/>
              </p:ext>
            </p:extLst>
          </p:nvPr>
        </p:nvGraphicFramePr>
        <p:xfrm>
          <a:off x="611560" y="548680"/>
          <a:ext cx="7920880" cy="4320483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6087014"/>
                <a:gridCol w="1833866"/>
              </a:tblGrid>
              <a:tr h="617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должности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ставок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Начальник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Консультант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Ведущий </a:t>
                      </a:r>
                      <a:r>
                        <a:rPr lang="ru-RU" sz="1800" dirty="0" smtClean="0">
                          <a:effectLst/>
                        </a:rPr>
                        <a:t>специалист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Водитель автомобиля, комендант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Электрики </a:t>
                      </a:r>
                      <a:r>
                        <a:rPr lang="ru-RU" sz="1800" dirty="0" err="1">
                          <a:effectLst/>
                        </a:rPr>
                        <a:t>Уинской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территории (2 чел.)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Электрик </a:t>
                      </a:r>
                      <a:r>
                        <a:rPr lang="ru-RU" sz="1800" dirty="0" err="1">
                          <a:effectLst/>
                        </a:rPr>
                        <a:t>Аспинской</a:t>
                      </a:r>
                      <a:r>
                        <a:rPr lang="ru-RU" sz="1800" dirty="0">
                          <a:effectLst/>
                        </a:rPr>
                        <a:t> территории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0,75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Электрик Судинской территории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Электрик </a:t>
                      </a:r>
                      <a:r>
                        <a:rPr lang="ru-RU" sz="1800" dirty="0" err="1">
                          <a:effectLst/>
                        </a:rPr>
                        <a:t>Нижнесыповской</a:t>
                      </a:r>
                      <a:r>
                        <a:rPr lang="ru-RU" sz="1800" dirty="0">
                          <a:effectLst/>
                        </a:rPr>
                        <a:t> территории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Электрик Чайкинской территории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Дворник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Дворник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8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Дворник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2559946" y="15570"/>
            <a:ext cx="387157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ШТАТ УЧРЕЖДЕНИЯ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755576" y="5046057"/>
            <a:ext cx="80648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Также в территориальных отделах по договорам ГПХ работают дворники:</a:t>
            </a:r>
            <a:r>
              <a:rPr kumimoji="0" lang="ru-RU" altLang="ru-RU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b="1" dirty="0" err="1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Аспинский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 ТО, </a:t>
            </a:r>
            <a:r>
              <a:rPr kumimoji="0" lang="ru-RU" alt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Судинский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ТО-на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 0,5 ставки, </a:t>
            </a:r>
            <a:r>
              <a:rPr kumimoji="0" lang="ru-RU" alt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Нижнесыповской</a:t>
            </a: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 ТО, </a:t>
            </a:r>
            <a:r>
              <a:rPr kumimoji="0" lang="ru-RU" alt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Чайкинский</a:t>
            </a:r>
            <a:r>
              <a:rPr kumimoji="0" lang="ru-RU" altLang="ru-RU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Times New Roman" pitchFamily="18" charset="0"/>
                <a:cs typeface="Arial" pitchFamily="34" charset="0"/>
              </a:rPr>
              <a:t> ТО- на 0,25 ставки.</a:t>
            </a:r>
            <a:endParaRPr kumimoji="0" lang="ru-RU" alt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endParaRPr kumimoji="0" lang="ru-RU" altLang="ru-RU" sz="6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731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76672"/>
            <a:ext cx="7776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endParaRPr lang="ru-RU" sz="3200" dirty="0"/>
          </a:p>
          <a:p>
            <a:r>
              <a:rPr lang="ru-RU" sz="3200" dirty="0"/>
              <a:t> </a:t>
            </a:r>
          </a:p>
          <a:p>
            <a:r>
              <a:rPr lang="ru-RU" sz="3200" dirty="0"/>
              <a:t> </a:t>
            </a:r>
          </a:p>
          <a:p>
            <a:pPr algn="ctr"/>
            <a:r>
              <a:rPr lang="ru-RU" sz="4800" b="1" dirty="0">
                <a:solidFill>
                  <a:schemeClr val="tx2"/>
                </a:solidFill>
              </a:rPr>
              <a:t>СПАСИБО </a:t>
            </a:r>
            <a:endParaRPr lang="ru-RU" sz="48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4800" b="1" dirty="0" smtClean="0">
                <a:solidFill>
                  <a:schemeClr val="tx2"/>
                </a:solidFill>
              </a:rPr>
              <a:t>ЗА </a:t>
            </a:r>
            <a:r>
              <a:rPr lang="ru-RU" sz="4800" b="1" dirty="0">
                <a:solidFill>
                  <a:schemeClr val="tx2"/>
                </a:solidFill>
              </a:rPr>
              <a:t>ВНИМАНИЕ!</a:t>
            </a:r>
          </a:p>
          <a:p>
            <a:r>
              <a:rPr lang="ru-RU" sz="3200" dirty="0"/>
              <a:t> </a:t>
            </a:r>
          </a:p>
          <a:p>
            <a:r>
              <a:rPr lang="ru-RU" sz="3200" dirty="0"/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ДОКЛАДЧИК:</a:t>
            </a:r>
          </a:p>
          <a:p>
            <a:r>
              <a:rPr lang="ru-RU" dirty="0">
                <a:solidFill>
                  <a:schemeClr val="tx2"/>
                </a:solidFill>
              </a:rPr>
              <a:t>Начальник </a:t>
            </a:r>
            <a:endParaRPr lang="ru-RU" dirty="0" smtClean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МКУ </a:t>
            </a:r>
            <a:r>
              <a:rPr lang="ru-RU" dirty="0">
                <a:solidFill>
                  <a:schemeClr val="tx2"/>
                </a:solidFill>
              </a:rPr>
              <a:t>«Управление по благоустройству</a:t>
            </a:r>
          </a:p>
          <a:p>
            <a:r>
              <a:rPr lang="ru-RU" dirty="0">
                <a:solidFill>
                  <a:schemeClr val="tx2"/>
                </a:solidFill>
              </a:rPr>
              <a:t>Уинского муниципального округа»</a:t>
            </a:r>
          </a:p>
          <a:p>
            <a:r>
              <a:rPr lang="ru-RU" dirty="0">
                <a:solidFill>
                  <a:schemeClr val="tx2"/>
                </a:solidFill>
              </a:rPr>
              <a:t>Хасанова </a:t>
            </a:r>
            <a:r>
              <a:rPr lang="ru-RU" dirty="0" err="1">
                <a:solidFill>
                  <a:schemeClr val="tx2"/>
                </a:solidFill>
              </a:rPr>
              <a:t>Э.Г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37344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655267" y="445314"/>
            <a:ext cx="76671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dirty="0">
                <a:effectLst/>
              </a:rPr>
              <a:t>Материально-техническая база: 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автомобиль </a:t>
            </a:r>
            <a:r>
              <a:rPr lang="ru-RU" sz="2000" dirty="0">
                <a:effectLst/>
              </a:rPr>
              <a:t>легковой </a:t>
            </a:r>
            <a:r>
              <a:rPr lang="en-US" sz="2000" dirty="0">
                <a:effectLst/>
              </a:rPr>
              <a:t>LADA </a:t>
            </a:r>
            <a:r>
              <a:rPr lang="en-US" sz="2000" dirty="0" smtClean="0">
                <a:effectLst/>
              </a:rPr>
              <a:t>GRANTA</a:t>
            </a:r>
            <a:r>
              <a:rPr lang="ru-RU" sz="2000" dirty="0" smtClean="0">
                <a:effectLst/>
              </a:rPr>
              <a:t> 21</a:t>
            </a:r>
            <a:r>
              <a:rPr lang="en-US" sz="2000" dirty="0" smtClean="0">
                <a:effectLst/>
              </a:rPr>
              <a:t>9440</a:t>
            </a:r>
            <a:r>
              <a:rPr lang="ru-RU" sz="2000" dirty="0" smtClean="0">
                <a:effectLst/>
              </a:rPr>
              <a:t>, 20</a:t>
            </a:r>
            <a:r>
              <a:rPr lang="en-US" sz="2000" dirty="0" smtClean="0">
                <a:effectLst/>
              </a:rPr>
              <a:t>21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>
                <a:effectLst/>
              </a:rPr>
              <a:t>г.в</a:t>
            </a:r>
            <a:r>
              <a:rPr lang="ru-RU" sz="2000" dirty="0" smtClean="0">
                <a:effectLst/>
              </a:rPr>
              <a:t>.,</a:t>
            </a:r>
            <a:r>
              <a:rPr lang="en-US" sz="2000" dirty="0" smtClean="0">
                <a:effectLst/>
              </a:rPr>
              <a:t> </a:t>
            </a:r>
            <a:r>
              <a:rPr lang="ru-RU" sz="2000" dirty="0" smtClean="0">
                <a:effectLst/>
              </a:rPr>
              <a:t>прицеп,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 снегоуборщики, триммеры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1000009246.jpg"/>
          <p:cNvPicPr>
            <a:picLocks noChangeAspect="1"/>
          </p:cNvPicPr>
          <p:nvPr/>
        </p:nvPicPr>
        <p:blipFill>
          <a:blip r:embed="rId2" cstate="print"/>
          <a:srcRect l="16117" r="11316" b="4750"/>
          <a:stretch>
            <a:fillRect/>
          </a:stretch>
        </p:blipFill>
        <p:spPr>
          <a:xfrm>
            <a:off x="5868144" y="2060848"/>
            <a:ext cx="3024336" cy="4104456"/>
          </a:xfrm>
          <a:prstGeom prst="rect">
            <a:avLst/>
          </a:prstGeom>
        </p:spPr>
      </p:pic>
      <p:pic>
        <p:nvPicPr>
          <p:cNvPr id="6" name="Рисунок 5" descr="Машина Гран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76872"/>
            <a:ext cx="5518612" cy="37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50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32656" y="277361"/>
            <a:ext cx="8206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ea typeface="Times New Roman" pitchFamily="18" charset="0"/>
                <a:cs typeface="Arial" pitchFamily="34" charset="0"/>
              </a:rPr>
              <a:t>Обустройство и содержание мест массового отдыха населения, в том числе общественных детских и спортивных игровых площадок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013176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sz="2200" dirty="0" smtClean="0">
              <a:solidFill>
                <a:prstClr val="black"/>
              </a:solidFill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altLang="ru-RU" sz="22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Объекты закреплены за учреждениями культуры, образования, территориальными отделами и МКУ «Управление по благоустройству Уинского муниципального округа» 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4536259"/>
              </p:ext>
            </p:extLst>
          </p:nvPr>
        </p:nvGraphicFramePr>
        <p:xfrm>
          <a:off x="467544" y="1484782"/>
          <a:ext cx="8399276" cy="3855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384"/>
                <a:gridCol w="2592288"/>
                <a:gridCol w="2350604"/>
              </a:tblGrid>
              <a:tr h="1702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Территории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Количество детских и спортивных игровых площадок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Количество мест массового отдыха населения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</a:tr>
              <a:tr h="340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err="1" smtClean="0">
                          <a:effectLst/>
                        </a:rPr>
                        <a:t>Аспинский</a:t>
                      </a:r>
                      <a:r>
                        <a:rPr lang="ru-RU" sz="2300" baseline="0" dirty="0" smtClean="0">
                          <a:effectLst/>
                        </a:rPr>
                        <a:t> ТО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</a:tr>
              <a:tr h="340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err="1" smtClean="0">
                          <a:effectLst/>
                        </a:rPr>
                        <a:t>Нижнесыповской</a:t>
                      </a:r>
                      <a:r>
                        <a:rPr lang="ru-RU" sz="2300" baseline="0" dirty="0" smtClean="0">
                          <a:effectLst/>
                        </a:rPr>
                        <a:t> ТО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</a:tr>
              <a:tr h="340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err="1" smtClean="0">
                          <a:effectLst/>
                        </a:rPr>
                        <a:t>Судинский</a:t>
                      </a:r>
                      <a:r>
                        <a:rPr lang="ru-RU" sz="2300" baseline="0" dirty="0" smtClean="0">
                          <a:effectLst/>
                        </a:rPr>
                        <a:t> ТО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</a:tr>
              <a:tr h="340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err="1" smtClean="0">
                          <a:effectLst/>
                        </a:rPr>
                        <a:t>Уинская</a:t>
                      </a:r>
                      <a:r>
                        <a:rPr lang="ru-RU" sz="2300" dirty="0" smtClean="0">
                          <a:effectLst/>
                        </a:rPr>
                        <a:t> территория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</a:tr>
              <a:tr h="340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err="1" smtClean="0">
                          <a:effectLst/>
                        </a:rPr>
                        <a:t>Чайкинский</a:t>
                      </a:r>
                      <a:r>
                        <a:rPr lang="ru-RU" sz="2300" baseline="0" dirty="0" smtClean="0">
                          <a:effectLst/>
                        </a:rPr>
                        <a:t> ТО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</a:tr>
              <a:tr h="340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effectLst/>
                        </a:rPr>
                        <a:t>40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33" marR="6123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0393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GFdJsMJcR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267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IMG_20200603_15013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93543" y="190498"/>
            <a:ext cx="3981450" cy="279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85796" y="3059668"/>
            <a:ext cx="1790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центр  с. Суда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51225" y="6488668"/>
            <a:ext cx="2866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набережная с. </a:t>
            </a:r>
            <a:r>
              <a:rPr lang="ru-RU" b="1" dirty="0" err="1">
                <a:solidFill>
                  <a:schemeClr val="tx2"/>
                </a:solidFill>
              </a:rPr>
              <a:t>Уинское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7783" y="6476125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детская площадка с. Аспа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7341" y="292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детская площадка с. </a:t>
            </a:r>
            <a:r>
              <a:rPr lang="ru-RU" b="1" dirty="0" err="1">
                <a:solidFill>
                  <a:schemeClr val="tx2"/>
                </a:solidFill>
              </a:rPr>
              <a:t>Уинское</a:t>
            </a:r>
            <a:r>
              <a:rPr lang="ru-RU" b="1" dirty="0" smtClean="0">
                <a:solidFill>
                  <a:schemeClr val="tx2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ул. Бабушкина</a:t>
            </a:r>
          </a:p>
        </p:txBody>
      </p:sp>
      <p:pic>
        <p:nvPicPr>
          <p:cNvPr id="10" name="Рисунок 9" descr="Детская площадка Аспа.jpg"/>
          <p:cNvPicPr>
            <a:picLocks noChangeAspect="1"/>
          </p:cNvPicPr>
          <p:nvPr/>
        </p:nvPicPr>
        <p:blipFill>
          <a:blip r:embed="rId4" cstate="print"/>
          <a:srcRect l="1274" t="26375" r="32281" b="14563"/>
          <a:stretch>
            <a:fillRect/>
          </a:stretch>
        </p:blipFill>
        <p:spPr>
          <a:xfrm>
            <a:off x="395536" y="3573016"/>
            <a:ext cx="4428492" cy="2952328"/>
          </a:xfrm>
          <a:prstGeom prst="rect">
            <a:avLst/>
          </a:prstGeom>
        </p:spPr>
      </p:pic>
      <p:pic>
        <p:nvPicPr>
          <p:cNvPr id="11" name="Рисунок 10" descr="Набережна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573016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501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03" y="188640"/>
            <a:ext cx="9144000" cy="2636912"/>
          </a:xfrm>
        </p:spPr>
        <p:txBody>
          <a:bodyPr/>
          <a:lstStyle/>
          <a:p>
            <a:pPr indent="228600"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effectLst/>
                <a:latin typeface="Times New Roman"/>
                <a:ea typeface="Times New Roman"/>
              </a:rPr>
            </a:br>
            <a:r>
              <a:rPr lang="ru-RU" sz="2000" b="1" dirty="0">
                <a:effectLst/>
                <a:latin typeface="Times New Roman"/>
                <a:ea typeface="Times New Roman"/>
              </a:rPr>
              <a:t/>
            </a:r>
            <a:br>
              <a:rPr lang="ru-RU" sz="2000" b="1" dirty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По 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национальному </a:t>
            </a:r>
            <a:r>
              <a:rPr lang="ru-RU" sz="20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проекту</a:t>
            </a:r>
            <a:r>
              <a:rPr lang="ru-RU" sz="2000" dirty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«Инфраструктура для жизни»</a:t>
            </a:r>
            <a:r>
              <a:rPr lang="ru-RU" sz="2000" b="1" u="sng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b="1" u="sng" dirty="0" smtClean="0">
                <a:effectLst/>
                <a:latin typeface="Times New Roman"/>
                <a:ea typeface="Times New Roman"/>
              </a:rPr>
            </a:br>
            <a:r>
              <a:rPr lang="ru-RU" sz="2800" b="1" u="sng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«</a:t>
            </a:r>
            <a:r>
              <a:rPr lang="ru-RU" sz="2800" b="1" u="sng" dirty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Формирование комфортной городской среды» </a:t>
            </a:r>
            <a:r>
              <a:rPr lang="ru-RU" sz="2000" b="1" u="sng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b="1" u="sng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effectLst/>
                <a:latin typeface="Times New Roman"/>
                <a:ea typeface="Times New Roman"/>
              </a:rPr>
              <a:t>в 2024 </a:t>
            </a:r>
            <a:r>
              <a:rPr lang="ru-RU" sz="2000" dirty="0">
                <a:effectLst/>
                <a:latin typeface="Times New Roman"/>
                <a:ea typeface="Times New Roman"/>
              </a:rPr>
              <a:t>году 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реализовано мероприятие:</a:t>
            </a:r>
            <a:r>
              <a:rPr lang="ru-RU" sz="2000" dirty="0">
                <a:effectLst/>
                <a:latin typeface="Times New Roman"/>
                <a:ea typeface="Times New Roman"/>
              </a:rPr>
              <a:t/>
            </a:r>
            <a:br>
              <a:rPr lang="ru-RU" sz="2000" dirty="0">
                <a:effectLst/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chemeClr val="accent3"/>
                </a:solidFill>
                <a:effectLst/>
                <a:latin typeface="Times New Roman"/>
                <a:ea typeface="Times New Roman"/>
              </a:rPr>
              <a:t>Благоустройство историко-природного комплекса «</a:t>
            </a:r>
            <a:r>
              <a:rPr lang="ru-RU" sz="2000" b="1" dirty="0" err="1" smtClean="0">
                <a:solidFill>
                  <a:schemeClr val="accent3"/>
                </a:solidFill>
                <a:effectLst/>
                <a:latin typeface="Times New Roman"/>
                <a:ea typeface="Times New Roman"/>
              </a:rPr>
              <a:t>Уинский</a:t>
            </a:r>
            <a:r>
              <a:rPr lang="ru-RU" sz="2000" b="1" dirty="0" smtClean="0">
                <a:solidFill>
                  <a:schemeClr val="accent3"/>
                </a:solidFill>
                <a:effectLst/>
                <a:latin typeface="Times New Roman"/>
                <a:ea typeface="Times New Roman"/>
              </a:rPr>
              <a:t> парк» (4-й этап)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000" dirty="0" smtClean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2000" dirty="0">
                <a:effectLst/>
                <a:latin typeface="Times New Roman"/>
                <a:ea typeface="Times New Roman"/>
              </a:rPr>
              <a:t>на сумму 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5 940 165,54 руб., в т.ч. 594 016,55 руб. средства местного бюджета </a:t>
            </a:r>
            <a:br>
              <a:rPr lang="ru-RU" sz="2000" dirty="0" smtClean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effectLst/>
                <a:latin typeface="Times New Roman"/>
                <a:ea typeface="Times New Roman"/>
              </a:rPr>
              <a:t>подрядчики  </a:t>
            </a:r>
            <a:r>
              <a:rPr lang="ru-RU" sz="2000" dirty="0">
                <a:effectLst/>
                <a:latin typeface="Times New Roman"/>
                <a:ea typeface="Times New Roman"/>
              </a:rPr>
              <a:t>- 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ИП </a:t>
            </a:r>
            <a:r>
              <a:rPr lang="ru-RU" sz="2000" dirty="0" err="1" smtClean="0">
                <a:effectLst/>
                <a:latin typeface="Times New Roman"/>
                <a:ea typeface="Times New Roman"/>
              </a:rPr>
              <a:t>Сайлер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 Е.В., ИП Сажин А.Л., ООО «Мир Авто»</a:t>
            </a:r>
            <a:br>
              <a:rPr lang="ru-RU" sz="2000" dirty="0" smtClean="0">
                <a:effectLst/>
                <a:latin typeface="Times New Roman"/>
                <a:ea typeface="Times New Roman"/>
              </a:rPr>
            </a:br>
            <a:r>
              <a:rPr lang="ru-RU" sz="2000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2000" dirty="0">
                <a:effectLst/>
                <a:latin typeface="Times New Roman"/>
                <a:ea typeface="Times New Roman"/>
              </a:rPr>
              <a:t>Виды работ: 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устройство пешеходных дорожек, освещения, установка лавочек</a:t>
            </a:r>
            <a:endParaRPr lang="ru-RU" sz="2400" dirty="0"/>
          </a:p>
        </p:txBody>
      </p:sp>
      <p:pic>
        <p:nvPicPr>
          <p:cNvPr id="3" name="Рисунок 2" descr="IMG_20241023_100419.jpg"/>
          <p:cNvPicPr>
            <a:picLocks noChangeAspect="1"/>
          </p:cNvPicPr>
          <p:nvPr/>
        </p:nvPicPr>
        <p:blipFill>
          <a:blip r:embed="rId2" cstate="print"/>
          <a:srcRect t="25528" b="13361"/>
          <a:stretch>
            <a:fillRect/>
          </a:stretch>
        </p:blipFill>
        <p:spPr>
          <a:xfrm>
            <a:off x="683568" y="3068960"/>
            <a:ext cx="3888432" cy="3168352"/>
          </a:xfrm>
          <a:prstGeom prst="rect">
            <a:avLst/>
          </a:prstGeom>
        </p:spPr>
      </p:pic>
      <p:pic>
        <p:nvPicPr>
          <p:cNvPr id="5" name="Рисунок 4" descr="IMG_20241023_100501.jpg"/>
          <p:cNvPicPr>
            <a:picLocks noChangeAspect="1"/>
          </p:cNvPicPr>
          <p:nvPr/>
        </p:nvPicPr>
        <p:blipFill>
          <a:blip r:embed="rId3" cstate="print"/>
          <a:srcRect t="13579" r="3632" b="29633"/>
          <a:stretch>
            <a:fillRect/>
          </a:stretch>
        </p:blipFill>
        <p:spPr>
          <a:xfrm>
            <a:off x="4788024" y="3068960"/>
            <a:ext cx="403244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836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1748</TotalTime>
  <Words>2169</Words>
  <Application>Microsoft Office PowerPoint</Application>
  <PresentationFormat>Экран (4:3)</PresentationFormat>
  <Paragraphs>415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Исполнительная</vt:lpstr>
      <vt:lpstr>ОТЧЕТ о деятельности муниципального казенного учреждения «Управление по благоустройству Уинского муниципального округа Пермского края»  за 2024 год и планы на 2025 год   </vt:lpstr>
      <vt:lpstr>Муниципальное казенное учреждение «Управление по благоустройству Уинского муниципального округа Пермского края» создано 01 марта 2020 года с целью реализации, предусмотренных Федеральным законом от 06.10.2003 № 131-ФЗ «Об общих принципах организации местного самоуправления в Российской Федерации», полномочий органов местного самоуправления Уинского муниципального округа в сферах благоустройства территории и обращения с твердыми коммунальными отходами, создания условий для массового отдыха жителей муниципального округа и организации обустройства мест массового отдыха населения на территории Уинского муниципального округа Пермского края</vt:lpstr>
      <vt:lpstr>Учреждение в 2024 году осуществляло свою деятельность в соответствии с муниципальной программой    «Благоустройство на территории Уинского муниципального округа Пермского края»  на 2024-2026 годы, утвержденной постановлением администрации Уинского муниципального округа  от 10.10.2023  № 259-01-03-289    </vt:lpstr>
      <vt:lpstr>Слайд 4</vt:lpstr>
      <vt:lpstr>ШТАТ УЧРЕЖДЕНИЯ                 </vt:lpstr>
      <vt:lpstr>Материально-техническая база:  автомобиль легковой LADA GRANTA 219440, 2021 г.в., прицеп,  снегоуборщики, триммеры</vt:lpstr>
      <vt:lpstr>Обустройство и содержание мест массового отдыха населения, в том числе общественных детских и спортивных игровых площадок</vt:lpstr>
      <vt:lpstr>Слайд 8</vt:lpstr>
      <vt:lpstr>               По национальному проекту «Инфраструктура для жизни» «Формирование комфортной городской среды»  в 2024 году реализовано мероприятие: Благоустройство историко-природного комплекса «Уинский парк» (4-й этап)  на сумму 5 940 165,54 руб., в т.ч. 594 016,55 руб. средства местного бюджета  подрядчики  - ИП Сайлер Е.В., ИП Сажин А.Л., ООО «Мир Авто»  Виды работ: устройство пешеходных дорожек, освещения, установка лавочек</vt:lpstr>
      <vt:lpstr>  В 2025 году в рамках данного проекта планируется продолжить реализацию проекта   «Благоустройство историко-природного комплекса «Уинский парк» (5-й этап)  </vt:lpstr>
      <vt:lpstr> В рамках реализации проекта  «Комплексное развитие сельских территорий»  проведено устройство детской игровой площадки  в д. Салаваты на общую сумму 504 884,08 рублей,  в том числе 151 465,22 рублей средства местного бюджета,  подрядчик ООО «Мир Авто» </vt:lpstr>
      <vt:lpstr> В рамках благотворительной помощи  ПАО «ЛУКОЙЛ-ПЕРМЬ»  было проведено обустройство детской игровой площадки в д. Сосновка на сумму 530 000,00 рублей</vt:lpstr>
      <vt:lpstr>Слайд 13</vt:lpstr>
      <vt:lpstr>        В 2024 году по инициативе жителей реализован  проект инициативного бюджетирования  «Ремонт мемориального комплекса, посвященного землякам,  погибшим в годы ВОВ 1941-1945гг и благоустройство прилегающей территории в с. Чайка»  на сумму 1 233 216,26 руб., в т.ч. 123 321,63 руб. средства граждан  Подрядчик – ИП Клоян З.Р.</vt:lpstr>
      <vt:lpstr>        В 2024 году по также реализован  проект инициативного бюджетирования  «Установка памятного знака»  в Уинском парке на сумму 540 538,27 руб., в т.ч. 54 053,83 руб. средства граждан  Подрядчик – ООО  «Пермский военно-мемориальный комплекс»</vt:lpstr>
      <vt:lpstr>       В 2025 году по проекту инициативного бюджетирования планируется ремонт памятника ВОВ и благоустройство прилегающей территории в с. Воскресенское на общую сумму 1 500 000,00 рублей,  в том числе 150 000,00 средства граждан </vt:lpstr>
      <vt:lpstr>       В 2025 году по проекту инициативного бюджетирования  также планируется благоустройство территории  памятника в д. Чесноковка на общую сумму 350 000,00 рублей,  в том числе 35 000,00 средства граждан </vt:lpstr>
      <vt:lpstr>        Организация работ по обустройству и содержанию мест накопления твердых коммунальных отходов (контейнерных площадок), расположенных на территориях общего пользования.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муниципального казенного учреждения «Управление по благоустройству Уинского муниципального округа Пермского края»  за 2020 год</dc:title>
  <dc:creator>RePack by Diakov</dc:creator>
  <cp:lastModifiedBy>zamgl</cp:lastModifiedBy>
  <cp:revision>382</cp:revision>
  <dcterms:created xsi:type="dcterms:W3CDTF">2021-04-12T16:47:17Z</dcterms:created>
  <dcterms:modified xsi:type="dcterms:W3CDTF">2025-04-24T04:44:19Z</dcterms:modified>
</cp:coreProperties>
</file>