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  <p:sldMasterId id="2147483854" r:id="rId2"/>
  </p:sldMasterIdLst>
  <p:notesMasterIdLst>
    <p:notesMasterId r:id="rId27"/>
  </p:notesMasterIdLst>
  <p:sldIdLst>
    <p:sldId id="256" r:id="rId3"/>
    <p:sldId id="257" r:id="rId4"/>
    <p:sldId id="362" r:id="rId5"/>
    <p:sldId id="386" r:id="rId6"/>
    <p:sldId id="442" r:id="rId7"/>
    <p:sldId id="334" r:id="rId8"/>
    <p:sldId id="345" r:id="rId9"/>
    <p:sldId id="449" r:id="rId10"/>
    <p:sldId id="387" r:id="rId11"/>
    <p:sldId id="436" r:id="rId12"/>
    <p:sldId id="440" r:id="rId13"/>
    <p:sldId id="444" r:id="rId14"/>
    <p:sldId id="445" r:id="rId15"/>
    <p:sldId id="443" r:id="rId16"/>
    <p:sldId id="421" r:id="rId17"/>
    <p:sldId id="429" r:id="rId18"/>
    <p:sldId id="411" r:id="rId19"/>
    <p:sldId id="414" r:id="rId20"/>
    <p:sldId id="401" r:id="rId21"/>
    <p:sldId id="446" r:id="rId22"/>
    <p:sldId id="448" r:id="rId23"/>
    <p:sldId id="447" r:id="rId24"/>
    <p:sldId id="294" r:id="rId25"/>
    <p:sldId id="354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u16-01" initials="f" lastIdx="1" clrIdx="0"/>
  <p:cmAuthor id="2" name="ZamNacalnFu" initials="Z" lastIdx="3" clrIdx="1">
    <p:extLst>
      <p:ext uri="{19B8F6BF-5375-455C-9EA6-DF929625EA0E}">
        <p15:presenceInfo xmlns:p15="http://schemas.microsoft.com/office/powerpoint/2012/main" userId="ZamNacalnF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7FD"/>
    <a:srgbClr val="883FE9"/>
    <a:srgbClr val="BB51BB"/>
    <a:srgbClr val="B687DD"/>
    <a:srgbClr val="DC303C"/>
    <a:srgbClr val="F19437"/>
    <a:srgbClr val="64B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1904" autoAdjust="0"/>
  </p:normalViewPr>
  <p:slideViewPr>
    <p:cSldViewPr>
      <p:cViewPr varScale="1">
        <p:scale>
          <a:sx n="95" d="100"/>
          <a:sy n="95" d="100"/>
        </p:scale>
        <p:origin x="20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5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505149004997767E-2"/>
          <c:y val="0.32496483123496783"/>
          <c:w val="0.96680514094983871"/>
          <c:h val="0.499145928230196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-4.5265716886583596E-3"/>
                  <c:y val="1.30563871434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CE-4660-BE0F-CF7285D31A0F}"/>
                </c:ext>
              </c:extLst>
            </c:dLbl>
            <c:dLbl>
              <c:idx val="1"/>
              <c:layout>
                <c:manualLayout>
                  <c:x val="0"/>
                  <c:y val="7.8338322860808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E-4660-BE0F-CF7285D31A0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652447.6</c:v>
                </c:pt>
                <c:pt idx="1">
                  <c:v>640015.9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CE-4660-BE0F-CF7285D31A0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3.0177144591055733E-3"/>
                  <c:y val="1.5667664572161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CE-4660-BE0F-CF7285D31A0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Лист1!$B$3:$C$3</c:f>
              <c:numCache>
                <c:formatCode>0</c:formatCode>
                <c:ptCount val="2"/>
                <c:pt idx="0">
                  <c:v>576655</c:v>
                </c:pt>
                <c:pt idx="1">
                  <c:v>675888.6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CE-4660-BE0F-CF7285D31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425536"/>
        <c:axId val="163645696"/>
      </c:barChart>
      <c:catAx>
        <c:axId val="159425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63645696"/>
        <c:crosses val="autoZero"/>
        <c:auto val="1"/>
        <c:lblAlgn val="ctr"/>
        <c:lblOffset val="100"/>
        <c:noMultiLvlLbl val="0"/>
      </c:catAx>
      <c:valAx>
        <c:axId val="163645696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594255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1.6033572027350496E-2"/>
          <c:y val="0.24011722927706827"/>
          <c:w val="0.96748605067756477"/>
          <c:h val="0.6353761897941727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Ремонт 
дорог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2023 год факт</c:v>
                </c:pt>
                <c:pt idx="1">
                  <c:v>2024 год перв. бюджет</c:v>
                </c:pt>
                <c:pt idx="2">
                  <c:v>2024 год уточн. Бюджет</c:v>
                </c:pt>
                <c:pt idx="3">
                  <c:v>2024 год факт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10570.6</c:v>
                </c:pt>
                <c:pt idx="1">
                  <c:v>16196.9</c:v>
                </c:pt>
                <c:pt idx="2">
                  <c:v>11755.8</c:v>
                </c:pt>
                <c:pt idx="3">
                  <c:v>11689.3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E-4D99-9401-02E0195CC4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Проектирование, строительство, реконструкция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2023 год факт</c:v>
                </c:pt>
                <c:pt idx="1">
                  <c:v>2024 год перв. бюджет</c:v>
                </c:pt>
                <c:pt idx="2">
                  <c:v>2024 год уточн. Бюджет</c:v>
                </c:pt>
                <c:pt idx="3">
                  <c:v>2024 год факт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2E-4D99-9401-02E0195CC41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Содержание  дорог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2023 год факт</c:v>
                </c:pt>
                <c:pt idx="1">
                  <c:v>2024 год перв. бюджет</c:v>
                </c:pt>
                <c:pt idx="2">
                  <c:v>2024 год уточн. Бюджет</c:v>
                </c:pt>
                <c:pt idx="3">
                  <c:v>2024 год факт</c:v>
                </c:pt>
              </c:strCache>
            </c:strRef>
          </c:cat>
          <c:val>
            <c:numRef>
              <c:f>Лист1!$D$2:$D$5</c:f>
              <c:numCache>
                <c:formatCode>#,##0.00</c:formatCode>
                <c:ptCount val="4"/>
                <c:pt idx="0">
                  <c:v>19389.599999999999</c:v>
                </c:pt>
                <c:pt idx="1">
                  <c:v>25832.2</c:v>
                </c:pt>
                <c:pt idx="2" formatCode="#,##0">
                  <c:v>28490</c:v>
                </c:pt>
                <c:pt idx="3" formatCode="#,##0">
                  <c:v>28490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2E-4D99-9401-02E0195CC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100"/>
        <c:axId val="195555328"/>
        <c:axId val="85217792"/>
      </c:barChart>
      <c:catAx>
        <c:axId val="195555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217792"/>
        <c:crosses val="autoZero"/>
        <c:auto val="1"/>
        <c:lblAlgn val="ctr"/>
        <c:lblOffset val="100"/>
        <c:noMultiLvlLbl val="0"/>
      </c:catAx>
      <c:valAx>
        <c:axId val="852177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95555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9293264935668302E-3"/>
          <c:y val="0"/>
          <c:w val="0.9580883345376684"/>
          <c:h val="0.18630303703628889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7699794108898299E-2"/>
          <c:y val="0.21455791528214035"/>
          <c:w val="0.46057808093007585"/>
          <c:h val="5.770460479138681E-2"/>
        </c:manualLayout>
      </c:layout>
      <c:lineChart>
        <c:grouping val="standar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Собственные доходы всего</c:v>
                </c:pt>
              </c:strCache>
            </c:strRef>
          </c:tx>
          <c:spPr>
            <a:ln w="34925">
              <a:solidFill>
                <a:srgbClr val="142DAC"/>
              </a:solidFill>
            </a:ln>
          </c:spPr>
          <c:marker>
            <c:symbol val="square"/>
            <c:size val="7"/>
            <c:spPr>
              <a:solidFill>
                <a:srgbClr val="142DAC"/>
              </a:solidFill>
              <a:ln>
                <a:solidFill>
                  <a:srgbClr val="142DAC"/>
                </a:solidFill>
                <a:tailEnd type="stealth"/>
              </a:ln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0"/>
              <c:layout>
                <c:manualLayout>
                  <c:x val="-3.7517387684586415E-2"/>
                  <c:y val="-3.89455218904897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D0-48B9-BCD8-8B71C798539F}"/>
                </c:ext>
              </c:extLst>
            </c:dLbl>
            <c:dLbl>
              <c:idx val="2"/>
              <c:layout>
                <c:manualLayout>
                  <c:x val="-4.2344296318259415E-2"/>
                  <c:y val="-2.9144111289125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D0-48B9-BCD8-8B71C798539F}"/>
                </c:ext>
              </c:extLst>
            </c:dLbl>
            <c:dLbl>
              <c:idx val="3"/>
              <c:layout>
                <c:manualLayout>
                  <c:x val="-3.4664812401479478E-2"/>
                  <c:y val="-3.3411479683804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D0-48B9-BCD8-8B71C798539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Лист1!$B$2:$B$3</c:f>
              <c:numCache>
                <c:formatCode>General</c:formatCode>
                <c:ptCount val="2"/>
                <c:pt idx="0">
                  <c:v>2023</c:v>
                </c:pt>
                <c:pt idx="1">
                  <c:v>2024</c:v>
                </c:pt>
              </c:numCache>
            </c:numRef>
          </c:cat>
          <c:val>
            <c:numRef>
              <c:f>Лист1!$C$2:$C$3</c:f>
              <c:numCache>
                <c:formatCode>#,##0</c:formatCode>
                <c:ptCount val="2"/>
                <c:pt idx="0">
                  <c:v>259363.7</c:v>
                </c:pt>
                <c:pt idx="1">
                  <c:v>281968.7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D0-48B9-BCD8-8B71C79853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075008"/>
        <c:axId val="85198528"/>
      </c:lineChart>
      <c:catAx>
        <c:axId val="164075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5198528"/>
        <c:crosses val="autoZero"/>
        <c:auto val="1"/>
        <c:lblAlgn val="ctr"/>
        <c:lblOffset val="100"/>
        <c:noMultiLvlLbl val="0"/>
      </c:catAx>
      <c:valAx>
        <c:axId val="85198528"/>
        <c:scaling>
          <c:orientation val="minMax"/>
          <c:min val="0"/>
        </c:scaling>
        <c:delete val="1"/>
        <c:axPos val="l"/>
        <c:numFmt formatCode="#,##0" sourceLinked="0"/>
        <c:majorTickMark val="out"/>
        <c:minorTickMark val="none"/>
        <c:tickLblPos val="none"/>
        <c:crossAx val="164075008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681971492414821"/>
          <c:y val="0.16023014488289181"/>
          <c:w val="0.25242177541793942"/>
          <c:h val="9.596850349961115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120009904231884E-2"/>
          <c:y val="6.8142681116239612E-2"/>
          <c:w val="0.49780998114386621"/>
          <c:h val="0.675341628707921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Прочие безвозмездные поступления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Лист1!$B$4:$C$4</c:f>
              <c:numCache>
                <c:formatCode>#,##0</c:formatCode>
                <c:ptCount val="2"/>
                <c:pt idx="0">
                  <c:v>847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2-4694-AB1E-02A105A58806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09E-3"/>
                  <c:y val="3.5152840160617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82-4694-AB1E-02A105A58806}"/>
                </c:ext>
              </c:extLst>
            </c:dLbl>
            <c:dLbl>
              <c:idx val="1"/>
              <c:layout>
                <c:manualLayout>
                  <c:x val="0"/>
                  <c:y val="-4.7274376921082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82-4694-AB1E-02A105A58806}"/>
                </c:ext>
              </c:extLst>
            </c:dLbl>
            <c:dLbl>
              <c:idx val="2"/>
              <c:layout>
                <c:manualLayout>
                  <c:x val="2.7777777777777835E-3"/>
                  <c:y val="-1.093834836796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82-4694-AB1E-02A105A58806}"/>
                </c:ext>
              </c:extLst>
            </c:dLbl>
            <c:dLbl>
              <c:idx val="3"/>
              <c:layout>
                <c:manualLayout>
                  <c:x val="0"/>
                  <c:y val="-8.75067869437117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82-4694-AB1E-02A105A58806}"/>
                </c:ext>
              </c:extLst>
            </c:dLbl>
            <c:dLbl>
              <c:idx val="4"/>
              <c:layout>
                <c:manualLayout>
                  <c:x val="1.3888888888888909E-3"/>
                  <c:y val="-1.312601804155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82-4694-AB1E-02A105A5880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Лист1!$B$3:$C$3</c:f>
              <c:numCache>
                <c:formatCode>#,##0</c:formatCode>
                <c:ptCount val="2"/>
                <c:pt idx="0">
                  <c:v>176038</c:v>
                </c:pt>
                <c:pt idx="1">
                  <c:v>187208.6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82-4694-AB1E-02A105A58806}"/>
            </c:ext>
          </c:extLst>
        </c:ser>
        <c:ser>
          <c:idx val="2"/>
          <c:order val="2"/>
          <c:tx>
            <c:strRef>
              <c:f>Лист1!$A$2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Лист1!$B$1:$C$1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Лист1!$B$2:$C$2</c:f>
              <c:numCache>
                <c:formatCode>0</c:formatCode>
                <c:ptCount val="2"/>
                <c:pt idx="0">
                  <c:v>82478.7</c:v>
                </c:pt>
                <c:pt idx="1">
                  <c:v>94760.1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82-4694-AB1E-02A105A58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164076032"/>
        <c:axId val="85199680"/>
      </c:barChart>
      <c:catAx>
        <c:axId val="1640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5199680"/>
        <c:crosses val="autoZero"/>
        <c:auto val="1"/>
        <c:lblAlgn val="ctr"/>
        <c:lblOffset val="100"/>
        <c:tickLblSkip val="1"/>
        <c:noMultiLvlLbl val="0"/>
      </c:catAx>
      <c:valAx>
        <c:axId val="851996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0"/>
        <c:majorTickMark val="out"/>
        <c:minorTickMark val="none"/>
        <c:tickLblPos val="none"/>
        <c:crossAx val="164076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15287163770832"/>
          <c:y val="0.11478333215501307"/>
          <c:w val="0.30277777777777776"/>
          <c:h val="0.65272987344840461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812052788645166E-2"/>
          <c:y val="0.33432784986887365"/>
          <c:w val="0.93886840472354249"/>
          <c:h val="0.3385098429889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Собственные налоговые и неналоговые доходы 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2023 год                             факт</c:v>
                </c:pt>
                <c:pt idx="1">
                  <c:v>2024 год                                уточн. план</c:v>
                </c:pt>
                <c:pt idx="2">
                  <c:v>2024 год                               факт</c:v>
                </c:pt>
              </c:strCache>
            </c:strRef>
          </c:cat>
          <c:val>
            <c:numRef>
              <c:f>Лист1!$B$2:$D$2</c:f>
              <c:numCache>
                <c:formatCode>#,##0</c:formatCode>
                <c:ptCount val="3"/>
                <c:pt idx="0">
                  <c:v>82478.7</c:v>
                </c:pt>
                <c:pt idx="1">
                  <c:v>89184.8</c:v>
                </c:pt>
                <c:pt idx="2">
                  <c:v>94760.1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0-4EC2-95CE-FFF3C7A37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175722496"/>
        <c:axId val="85200832"/>
      </c:barChart>
      <c:catAx>
        <c:axId val="1757224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5200832"/>
        <c:crosses val="autoZero"/>
        <c:auto val="1"/>
        <c:lblAlgn val="ctr"/>
        <c:lblOffset val="100"/>
        <c:noMultiLvlLbl val="0"/>
      </c:catAx>
      <c:valAx>
        <c:axId val="852008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one"/>
        <c:crossAx val="1757224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452666875397683"/>
          <c:y val="2.2359592656925878E-3"/>
          <c:w val="0.60097413418711054"/>
          <c:h val="0.17847782773066315"/>
        </c:manualLayout>
      </c:layout>
      <c:overlay val="0"/>
      <c:spPr>
        <a:solidFill>
          <a:srgbClr val="EDF7FD"/>
        </a:solidFill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212871077722204E-4"/>
          <c:y val="0.3185732577692772"/>
          <c:w val="0.93886840472354249"/>
          <c:h val="0.34589770291259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Безвозмездные поступления (без дотации)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Лист1!$B$1:$D$1</c:f>
              <c:strCache>
                <c:ptCount val="3"/>
                <c:pt idx="0">
                  <c:v>2023 год                             факт</c:v>
                </c:pt>
                <c:pt idx="1">
                  <c:v>2024 год                                уточн. план</c:v>
                </c:pt>
                <c:pt idx="2">
                  <c:v>2024 год                               факт</c:v>
                </c:pt>
              </c:strCache>
            </c:strRef>
          </c:cat>
          <c:val>
            <c:numRef>
              <c:f>Лист1!$B$2:$D$2</c:f>
              <c:numCache>
                <c:formatCode>#,##0</c:formatCode>
                <c:ptCount val="3"/>
                <c:pt idx="0">
                  <c:v>393083.8</c:v>
                </c:pt>
                <c:pt idx="1">
                  <c:v>362080.8</c:v>
                </c:pt>
                <c:pt idx="2">
                  <c:v>358047.2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0-4EC2-95CE-FFF3C7A37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174084608"/>
        <c:axId val="85202560"/>
      </c:barChart>
      <c:catAx>
        <c:axId val="174084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5202560"/>
        <c:crosses val="autoZero"/>
        <c:auto val="1"/>
        <c:lblAlgn val="ctr"/>
        <c:lblOffset val="100"/>
        <c:noMultiLvlLbl val="0"/>
      </c:catAx>
      <c:valAx>
        <c:axId val="852025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one"/>
        <c:crossAx val="174084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11861184742564471"/>
          <c:w val="1"/>
          <c:h val="0.10815216219756676"/>
        </c:manualLayout>
      </c:layout>
      <c:overlay val="0"/>
      <c:spPr>
        <a:solidFill>
          <a:srgbClr val="EDF7FD"/>
        </a:solidFill>
      </c:spPr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0922530549827"/>
          <c:y val="0.27748768655334594"/>
          <c:w val="0.39311691791481618"/>
          <c:h val="0.623745509758175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1.1239589158627565E-2"/>
                  <c:y val="-1.132059400807317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520-4044-A55F-F019DB32FB39}"/>
                </c:ext>
              </c:extLst>
            </c:dLbl>
            <c:dLbl>
              <c:idx val="1"/>
              <c:layout>
                <c:manualLayout>
                  <c:x val="3.5415065926381661E-2"/>
                  <c:y val="-2.54667999851868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20-4044-A55F-F019DB32FB39}"/>
                </c:ext>
              </c:extLst>
            </c:dLbl>
            <c:dLbl>
              <c:idx val="2"/>
              <c:layout>
                <c:manualLayout>
                  <c:x val="-6.5673375227215655E-2"/>
                  <c:y val="-4.101396141169499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20-4044-A55F-F019DB32FB39}"/>
                </c:ext>
              </c:extLst>
            </c:dLbl>
            <c:dLbl>
              <c:idx val="3"/>
              <c:layout>
                <c:manualLayout>
                  <c:x val="-2.3311135364044517E-2"/>
                  <c:y val="0.1117955412361589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20-4044-A55F-F019DB32FB39}"/>
                </c:ext>
              </c:extLst>
            </c:dLbl>
            <c:dLbl>
              <c:idx val="10"/>
              <c:layout>
                <c:manualLayout>
                  <c:x val="0.25014587548162248"/>
                  <c:y val="-6.256101173943635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520-4044-A55F-F019DB32FB39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Доходы от использования имущества</c:v>
                </c:pt>
                <c:pt idx="3">
                  <c:v>Налоги на имущество</c:v>
                </c:pt>
                <c:pt idx="4">
                  <c:v>Доходы от продажи материальных и нематериальных активов</c:v>
                </c:pt>
                <c:pt idx="5">
                  <c:v>Доходы от оказания платных услуг и компенсации затрат государства</c:v>
                </c:pt>
                <c:pt idx="6">
                  <c:v>Налоги на совокупный доход</c:v>
                </c:pt>
                <c:pt idx="7">
                  <c:v>Государственная пошлина</c:v>
                </c:pt>
                <c:pt idx="8">
                  <c:v>Платежи при пользовании природными ресурсами</c:v>
                </c:pt>
                <c:pt idx="9">
                  <c:v>штрафы</c:v>
                </c:pt>
                <c:pt idx="10">
                  <c:v>Прочие налоговые и неналоговые доходы</c:v>
                </c:pt>
              </c:strCache>
            </c:strRef>
          </c:cat>
          <c:val>
            <c:numRef>
              <c:f>Лист1!$E$2:$E$12</c:f>
              <c:numCache>
                <c:formatCode>#,##0</c:formatCode>
                <c:ptCount val="11"/>
                <c:pt idx="0">
                  <c:v>33972.99</c:v>
                </c:pt>
                <c:pt idx="1">
                  <c:v>12391.41</c:v>
                </c:pt>
                <c:pt idx="2">
                  <c:v>22776.86</c:v>
                </c:pt>
                <c:pt idx="3">
                  <c:v>4641.9399999999996</c:v>
                </c:pt>
                <c:pt idx="4">
                  <c:v>4430.99</c:v>
                </c:pt>
                <c:pt idx="5">
                  <c:v>9413.1200000000008</c:v>
                </c:pt>
                <c:pt idx="6">
                  <c:v>2007.65</c:v>
                </c:pt>
                <c:pt idx="7">
                  <c:v>1866.18</c:v>
                </c:pt>
                <c:pt idx="8">
                  <c:v>569.14</c:v>
                </c:pt>
                <c:pt idx="9">
                  <c:v>1810.56</c:v>
                </c:pt>
                <c:pt idx="10">
                  <c:v>879.27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933-4403-9E4B-FACB7AB75D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626307428329425E-2"/>
          <c:y val="0.13443749592860399"/>
          <c:w val="0.96080682393314321"/>
          <c:h val="0.76068415738388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95000"/>
                  </a:schemeClr>
                </a:gs>
                <a:gs pos="100000">
                  <a:schemeClr val="accent1">
                    <a:shade val="82000"/>
                    <a:satMod val="125000"/>
                    <a:lumMod val="74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/>
              <a:contourClr>
                <a:schemeClr val="dk1">
                  <a:shade val="30000"/>
                  <a:satMod val="12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Лист1!$B$1:$E$1</c:f>
              <c:strCache>
                <c:ptCount val="4"/>
                <c:pt idx="0">
                  <c:v>2023 год факт</c:v>
                </c:pt>
                <c:pt idx="1">
                  <c:v>2024 год перв. план</c:v>
                </c:pt>
                <c:pt idx="2">
                  <c:v>2024 год уточн. план</c:v>
                </c:pt>
                <c:pt idx="3">
                  <c:v>2024 год факт</c:v>
                </c:pt>
              </c:strCache>
            </c:strRef>
          </c:cat>
          <c:val>
            <c:numRef>
              <c:f>Лист1!$B$2:$E$2</c:f>
              <c:numCache>
                <c:formatCode>#\ ##0.0</c:formatCode>
                <c:ptCount val="4"/>
                <c:pt idx="0">
                  <c:v>576655</c:v>
                </c:pt>
                <c:pt idx="1">
                  <c:v>515669.7</c:v>
                </c:pt>
                <c:pt idx="2">
                  <c:v>748629.8</c:v>
                </c:pt>
                <c:pt idx="3">
                  <c:v>675888.6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ED-4756-9C50-39B81CB3E7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4"/>
        <c:axId val="175723008"/>
        <c:axId val="176761664"/>
      </c:barChart>
      <c:catAx>
        <c:axId val="175723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6761664"/>
        <c:crosses val="autoZero"/>
        <c:auto val="1"/>
        <c:lblAlgn val="ctr"/>
        <c:lblOffset val="100"/>
        <c:noMultiLvlLbl val="0"/>
      </c:catAx>
      <c:valAx>
        <c:axId val="17676166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prstDash val="solid"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2.5626307428329425E-2"/>
              <c:y val="7.756009380496384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#\ ##0.0" sourceLinked="1"/>
        <c:majorTickMark val="out"/>
        <c:minorTickMark val="none"/>
        <c:tickLblPos val="nextTo"/>
        <c:crossAx val="17572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753821275319129E-4"/>
          <c:y val="2.0996344321530414E-2"/>
          <c:w val="0.98327239619878759"/>
          <c:h val="0.70657320126823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 (факт)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69972151659764E-3"/>
                  <c:y val="-9.96096587558647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91-4680-9255-BB6A97C2F3E8}"/>
                </c:ext>
              </c:extLst>
            </c:dLbl>
            <c:dLbl>
              <c:idx val="1"/>
              <c:layout>
                <c:manualLayout>
                  <c:x val="1.1788580460034679E-2"/>
                  <c:y val="-1.097242756502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91-4680-9255-BB6A97C2F3E8}"/>
                </c:ext>
              </c:extLst>
            </c:dLbl>
            <c:dLbl>
              <c:idx val="2"/>
              <c:layout>
                <c:manualLayout>
                  <c:x val="4.5222895461757258E-3"/>
                  <c:y val="-1.2597806592918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33-48C1-8965-8E2469FF4955}"/>
                </c:ext>
              </c:extLst>
            </c:dLbl>
            <c:dLbl>
              <c:idx val="3"/>
              <c:layout>
                <c:manualLayout>
                  <c:x val="1.4763479754503093E-2"/>
                  <c:y val="-2.164253829346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CA-4FE2-9847-6F7CCD0B36E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Текущих расходы</c:v>
                </c:pt>
                <c:pt idx="1">
                  <c:v>Меры социальной поддержки</c:v>
                </c:pt>
                <c:pt idx="2">
                  <c:v>Бюджет развития 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Лист1!$B$2:$B$5</c:f>
              <c:numCache>
                <c:formatCode>#\ ##0.0</c:formatCode>
                <c:ptCount val="4"/>
                <c:pt idx="0">
                  <c:v>351596.6</c:v>
                </c:pt>
                <c:pt idx="1">
                  <c:v>18205.8</c:v>
                </c:pt>
                <c:pt idx="2">
                  <c:v>153158.39999999999</c:v>
                </c:pt>
                <c:pt idx="3">
                  <c:v>53694.2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91-4680-9255-BB6A97C2F3E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 (факт)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119868760802333E-2"/>
                  <c:y val="-1.832310654941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91-4680-9255-BB6A97C2F3E8}"/>
                </c:ext>
              </c:extLst>
            </c:dLbl>
            <c:dLbl>
              <c:idx val="1"/>
              <c:layout>
                <c:manualLayout>
                  <c:x val="2.0101000801180335E-2"/>
                  <c:y val="-1.7804467594768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91-4680-9255-BB6A97C2F3E8}"/>
                </c:ext>
              </c:extLst>
            </c:dLbl>
            <c:dLbl>
              <c:idx val="2"/>
              <c:layout>
                <c:manualLayout>
                  <c:x val="2.2611447730878906E-2"/>
                  <c:y val="-1.6797075457224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33-48C1-8965-8E2469FF4955}"/>
                </c:ext>
              </c:extLst>
            </c:dLbl>
            <c:dLbl>
              <c:idx val="3"/>
              <c:layout>
                <c:manualLayout>
                  <c:x val="2.5595223979425055E-2"/>
                  <c:y val="-1.7120070704394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D33-48C1-8965-8E2469FF495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Текущих расходы</c:v>
                </c:pt>
                <c:pt idx="1">
                  <c:v>Меры социальной поддержки</c:v>
                </c:pt>
                <c:pt idx="2">
                  <c:v>Бюджет развития 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Лист1!$C$2:$C$5</c:f>
              <c:numCache>
                <c:formatCode>#\ ##0.0</c:formatCode>
                <c:ptCount val="4"/>
                <c:pt idx="0">
                  <c:v>389716</c:v>
                </c:pt>
                <c:pt idx="1">
                  <c:v>18029.900000000001</c:v>
                </c:pt>
                <c:pt idx="2">
                  <c:v>205260.4</c:v>
                </c:pt>
                <c:pt idx="3">
                  <c:v>62882.3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91-4680-9255-BB6A97C2F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6266624"/>
        <c:axId val="92930624"/>
        <c:axId val="0"/>
      </c:bar3DChart>
      <c:catAx>
        <c:axId val="18626662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2930624"/>
        <c:crosses val="autoZero"/>
        <c:auto val="1"/>
        <c:lblAlgn val="ctr"/>
        <c:lblOffset val="100"/>
        <c:noMultiLvlLbl val="0"/>
      </c:catAx>
      <c:valAx>
        <c:axId val="92930624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one"/>
        <c:crossAx val="186266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2037481103908396"/>
          <c:y val="8.0311945396380466E-2"/>
          <c:w val="0.22508331484992167"/>
          <c:h val="0.137331963115209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210032895631626"/>
          <c:y val="6.3333828856561455E-2"/>
          <c:w val="0.47763734016875786"/>
          <c:h val="0.738765705398351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3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D9E3-45E7-9638-FC9B9F1D640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D9E3-45E7-9638-FC9B9F1D640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D9E3-45E7-9638-FC9B9F1D640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D9E3-45E7-9638-FC9B9F1D6407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D9E3-45E7-9638-FC9B9F1D640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D9E3-45E7-9638-FC9B9F1D6407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D9E3-45E7-9638-FC9B9F1D6407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7-D9E3-45E7-9638-FC9B9F1D6407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D9E3-45E7-9638-FC9B9F1D6407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9-D9E3-45E7-9638-FC9B9F1D6407}"/>
              </c:ext>
            </c:extLst>
          </c:dPt>
          <c:dLbls>
            <c:dLbl>
              <c:idx val="0"/>
              <c:layout>
                <c:manualLayout>
                  <c:x val="7.9981776067832994E-3"/>
                  <c:y val="6.205273833671402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E3-45E7-9638-FC9B9F1D6407}"/>
                </c:ext>
              </c:extLst>
            </c:dLbl>
            <c:dLbl>
              <c:idx val="1"/>
              <c:layout>
                <c:manualLayout>
                  <c:x val="-1.4710775948832229E-2"/>
                  <c:y val="-4.032171261242183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Развитие</a:t>
                    </a:r>
                    <a:r>
                      <a:rPr lang="ru-RU" sz="1200" baseline="0" dirty="0"/>
                      <a:t> муниципального управления 5</a:t>
                    </a:r>
                    <a:r>
                      <a:rPr lang="ru-RU" sz="1200" dirty="0"/>
                      <a:t>,6%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990777798531485"/>
                      <c:h val="7.61411175357723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9E3-45E7-9638-FC9B9F1D6407}"/>
                </c:ext>
              </c:extLst>
            </c:dLbl>
            <c:dLbl>
              <c:idx val="2"/>
              <c:layout>
                <c:manualLayout>
                  <c:x val="-0.50270971871877501"/>
                  <c:y val="-0.3673474968831121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E3-45E7-9638-FC9B9F1D6407}"/>
                </c:ext>
              </c:extLst>
            </c:dLbl>
            <c:dLbl>
              <c:idx val="3"/>
              <c:layout>
                <c:manualLayout>
                  <c:x val="0.14135023057770449"/>
                  <c:y val="0.106711686821840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lvl="1" algn="ctr" rtl="0">
                    <a:defRPr sz="1200" b="0" i="0" u="none" strike="noStrike" kern="1200" baseline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E3-45E7-9638-FC9B9F1D6407}"/>
                </c:ext>
              </c:extLst>
            </c:dLbl>
            <c:dLbl>
              <c:idx val="4"/>
              <c:layout>
                <c:manualLayout>
                  <c:x val="-3.7050427878957182E-2"/>
                  <c:y val="6.943209531996993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E3-45E7-9638-FC9B9F1D6407}"/>
                </c:ext>
              </c:extLst>
            </c:dLbl>
            <c:dLbl>
              <c:idx val="5"/>
              <c:layout>
                <c:manualLayout>
                  <c:x val="-1.4049440465979135E-2"/>
                  <c:y val="9.3229656784718055E-3"/>
                </c:manualLayout>
              </c:layout>
              <c:tx>
                <c:rich>
                  <a:bodyPr/>
                  <a:lstStyle/>
                  <a:p>
                    <a:fld id="{7FCE6A6E-FEC9-4BBE-85AE-1A7FD1FD5A56}" type="CATEGORYNAME">
                      <a:rPr lang="ru-RU" sz="1200"/>
                      <a:pPr/>
                      <a:t>[ИМЯ КАТЕГОРИИ]</a:t>
                    </a:fld>
                    <a:r>
                      <a:rPr lang="ru-RU" sz="1200" baseline="0" dirty="0"/>
                      <a:t> </a:t>
                    </a:r>
                    <a:fld id="{61A3D5BA-A5F1-4BF1-832E-945FCB1B52FB}" type="VALUE">
                      <a:rPr lang="ru-RU" sz="1200" baseline="0"/>
                      <a:pPr/>
                      <a:t>[ЗНАЧЕНИЕ]</a:t>
                    </a:fld>
                    <a:endParaRPr lang="ru-RU" sz="12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9E3-45E7-9638-FC9B9F1D6407}"/>
                </c:ext>
              </c:extLst>
            </c:dLbl>
            <c:dLbl>
              <c:idx val="6"/>
              <c:layout>
                <c:manualLayout>
                  <c:x val="-8.2870379605433794E-2"/>
                  <c:y val="7.166808545251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980970312327158"/>
                      <c:h val="8.15625390049239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9E3-45E7-9638-FC9B9F1D6407}"/>
                </c:ext>
              </c:extLst>
            </c:dLbl>
            <c:dLbl>
              <c:idx val="7"/>
              <c:layout>
                <c:manualLayout>
                  <c:x val="2.4994514372344449E-2"/>
                  <c:y val="-3.265159154113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214130342139955"/>
                      <c:h val="0.12467551409366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9E3-45E7-9638-FC9B9F1D6407}"/>
                </c:ext>
              </c:extLst>
            </c:dLbl>
            <c:dLbl>
              <c:idx val="8"/>
              <c:layout>
                <c:manualLayout>
                  <c:x val="3.8503665850018409E-2"/>
                  <c:y val="-1.432681533298476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E3-45E7-9638-FC9B9F1D6407}"/>
                </c:ext>
              </c:extLst>
            </c:dLbl>
            <c:dLbl>
              <c:idx val="9"/>
              <c:layout>
                <c:manualLayout>
                  <c:x val="-6.8064908575894797E-2"/>
                  <c:y val="3.158040238356005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70226007859406"/>
                      <c:h val="7.29539331688757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9E3-45E7-9638-FC9B9F1D640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9E3-45E7-9638-FC9B9F1D6407}"/>
                </c:ext>
              </c:extLst>
            </c:dLbl>
            <c:dLbl>
              <c:idx val="11"/>
              <c:layout>
                <c:manualLayout>
                  <c:x val="6.1894654187846024E-2"/>
                  <c:y val="-5.120601471703989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72-4EB5-B289-2B8364832E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Лист1!$A$2:$A$14</c:f>
              <c:strCache>
                <c:ptCount val="13"/>
                <c:pt idx="0">
                  <c:v>Развитие системы образования</c:v>
                </c:pt>
                <c:pt idx="1">
                  <c:v>Развитие муниципального управления</c:v>
                </c:pt>
                <c:pt idx="2">
                  <c:v>Обеспечение безопасности жизнедеятельности</c:v>
                </c:pt>
                <c:pt idx="3">
                  <c:v>Развитие физической культуры и спорта</c:v>
                </c:pt>
                <c:pt idx="4">
                  <c:v>Переселение граждан из аварийного фонда</c:v>
                </c:pt>
                <c:pt idx="5">
                  <c:v>Развитие культуры и молодежной политики</c:v>
                </c:pt>
                <c:pt idx="6">
                  <c:v>Гармонизация межнац. и межконфесс. отношений</c:v>
                </c:pt>
                <c:pt idx="7">
                  <c:v>Управление муниципальными финансами и муниципальным долгом</c:v>
                </c:pt>
                <c:pt idx="8">
                  <c:v>Безопасные и качественные дороги</c:v>
                </c:pt>
                <c:pt idx="9">
                  <c:v>Благоустройство на территории округа </c:v>
                </c:pt>
                <c:pt idx="10">
                  <c:v>Управление муниципальным имуществом</c:v>
                </c:pt>
                <c:pt idx="11">
                  <c:v>Комплексное развитие сельских территорий</c:v>
                </c:pt>
                <c:pt idx="12">
                  <c:v>Непрограммные мероприятия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0.39700000000000002</c:v>
                </c:pt>
                <c:pt idx="1">
                  <c:v>5.7000000000000002E-2</c:v>
                </c:pt>
                <c:pt idx="2">
                  <c:v>2.7999999999999997E-2</c:v>
                </c:pt>
                <c:pt idx="3">
                  <c:v>6.9999999999999993E-3</c:v>
                </c:pt>
                <c:pt idx="4">
                  <c:v>3.0000000000000001E-3</c:v>
                </c:pt>
                <c:pt idx="5">
                  <c:v>8.199999999999999E-2</c:v>
                </c:pt>
                <c:pt idx="6">
                  <c:v>1E-3</c:v>
                </c:pt>
                <c:pt idx="7">
                  <c:v>3.7999999999999999E-2</c:v>
                </c:pt>
                <c:pt idx="8">
                  <c:v>6.3E-2</c:v>
                </c:pt>
                <c:pt idx="9">
                  <c:v>3.6000000000000004E-2</c:v>
                </c:pt>
                <c:pt idx="10">
                  <c:v>2.8999999999999998E-2</c:v>
                </c:pt>
                <c:pt idx="11">
                  <c:v>0.23800000000000002</c:v>
                </c:pt>
                <c:pt idx="12">
                  <c:v>2.2000000000000002E-2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9E3-45E7-9638-FC9B9F1D6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03-25T14:24:52.418" idx="3">
    <p:pos x="5576" y="572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AFB71F-E8F7-4F0D-9582-26C21525F7C3}" type="doc">
      <dgm:prSet loTypeId="urn:microsoft.com/office/officeart/2008/layout/PictureAccentList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261C9F4-A8D1-4CA1-BECC-8BFB6B4018E1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</a:p>
      </dgm:t>
    </dgm:pt>
    <dgm:pt modelId="{D71F55F2-14C3-4ECF-B255-BD5F629D1A99}" type="parTrans" cxnId="{A39B4975-F20C-4E84-8EAB-9594DC0A6CB3}">
      <dgm:prSet/>
      <dgm:spPr/>
      <dgm:t>
        <a:bodyPr/>
        <a:lstStyle/>
        <a:p>
          <a:endParaRPr lang="ru-RU"/>
        </a:p>
      </dgm:t>
    </dgm:pt>
    <dgm:pt modelId="{7CF63F31-9F67-4F9C-8107-220C70DB11F7}" type="sibTrans" cxnId="{A39B4975-F20C-4E84-8EAB-9594DC0A6CB3}">
      <dgm:prSet/>
      <dgm:spPr/>
      <dgm:t>
        <a:bodyPr/>
        <a:lstStyle/>
        <a:p>
          <a:endParaRPr lang="ru-RU"/>
        </a:p>
      </dgm:t>
    </dgm:pt>
    <dgm:pt modelId="{7C065404-0CC9-4C07-9418-5A571FA26FA0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статьи 45 раздела </a:t>
          </a:r>
          <a:r>
            <a:rPr lang="en-US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IV</a:t>
          </a:r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 Положения о бюджетном процессе в Уинском муниципальном</a:t>
          </a:r>
          <a:r>
            <a:rPr lang="en-US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округе Пермского края, утвержденным решением Думы Уинского муниципального округа Пермского края от 08 ноября 2019 № 21</a:t>
          </a:r>
        </a:p>
        <a:p>
          <a:pPr algn="just"/>
          <a:endParaRPr lang="ru-RU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016020-D114-4CAF-B634-36E1C46CA994}" type="parTrans" cxnId="{EE1D6663-3930-4761-9A2B-17065C5087F8}">
      <dgm:prSet/>
      <dgm:spPr/>
      <dgm:t>
        <a:bodyPr/>
        <a:lstStyle/>
        <a:p>
          <a:endParaRPr lang="ru-RU"/>
        </a:p>
      </dgm:t>
    </dgm:pt>
    <dgm:pt modelId="{917C332C-A793-4687-9258-A4EA43A49632}" type="sibTrans" cxnId="{EE1D6663-3930-4761-9A2B-17065C5087F8}">
      <dgm:prSet/>
      <dgm:spPr/>
      <dgm:t>
        <a:bodyPr/>
        <a:lstStyle/>
        <a:p>
          <a:endParaRPr lang="ru-RU"/>
        </a:p>
      </dgm:t>
    </dgm:pt>
    <dgm:pt modelId="{3B0F130F-B3BD-47E7-8705-271573F24C88}" type="pres">
      <dgm:prSet presAssocID="{11AFB71F-E8F7-4F0D-9582-26C21525F7C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6777C6-FDC7-42D2-8CDC-F5E5F7989E5C}" type="pres">
      <dgm:prSet presAssocID="{B261C9F4-A8D1-4CA1-BECC-8BFB6B4018E1}" presName="root" presStyleCnt="0">
        <dgm:presLayoutVars>
          <dgm:chMax/>
          <dgm:chPref val="4"/>
        </dgm:presLayoutVars>
      </dgm:prSet>
      <dgm:spPr/>
    </dgm:pt>
    <dgm:pt modelId="{98CEEF2E-5FDF-4839-9826-C208E5371B22}" type="pres">
      <dgm:prSet presAssocID="{B261C9F4-A8D1-4CA1-BECC-8BFB6B4018E1}" presName="rootComposite" presStyleCnt="0">
        <dgm:presLayoutVars/>
      </dgm:prSet>
      <dgm:spPr/>
    </dgm:pt>
    <dgm:pt modelId="{30462BE3-C324-4301-A3EA-62E336A6FDDF}" type="pres">
      <dgm:prSet presAssocID="{B261C9F4-A8D1-4CA1-BECC-8BFB6B4018E1}" presName="rootText" presStyleLbl="node0" presStyleIdx="0" presStyleCnt="1" custScaleX="94314" custScaleY="56008" custLinFactNeighborX="182" custLinFactNeighborY="-4367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B4B6AF96-9478-47E7-AB94-6A7872F3CA69}" type="pres">
      <dgm:prSet presAssocID="{B261C9F4-A8D1-4CA1-BECC-8BFB6B4018E1}" presName="childShape" presStyleCnt="0">
        <dgm:presLayoutVars>
          <dgm:chMax val="0"/>
          <dgm:chPref val="0"/>
        </dgm:presLayoutVars>
      </dgm:prSet>
      <dgm:spPr/>
    </dgm:pt>
    <dgm:pt modelId="{EA92171D-A967-4CC7-9350-214E5A77BB4B}" type="pres">
      <dgm:prSet presAssocID="{7C065404-0CC9-4C07-9418-5A571FA26FA0}" presName="childComposite" presStyleCnt="0">
        <dgm:presLayoutVars>
          <dgm:chMax val="0"/>
          <dgm:chPref val="0"/>
        </dgm:presLayoutVars>
      </dgm:prSet>
      <dgm:spPr/>
    </dgm:pt>
    <dgm:pt modelId="{968BD832-E34C-467E-BD31-5A1BEBA80314}" type="pres">
      <dgm:prSet presAssocID="{7C065404-0CC9-4C07-9418-5A571FA26FA0}" presName="Image" presStyleLbl="node1" presStyleIdx="0" presStyleCnt="1" custScaleX="3527" custScaleY="7778" custLinFactNeighborY="2556"/>
      <dgm:spPr/>
    </dgm:pt>
    <dgm:pt modelId="{6C2961C2-0D48-462E-BD33-51C2ABD26C91}" type="pres">
      <dgm:prSet presAssocID="{7C065404-0CC9-4C07-9418-5A571FA26FA0}" presName="childText" presStyleLbl="lnNode1" presStyleIdx="0" presStyleCnt="1" custScaleX="114723" custScaleY="209800" custLinFactNeighborX="133" custLinFactNeighborY="45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7543D8-6CEF-41D3-B939-B6BF64F60FD7}" type="presOf" srcId="{B261C9F4-A8D1-4CA1-BECC-8BFB6B4018E1}" destId="{30462BE3-C324-4301-A3EA-62E336A6FDDF}" srcOrd="0" destOrd="0" presId="urn:microsoft.com/office/officeart/2008/layout/PictureAccentList"/>
    <dgm:cxn modelId="{16FA3E9B-524F-4AE8-88BC-7D39406B6A8C}" type="presOf" srcId="{7C065404-0CC9-4C07-9418-5A571FA26FA0}" destId="{6C2961C2-0D48-462E-BD33-51C2ABD26C91}" srcOrd="0" destOrd="0" presId="urn:microsoft.com/office/officeart/2008/layout/PictureAccentList"/>
    <dgm:cxn modelId="{E584D6C0-8CEE-4C64-BF2F-2F2354698FFA}" type="presOf" srcId="{11AFB71F-E8F7-4F0D-9582-26C21525F7C3}" destId="{3B0F130F-B3BD-47E7-8705-271573F24C88}" srcOrd="0" destOrd="0" presId="urn:microsoft.com/office/officeart/2008/layout/PictureAccentList"/>
    <dgm:cxn modelId="{A39B4975-F20C-4E84-8EAB-9594DC0A6CB3}" srcId="{11AFB71F-E8F7-4F0D-9582-26C21525F7C3}" destId="{B261C9F4-A8D1-4CA1-BECC-8BFB6B4018E1}" srcOrd="0" destOrd="0" parTransId="{D71F55F2-14C3-4ECF-B255-BD5F629D1A99}" sibTransId="{7CF63F31-9F67-4F9C-8107-220C70DB11F7}"/>
    <dgm:cxn modelId="{EE1D6663-3930-4761-9A2B-17065C5087F8}" srcId="{B261C9F4-A8D1-4CA1-BECC-8BFB6B4018E1}" destId="{7C065404-0CC9-4C07-9418-5A571FA26FA0}" srcOrd="0" destOrd="0" parTransId="{86016020-D114-4CAF-B634-36E1C46CA994}" sibTransId="{917C332C-A793-4687-9258-A4EA43A49632}"/>
    <dgm:cxn modelId="{805C0383-5797-4244-A53D-523512D72F0A}" type="presParOf" srcId="{3B0F130F-B3BD-47E7-8705-271573F24C88}" destId="{FE6777C6-FDC7-42D2-8CDC-F5E5F7989E5C}" srcOrd="0" destOrd="0" presId="urn:microsoft.com/office/officeart/2008/layout/PictureAccentList"/>
    <dgm:cxn modelId="{6BEC982B-878B-49D4-8849-E63997F97E04}" type="presParOf" srcId="{FE6777C6-FDC7-42D2-8CDC-F5E5F7989E5C}" destId="{98CEEF2E-5FDF-4839-9826-C208E5371B22}" srcOrd="0" destOrd="0" presId="urn:microsoft.com/office/officeart/2008/layout/PictureAccentList"/>
    <dgm:cxn modelId="{621C3884-9741-4073-9FB5-27E529FBEA69}" type="presParOf" srcId="{98CEEF2E-5FDF-4839-9826-C208E5371B22}" destId="{30462BE3-C324-4301-A3EA-62E336A6FDDF}" srcOrd="0" destOrd="0" presId="urn:microsoft.com/office/officeart/2008/layout/PictureAccentList"/>
    <dgm:cxn modelId="{940D6EDC-33C8-48BF-BDF4-990ECD574709}" type="presParOf" srcId="{FE6777C6-FDC7-42D2-8CDC-F5E5F7989E5C}" destId="{B4B6AF96-9478-47E7-AB94-6A7872F3CA69}" srcOrd="1" destOrd="0" presId="urn:microsoft.com/office/officeart/2008/layout/PictureAccentList"/>
    <dgm:cxn modelId="{6346F0A4-1DD8-41B4-B58E-DE3AEA1B7863}" type="presParOf" srcId="{B4B6AF96-9478-47E7-AB94-6A7872F3CA69}" destId="{EA92171D-A967-4CC7-9350-214E5A77BB4B}" srcOrd="0" destOrd="0" presId="urn:microsoft.com/office/officeart/2008/layout/PictureAccentList"/>
    <dgm:cxn modelId="{9C1ABB79-B5B5-45E6-8D39-45F6B682E8EA}" type="presParOf" srcId="{EA92171D-A967-4CC7-9350-214E5A77BB4B}" destId="{968BD832-E34C-467E-BD31-5A1BEBA80314}" srcOrd="0" destOrd="0" presId="urn:microsoft.com/office/officeart/2008/layout/PictureAccentList"/>
    <dgm:cxn modelId="{F8F89CE2-2BFF-469F-A90A-586AE2750E43}" type="presParOf" srcId="{EA92171D-A967-4CC7-9350-214E5A77BB4B}" destId="{6C2961C2-0D48-462E-BD33-51C2ABD26C91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DEF3F7-42C1-42AB-97D3-FAEAFFAD36F4}" type="doc">
      <dgm:prSet loTypeId="urn:microsoft.com/office/officeart/2005/8/layout/lProcess2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67379CB-B728-4506-9D57-3AA621B2AA79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общего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D3FD75-E4EC-48C3-8CFA-123DAEB17609}" type="parTrans" cxnId="{6AFEFCE7-0590-41B9-B082-3A88D8DDA05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3D6658-7947-4A77-B2AF-ACBD8559EBE9}" type="sibTrans" cxnId="{6AFEFCE7-0590-41B9-B082-3A88D8DDA05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B21898-EF02-4D5C-AC41-92E973B3F58B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дополнительного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270623-8CB6-4857-9FA5-1D63461858D5}" type="parTrans" cxnId="{9D92D606-1273-4976-98DD-CB0B6B093C0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3E2555-563E-41D1-A798-CA7774A3350E}" type="sibTrans" cxnId="{9D92D606-1273-4976-98DD-CB0B6B093C0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C27617-8079-48C8-BAD0-1F2A183F533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Работники учреждений культуры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760CAB-7E07-4693-BF64-FE8A0C7FB4C7}" type="parTrans" cxnId="{DCAF5BEC-7DEC-4F12-A2B0-A731FA14643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D6C907-23B5-4819-8A3E-63AA881D8262}" type="sibTrans" cxnId="{DCAF5BEC-7DEC-4F12-A2B0-A731FA14643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15CFE-5A51-4ECC-8576-5F8D34F7ED46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45 066 руб.</a:t>
          </a:r>
        </a:p>
      </dgm:t>
    </dgm:pt>
    <dgm:pt modelId="{79B89783-2070-4AEF-B673-AFE491D0C998}" type="parTrans" cxnId="{4D3BFC9D-5BE8-4B8F-ABA9-C2A8F226733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3D3206-3195-4376-9285-0C8116D17983}" type="sibTrans" cxnId="{4D3BFC9D-5BE8-4B8F-ABA9-C2A8F226733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E6CAE4-CD12-445B-99AA-09D65F110E08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46 700 руб.</a:t>
          </a:r>
        </a:p>
      </dgm:t>
    </dgm:pt>
    <dgm:pt modelId="{48D99921-5467-4A7C-8BAE-BE990CFF571F}" type="parTrans" cxnId="{624E487F-8097-4253-9482-C409427CD1A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149AFB-D119-4FAF-B2A6-3F1D5C9BF1B7}" type="sibTrans" cxnId="{624E487F-8097-4253-9482-C409427CD1A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3E8B5-E95D-4523-AC40-35CD289C5DA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45 309 руб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2F13E5D-4741-4F0B-A15C-43767F2C2170}" type="parTrans" cxnId="{EA891755-A237-4E63-A8BA-F4235DDF0F0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A52D75-C6E1-4852-A271-722DCF04C88C}" type="sibTrans" cxnId="{EA891755-A237-4E63-A8BA-F4235DDF0F0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76B1C8-E821-4F62-B8BF-7DAA03252AD1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/>
        <a:effectLst>
          <a:glow rad="190500">
            <a:schemeClr val="accent4">
              <a:lumMod val="75000"/>
              <a:alpha val="40000"/>
            </a:schemeClr>
          </a:glow>
        </a:effectLst>
      </dgm:spPr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40 294 руб.</a:t>
          </a:r>
        </a:p>
      </dgm:t>
    </dgm:pt>
    <dgm:pt modelId="{65D78AB7-05F5-454C-8C82-239F870EC205}" type="parTrans" cxnId="{73CFE15D-653F-4650-9C04-8F61CE62CC8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8CB179-B1B8-4D5C-AA5A-AC55E30B7362}" type="sibTrans" cxnId="{73CFE15D-653F-4650-9C04-8F61CE62CC8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BC1823-9A3D-40B6-B4DC-29A41BB5D43A}">
      <dgm:prSet custT="1"/>
      <dgm:spPr>
        <a:solidFill>
          <a:schemeClr val="accent3">
            <a:lumMod val="20000"/>
            <a:lumOff val="80000"/>
          </a:schemeClr>
        </a:solidFill>
        <a:effectLst>
          <a:glow>
            <a:schemeClr val="accent1">
              <a:alpha val="40000"/>
            </a:schemeClr>
          </a:glow>
          <a:softEdge rad="0"/>
        </a:effectLst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100,02 % 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45 074,3 руб.</a:t>
          </a:r>
        </a:p>
      </dgm:t>
    </dgm:pt>
    <dgm:pt modelId="{A21DADA4-82A2-4196-9811-CAA3BC870EE1}" type="parTrans" cxnId="{E68914B5-22BD-4F16-9FF0-31932707B4D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378660-C73F-4C82-A64B-3FD78F754DCC}" type="sibTrans" cxnId="{E68914B5-22BD-4F16-9FF0-31932707B4D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9F380-295D-4267-8D94-487A3C0D54BC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100,03 %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46 715 руб.</a:t>
          </a:r>
        </a:p>
      </dgm:t>
    </dgm:pt>
    <dgm:pt modelId="{1DB6131A-E7AF-4FF1-BD7E-2BCF5DEC5970}" type="parTrans" cxnId="{8C0D818C-0E0B-4C64-AC19-D1DA753D16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336508-1B59-4CB1-AED1-168423C781A1}" type="sibTrans" cxnId="{8C0D818C-0E0B-4C64-AC19-D1DA753D16B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F209B-D944-44F6-884C-2C2ED4CE718E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45 309,8 руб.</a:t>
          </a:r>
        </a:p>
      </dgm:t>
    </dgm:pt>
    <dgm:pt modelId="{9CAAAEA0-C1E4-47D8-9D62-9978649C9AA2}" type="parTrans" cxnId="{325F0053-9713-42C5-BA82-A318714208B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2D127-2C0E-4A1A-B64A-31A1B159B67D}" type="sibTrans" cxnId="{325F0053-9713-42C5-BA82-A318714208B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A72008-67DF-488C-A07D-2CD709E9042F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40 295,3 руб.</a:t>
          </a:r>
        </a:p>
      </dgm:t>
    </dgm:pt>
    <dgm:pt modelId="{819B0737-2E56-43FB-A379-335BF9BAB843}" type="parTrans" cxnId="{00572825-A741-4323-B6B1-55D942424E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6252C8-7358-476F-898E-EFF235F08998}" type="sibTrans" cxnId="{00572825-A741-4323-B6B1-55D942424E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E4D799-D757-4880-A395-8DE3B05D1FCE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дошкольного образования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53A53F-0D21-4946-9FB5-DC141290DCC4}" type="sibTrans" cxnId="{A0C4C723-5629-40B8-8C4B-4F7AC52F074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0E8EA7-2607-42E2-BCBE-D213DC066388}" type="parTrans" cxnId="{A0C4C723-5629-40B8-8C4B-4F7AC52F0740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AC0BC5-8FD9-4FFE-905A-CD890DDC9711}" type="pres">
      <dgm:prSet presAssocID="{83DEF3F7-42C1-42AB-97D3-FAEAFFAD36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17CEA6-BD7E-4415-9F6D-93BD52541D19}" type="pres">
      <dgm:prSet presAssocID="{467379CB-B728-4506-9D57-3AA621B2AA79}" presName="compNode" presStyleCnt="0"/>
      <dgm:spPr/>
    </dgm:pt>
    <dgm:pt modelId="{25743631-35FE-47A5-A188-20EAE011F3BA}" type="pres">
      <dgm:prSet presAssocID="{467379CB-B728-4506-9D57-3AA621B2AA79}" presName="aNode" presStyleLbl="bgShp" presStyleIdx="0" presStyleCnt="4" custScaleY="70606" custLinFactNeighborX="-43" custLinFactNeighborY="68"/>
      <dgm:spPr/>
      <dgm:t>
        <a:bodyPr/>
        <a:lstStyle/>
        <a:p>
          <a:endParaRPr lang="ru-RU"/>
        </a:p>
      </dgm:t>
    </dgm:pt>
    <dgm:pt modelId="{8AAA378E-8001-4FDC-A76A-D3764151D091}" type="pres">
      <dgm:prSet presAssocID="{467379CB-B728-4506-9D57-3AA621B2AA79}" presName="textNode" presStyleLbl="bgShp" presStyleIdx="0" presStyleCnt="4"/>
      <dgm:spPr/>
      <dgm:t>
        <a:bodyPr/>
        <a:lstStyle/>
        <a:p>
          <a:endParaRPr lang="ru-RU"/>
        </a:p>
      </dgm:t>
    </dgm:pt>
    <dgm:pt modelId="{E919F526-2A93-4AA7-9D39-A11571392EEE}" type="pres">
      <dgm:prSet presAssocID="{467379CB-B728-4506-9D57-3AA621B2AA79}" presName="compChildNode" presStyleCnt="0"/>
      <dgm:spPr/>
    </dgm:pt>
    <dgm:pt modelId="{5E2A3583-EE91-48E5-A186-6A15F9322B47}" type="pres">
      <dgm:prSet presAssocID="{467379CB-B728-4506-9D57-3AA621B2AA79}" presName="theInnerList" presStyleCnt="0"/>
      <dgm:spPr/>
    </dgm:pt>
    <dgm:pt modelId="{0971185C-44AB-4301-AD0F-113902A1F7BB}" type="pres">
      <dgm:prSet presAssocID="{53BC1823-9A3D-40B6-B4DC-29A41BB5D43A}" presName="childNode" presStyleLbl="node1" presStyleIdx="0" presStyleCnt="8" custScaleY="39098" custLinFactNeighborX="2720" custLinFactNeighborY="-1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5DE54-A547-4747-A7F6-E721F4EB63D2}" type="pres">
      <dgm:prSet presAssocID="{53BC1823-9A3D-40B6-B4DC-29A41BB5D43A}" presName="aSpace2" presStyleCnt="0"/>
      <dgm:spPr/>
    </dgm:pt>
    <dgm:pt modelId="{52590929-01F0-4C7F-9A9B-D5424F8C253D}" type="pres">
      <dgm:prSet presAssocID="{F8E15CFE-5A51-4ECC-8576-5F8D34F7ED46}" presName="childNode" presStyleLbl="node1" presStyleIdx="1" presStyleCnt="8" custScaleY="21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33CEF6-2D02-4D47-BEBB-4EB964830AEA}" type="pres">
      <dgm:prSet presAssocID="{467379CB-B728-4506-9D57-3AA621B2AA79}" presName="aSpace" presStyleCnt="0"/>
      <dgm:spPr/>
    </dgm:pt>
    <dgm:pt modelId="{A38BE0C6-50ED-477E-B4F7-6CB743DE4FAC}" type="pres">
      <dgm:prSet presAssocID="{5AE4D799-D757-4880-A395-8DE3B05D1FCE}" presName="compNode" presStyleCnt="0"/>
      <dgm:spPr/>
    </dgm:pt>
    <dgm:pt modelId="{66B0A4EE-50C7-4455-8E94-DCB4DE0B97C7}" type="pres">
      <dgm:prSet presAssocID="{5AE4D799-D757-4880-A395-8DE3B05D1FCE}" presName="aNode" presStyleLbl="bgShp" presStyleIdx="1" presStyleCnt="4" custScaleY="71054" custLinFactNeighborX="-1648" custLinFactNeighborY="-986"/>
      <dgm:spPr/>
      <dgm:t>
        <a:bodyPr/>
        <a:lstStyle/>
        <a:p>
          <a:endParaRPr lang="ru-RU"/>
        </a:p>
      </dgm:t>
    </dgm:pt>
    <dgm:pt modelId="{5F8E949E-6662-452F-940A-AD84C1C0CDA8}" type="pres">
      <dgm:prSet presAssocID="{5AE4D799-D757-4880-A395-8DE3B05D1FCE}" presName="textNode" presStyleLbl="bgShp" presStyleIdx="1" presStyleCnt="4"/>
      <dgm:spPr/>
      <dgm:t>
        <a:bodyPr/>
        <a:lstStyle/>
        <a:p>
          <a:endParaRPr lang="ru-RU"/>
        </a:p>
      </dgm:t>
    </dgm:pt>
    <dgm:pt modelId="{1260B967-4464-4109-A216-8F86E4D4E5EA}" type="pres">
      <dgm:prSet presAssocID="{5AE4D799-D757-4880-A395-8DE3B05D1FCE}" presName="compChildNode" presStyleCnt="0"/>
      <dgm:spPr/>
    </dgm:pt>
    <dgm:pt modelId="{EADB76E8-0BDB-4F34-ABED-48824442F5E7}" type="pres">
      <dgm:prSet presAssocID="{5AE4D799-D757-4880-A395-8DE3B05D1FCE}" presName="theInnerList" presStyleCnt="0"/>
      <dgm:spPr/>
    </dgm:pt>
    <dgm:pt modelId="{793C0705-5382-4EF8-BEA0-F4B9BABF88CB}" type="pres">
      <dgm:prSet presAssocID="{F149F380-295D-4267-8D94-487A3C0D54BC}" presName="childNode" presStyleLbl="node1" presStyleIdx="2" presStyleCnt="8" custScaleY="36934" custLinFactNeighborX="-202" custLinFactNeighborY="-4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9AB51F-9756-4140-9D3F-30AACB851036}" type="pres">
      <dgm:prSet presAssocID="{F149F380-295D-4267-8D94-487A3C0D54BC}" presName="aSpace2" presStyleCnt="0"/>
      <dgm:spPr/>
    </dgm:pt>
    <dgm:pt modelId="{6AE18252-EC2D-45E1-A455-FBF5EFB276F6}" type="pres">
      <dgm:prSet presAssocID="{CFE6CAE4-CD12-445B-99AA-09D65F110E08}" presName="childNode" presStyleLbl="node1" presStyleIdx="3" presStyleCnt="8" custScaleY="21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814AC-443C-4322-B853-92EC0CEAD0B0}" type="pres">
      <dgm:prSet presAssocID="{5AE4D799-D757-4880-A395-8DE3B05D1FCE}" presName="aSpace" presStyleCnt="0"/>
      <dgm:spPr/>
    </dgm:pt>
    <dgm:pt modelId="{3A125812-CBAE-492D-9DA7-A874214F1494}" type="pres">
      <dgm:prSet presAssocID="{CCB21898-EF02-4D5C-AC41-92E973B3F58B}" presName="compNode" presStyleCnt="0"/>
      <dgm:spPr/>
    </dgm:pt>
    <dgm:pt modelId="{73C0176E-7D6D-4EB7-821F-112BC9212A10}" type="pres">
      <dgm:prSet presAssocID="{CCB21898-EF02-4D5C-AC41-92E973B3F58B}" presName="aNode" presStyleLbl="bgShp" presStyleIdx="2" presStyleCnt="4" custScaleX="120783" custScaleY="70413" custLinFactNeighborX="819" custLinFactNeighborY="-1883"/>
      <dgm:spPr/>
      <dgm:t>
        <a:bodyPr/>
        <a:lstStyle/>
        <a:p>
          <a:endParaRPr lang="ru-RU"/>
        </a:p>
      </dgm:t>
    </dgm:pt>
    <dgm:pt modelId="{698BE7C6-B0A9-4484-B5D7-CA5297F3BBF5}" type="pres">
      <dgm:prSet presAssocID="{CCB21898-EF02-4D5C-AC41-92E973B3F58B}" presName="textNode" presStyleLbl="bgShp" presStyleIdx="2" presStyleCnt="4"/>
      <dgm:spPr/>
      <dgm:t>
        <a:bodyPr/>
        <a:lstStyle/>
        <a:p>
          <a:endParaRPr lang="ru-RU"/>
        </a:p>
      </dgm:t>
    </dgm:pt>
    <dgm:pt modelId="{1EAC927F-0DAA-4E96-AE33-BBA5ADE87ED3}" type="pres">
      <dgm:prSet presAssocID="{CCB21898-EF02-4D5C-AC41-92E973B3F58B}" presName="compChildNode" presStyleCnt="0"/>
      <dgm:spPr/>
    </dgm:pt>
    <dgm:pt modelId="{33FB9F47-CE41-45D3-8DE1-1B6E31E64D20}" type="pres">
      <dgm:prSet presAssocID="{CCB21898-EF02-4D5C-AC41-92E973B3F58B}" presName="theInnerList" presStyleCnt="0"/>
      <dgm:spPr/>
    </dgm:pt>
    <dgm:pt modelId="{8598F4FE-10F4-4E54-BC12-A19801251A4D}" type="pres">
      <dgm:prSet presAssocID="{572F209B-D944-44F6-884C-2C2ED4CE718E}" presName="childNode" presStyleLbl="node1" presStyleIdx="4" presStyleCnt="8" custAng="10800000" custFlipVert="1" custScaleX="105480" custScaleY="36793" custLinFactNeighborX="1850" custLinFactNeighborY="35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8009A-99DB-4B83-99B8-399CE6160DBE}" type="pres">
      <dgm:prSet presAssocID="{572F209B-D944-44F6-884C-2C2ED4CE718E}" presName="aSpace2" presStyleCnt="0"/>
      <dgm:spPr/>
    </dgm:pt>
    <dgm:pt modelId="{B91A0C16-7D88-46CC-8623-7855C1900380}" type="pres">
      <dgm:prSet presAssocID="{C303E8B5-E95D-4523-AC40-35CD289C5DAF}" presName="childNode" presStyleLbl="node1" presStyleIdx="5" presStyleCnt="8" custScaleY="210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40D1A-2B13-4CCE-A989-1D455CD0AFBD}" type="pres">
      <dgm:prSet presAssocID="{CCB21898-EF02-4D5C-AC41-92E973B3F58B}" presName="aSpace" presStyleCnt="0"/>
      <dgm:spPr/>
    </dgm:pt>
    <dgm:pt modelId="{635C9379-6163-44AA-883F-97E62F907672}" type="pres">
      <dgm:prSet presAssocID="{2BC27617-8079-48C8-BAD0-1F2A183F5334}" presName="compNode" presStyleCnt="0"/>
      <dgm:spPr/>
    </dgm:pt>
    <dgm:pt modelId="{34A6229F-3588-4558-AF6F-BF92E6D47CB5}" type="pres">
      <dgm:prSet presAssocID="{2BC27617-8079-48C8-BAD0-1F2A183F5334}" presName="aNode" presStyleLbl="bgShp" presStyleIdx="3" presStyleCnt="4" custScaleY="67953" custLinFactNeighborX="82" custLinFactNeighborY="-2202"/>
      <dgm:spPr/>
      <dgm:t>
        <a:bodyPr/>
        <a:lstStyle/>
        <a:p>
          <a:endParaRPr lang="ru-RU"/>
        </a:p>
      </dgm:t>
    </dgm:pt>
    <dgm:pt modelId="{B11919BE-40B9-48C3-A89D-30B34EA87A9E}" type="pres">
      <dgm:prSet presAssocID="{2BC27617-8079-48C8-BAD0-1F2A183F5334}" presName="textNode" presStyleLbl="bgShp" presStyleIdx="3" presStyleCnt="4"/>
      <dgm:spPr/>
      <dgm:t>
        <a:bodyPr/>
        <a:lstStyle/>
        <a:p>
          <a:endParaRPr lang="ru-RU"/>
        </a:p>
      </dgm:t>
    </dgm:pt>
    <dgm:pt modelId="{F2D4CB89-55D7-4A06-B2B6-018606A309AF}" type="pres">
      <dgm:prSet presAssocID="{2BC27617-8079-48C8-BAD0-1F2A183F5334}" presName="compChildNode" presStyleCnt="0"/>
      <dgm:spPr/>
    </dgm:pt>
    <dgm:pt modelId="{5CDEBEFE-9375-4C01-BFD0-07CDF819FC55}" type="pres">
      <dgm:prSet presAssocID="{2BC27617-8079-48C8-BAD0-1F2A183F5334}" presName="theInnerList" presStyleCnt="0"/>
      <dgm:spPr/>
    </dgm:pt>
    <dgm:pt modelId="{A70C00E6-24FA-4F43-B69A-0E34946208AD}" type="pres">
      <dgm:prSet presAssocID="{04A72008-67DF-488C-A07D-2CD709E9042F}" presName="childNode" presStyleLbl="node1" presStyleIdx="6" presStyleCnt="8" custScaleX="103245" custScaleY="39685" custLinFactNeighborX="-24" custLinFactNeighborY="11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D70E0-4A73-4A7D-847F-0A7D93A02A74}" type="pres">
      <dgm:prSet presAssocID="{04A72008-67DF-488C-A07D-2CD709E9042F}" presName="aSpace2" presStyleCnt="0"/>
      <dgm:spPr/>
    </dgm:pt>
    <dgm:pt modelId="{EBD19780-067C-45B1-9E1D-F29498BBE35E}" type="pres">
      <dgm:prSet presAssocID="{BF76B1C8-E821-4F62-B8BF-7DAA03252AD1}" presName="childNode" presStyleLbl="node1" presStyleIdx="7" presStyleCnt="8" custScaleX="114725" custScaleY="214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B3CF82-6579-4C35-9356-BEC723521747}" type="presOf" srcId="{CFE6CAE4-CD12-445B-99AA-09D65F110E08}" destId="{6AE18252-EC2D-45E1-A455-FBF5EFB276F6}" srcOrd="0" destOrd="0" presId="urn:microsoft.com/office/officeart/2005/8/layout/lProcess2"/>
    <dgm:cxn modelId="{5BFD326B-7A09-4C79-A281-F470F3E1AC72}" type="presOf" srcId="{CCB21898-EF02-4D5C-AC41-92E973B3F58B}" destId="{73C0176E-7D6D-4EB7-821F-112BC9212A10}" srcOrd="0" destOrd="0" presId="urn:microsoft.com/office/officeart/2005/8/layout/lProcess2"/>
    <dgm:cxn modelId="{74E130E7-AF8B-4DA0-9205-FEFF98519F8C}" type="presOf" srcId="{2BC27617-8079-48C8-BAD0-1F2A183F5334}" destId="{34A6229F-3588-4558-AF6F-BF92E6D47CB5}" srcOrd="0" destOrd="0" presId="urn:microsoft.com/office/officeart/2005/8/layout/lProcess2"/>
    <dgm:cxn modelId="{BCE09C47-4BA3-4C8A-9072-3C1467522EF4}" type="presOf" srcId="{467379CB-B728-4506-9D57-3AA621B2AA79}" destId="{25743631-35FE-47A5-A188-20EAE011F3BA}" srcOrd="0" destOrd="0" presId="urn:microsoft.com/office/officeart/2005/8/layout/lProcess2"/>
    <dgm:cxn modelId="{73CFE15D-653F-4650-9C04-8F61CE62CC8A}" srcId="{2BC27617-8079-48C8-BAD0-1F2A183F5334}" destId="{BF76B1C8-E821-4F62-B8BF-7DAA03252AD1}" srcOrd="1" destOrd="0" parTransId="{65D78AB7-05F5-454C-8C82-239F870EC205}" sibTransId="{338CB179-B1B8-4D5C-AA5A-AC55E30B7362}"/>
    <dgm:cxn modelId="{6AFEFCE7-0590-41B9-B082-3A88D8DDA05D}" srcId="{83DEF3F7-42C1-42AB-97D3-FAEAFFAD36F4}" destId="{467379CB-B728-4506-9D57-3AA621B2AA79}" srcOrd="0" destOrd="0" parTransId="{21D3FD75-E4EC-48C3-8CFA-123DAEB17609}" sibTransId="{D73D6658-7947-4A77-B2AF-ACBD8559EBE9}"/>
    <dgm:cxn modelId="{358268FD-3040-4A01-9022-E1643E2F3447}" type="presOf" srcId="{467379CB-B728-4506-9D57-3AA621B2AA79}" destId="{8AAA378E-8001-4FDC-A76A-D3764151D091}" srcOrd="1" destOrd="0" presId="urn:microsoft.com/office/officeart/2005/8/layout/lProcess2"/>
    <dgm:cxn modelId="{476BD37E-BD94-4D6E-BCAF-8EF8FEE4CA3E}" type="presOf" srcId="{5AE4D799-D757-4880-A395-8DE3B05D1FCE}" destId="{5F8E949E-6662-452F-940A-AD84C1C0CDA8}" srcOrd="1" destOrd="0" presId="urn:microsoft.com/office/officeart/2005/8/layout/lProcess2"/>
    <dgm:cxn modelId="{2EB227A0-7DFE-4C26-9A5D-E088BF47C147}" type="presOf" srcId="{BF76B1C8-E821-4F62-B8BF-7DAA03252AD1}" destId="{EBD19780-067C-45B1-9E1D-F29498BBE35E}" srcOrd="0" destOrd="0" presId="urn:microsoft.com/office/officeart/2005/8/layout/lProcess2"/>
    <dgm:cxn modelId="{9FA66D9E-AB54-4557-8B2C-68FF2C6DDF2E}" type="presOf" srcId="{F8E15CFE-5A51-4ECC-8576-5F8D34F7ED46}" destId="{52590929-01F0-4C7F-9A9B-D5424F8C253D}" srcOrd="0" destOrd="0" presId="urn:microsoft.com/office/officeart/2005/8/layout/lProcess2"/>
    <dgm:cxn modelId="{00572825-A741-4323-B6B1-55D942424EE1}" srcId="{2BC27617-8079-48C8-BAD0-1F2A183F5334}" destId="{04A72008-67DF-488C-A07D-2CD709E9042F}" srcOrd="0" destOrd="0" parTransId="{819B0737-2E56-43FB-A379-335BF9BAB843}" sibTransId="{8B6252C8-7358-476F-898E-EFF235F08998}"/>
    <dgm:cxn modelId="{D266D058-9A63-4841-9F29-0DE8001BC518}" type="presOf" srcId="{04A72008-67DF-488C-A07D-2CD709E9042F}" destId="{A70C00E6-24FA-4F43-B69A-0E34946208AD}" srcOrd="0" destOrd="0" presId="urn:microsoft.com/office/officeart/2005/8/layout/lProcess2"/>
    <dgm:cxn modelId="{AD10BA33-E29E-416F-A3C6-6164F6F981C3}" type="presOf" srcId="{CCB21898-EF02-4D5C-AC41-92E973B3F58B}" destId="{698BE7C6-B0A9-4484-B5D7-CA5297F3BBF5}" srcOrd="1" destOrd="0" presId="urn:microsoft.com/office/officeart/2005/8/layout/lProcess2"/>
    <dgm:cxn modelId="{DCAF5BEC-7DEC-4F12-A2B0-A731FA14643D}" srcId="{83DEF3F7-42C1-42AB-97D3-FAEAFFAD36F4}" destId="{2BC27617-8079-48C8-BAD0-1F2A183F5334}" srcOrd="3" destOrd="0" parTransId="{D7760CAB-7E07-4693-BF64-FE8A0C7FB4C7}" sibTransId="{C9D6C907-23B5-4819-8A3E-63AA881D8262}"/>
    <dgm:cxn modelId="{A0C4C723-5629-40B8-8C4B-4F7AC52F0740}" srcId="{83DEF3F7-42C1-42AB-97D3-FAEAFFAD36F4}" destId="{5AE4D799-D757-4880-A395-8DE3B05D1FCE}" srcOrd="1" destOrd="0" parTransId="{1D0E8EA7-2607-42E2-BCBE-D213DC066388}" sibTransId="{A053A53F-0D21-4946-9FB5-DC141290DCC4}"/>
    <dgm:cxn modelId="{325F0053-9713-42C5-BA82-A318714208BF}" srcId="{CCB21898-EF02-4D5C-AC41-92E973B3F58B}" destId="{572F209B-D944-44F6-884C-2C2ED4CE718E}" srcOrd="0" destOrd="0" parTransId="{9CAAAEA0-C1E4-47D8-9D62-9978649C9AA2}" sibTransId="{4AF2D127-2C0E-4A1A-B64A-31A1B159B67D}"/>
    <dgm:cxn modelId="{9D92D606-1273-4976-98DD-CB0B6B093C04}" srcId="{83DEF3F7-42C1-42AB-97D3-FAEAFFAD36F4}" destId="{CCB21898-EF02-4D5C-AC41-92E973B3F58B}" srcOrd="2" destOrd="0" parTransId="{55270623-8CB6-4857-9FA5-1D63461858D5}" sibTransId="{813E2555-563E-41D1-A798-CA7774A3350E}"/>
    <dgm:cxn modelId="{EA891755-A237-4E63-A8BA-F4235DDF0F06}" srcId="{CCB21898-EF02-4D5C-AC41-92E973B3F58B}" destId="{C303E8B5-E95D-4523-AC40-35CD289C5DAF}" srcOrd="1" destOrd="0" parTransId="{C2F13E5D-4741-4F0B-A15C-43767F2C2170}" sibTransId="{67A52D75-C6E1-4852-A271-722DCF04C88C}"/>
    <dgm:cxn modelId="{9EB3F172-BF33-4494-9B15-0C9EFEA77C60}" type="presOf" srcId="{2BC27617-8079-48C8-BAD0-1F2A183F5334}" destId="{B11919BE-40B9-48C3-A89D-30B34EA87A9E}" srcOrd="1" destOrd="0" presId="urn:microsoft.com/office/officeart/2005/8/layout/lProcess2"/>
    <dgm:cxn modelId="{624E487F-8097-4253-9482-C409427CD1A6}" srcId="{5AE4D799-D757-4880-A395-8DE3B05D1FCE}" destId="{CFE6CAE4-CD12-445B-99AA-09D65F110E08}" srcOrd="1" destOrd="0" parTransId="{48D99921-5467-4A7C-8BAE-BE990CFF571F}" sibTransId="{F0149AFB-D119-4FAF-B2A6-3F1D5C9BF1B7}"/>
    <dgm:cxn modelId="{1E6AC1DE-3200-4DB5-9E8D-63DEDB9928F5}" type="presOf" srcId="{53BC1823-9A3D-40B6-B4DC-29A41BB5D43A}" destId="{0971185C-44AB-4301-AD0F-113902A1F7BB}" srcOrd="0" destOrd="0" presId="urn:microsoft.com/office/officeart/2005/8/layout/lProcess2"/>
    <dgm:cxn modelId="{E68914B5-22BD-4F16-9FF0-31932707B4D1}" srcId="{467379CB-B728-4506-9D57-3AA621B2AA79}" destId="{53BC1823-9A3D-40B6-B4DC-29A41BB5D43A}" srcOrd="0" destOrd="0" parTransId="{A21DADA4-82A2-4196-9811-CAA3BC870EE1}" sibTransId="{16378660-C73F-4C82-A64B-3FD78F754DCC}"/>
    <dgm:cxn modelId="{1EE0CC2F-7874-4095-88AF-987E6BE08E58}" type="presOf" srcId="{83DEF3F7-42C1-42AB-97D3-FAEAFFAD36F4}" destId="{26AC0BC5-8FD9-4FFE-905A-CD890DDC9711}" srcOrd="0" destOrd="0" presId="urn:microsoft.com/office/officeart/2005/8/layout/lProcess2"/>
    <dgm:cxn modelId="{4D3BFC9D-5BE8-4B8F-ABA9-C2A8F2267337}" srcId="{467379CB-B728-4506-9D57-3AA621B2AA79}" destId="{F8E15CFE-5A51-4ECC-8576-5F8D34F7ED46}" srcOrd="1" destOrd="0" parTransId="{79B89783-2070-4AEF-B673-AFE491D0C998}" sibTransId="{A63D3206-3195-4376-9285-0C8116D17983}"/>
    <dgm:cxn modelId="{C44A8351-8EA1-4D11-A97A-1D3349CEEEC7}" type="presOf" srcId="{5AE4D799-D757-4880-A395-8DE3B05D1FCE}" destId="{66B0A4EE-50C7-4455-8E94-DCB4DE0B97C7}" srcOrd="0" destOrd="0" presId="urn:microsoft.com/office/officeart/2005/8/layout/lProcess2"/>
    <dgm:cxn modelId="{1A24481F-6D5D-40A8-84B9-77DC5C19B58E}" type="presOf" srcId="{572F209B-D944-44F6-884C-2C2ED4CE718E}" destId="{8598F4FE-10F4-4E54-BC12-A19801251A4D}" srcOrd="0" destOrd="0" presId="urn:microsoft.com/office/officeart/2005/8/layout/lProcess2"/>
    <dgm:cxn modelId="{1225E38B-6D6D-4CC6-89AF-A983804780AA}" type="presOf" srcId="{F149F380-295D-4267-8D94-487A3C0D54BC}" destId="{793C0705-5382-4EF8-BEA0-F4B9BABF88CB}" srcOrd="0" destOrd="0" presId="urn:microsoft.com/office/officeart/2005/8/layout/lProcess2"/>
    <dgm:cxn modelId="{8C0D818C-0E0B-4C64-AC19-D1DA753D16BD}" srcId="{5AE4D799-D757-4880-A395-8DE3B05D1FCE}" destId="{F149F380-295D-4267-8D94-487A3C0D54BC}" srcOrd="0" destOrd="0" parTransId="{1DB6131A-E7AF-4FF1-BD7E-2BCF5DEC5970}" sibTransId="{02336508-1B59-4CB1-AED1-168423C781A1}"/>
    <dgm:cxn modelId="{84369C77-005E-4EB1-A525-3F6CC6901E6B}" type="presOf" srcId="{C303E8B5-E95D-4523-AC40-35CD289C5DAF}" destId="{B91A0C16-7D88-46CC-8623-7855C1900380}" srcOrd="0" destOrd="0" presId="urn:microsoft.com/office/officeart/2005/8/layout/lProcess2"/>
    <dgm:cxn modelId="{407A2831-F16F-4260-A626-C862FD4282BA}" type="presParOf" srcId="{26AC0BC5-8FD9-4FFE-905A-CD890DDC9711}" destId="{C917CEA6-BD7E-4415-9F6D-93BD52541D19}" srcOrd="0" destOrd="0" presId="urn:microsoft.com/office/officeart/2005/8/layout/lProcess2"/>
    <dgm:cxn modelId="{4A9C4A72-1E47-4211-B7FB-C1F00386C3D0}" type="presParOf" srcId="{C917CEA6-BD7E-4415-9F6D-93BD52541D19}" destId="{25743631-35FE-47A5-A188-20EAE011F3BA}" srcOrd="0" destOrd="0" presId="urn:microsoft.com/office/officeart/2005/8/layout/lProcess2"/>
    <dgm:cxn modelId="{E636F807-0FCE-425C-9836-0859F981BAC8}" type="presParOf" srcId="{C917CEA6-BD7E-4415-9F6D-93BD52541D19}" destId="{8AAA378E-8001-4FDC-A76A-D3764151D091}" srcOrd="1" destOrd="0" presId="urn:microsoft.com/office/officeart/2005/8/layout/lProcess2"/>
    <dgm:cxn modelId="{D8D04138-31E5-4876-A176-7AB82BF7E3E3}" type="presParOf" srcId="{C917CEA6-BD7E-4415-9F6D-93BD52541D19}" destId="{E919F526-2A93-4AA7-9D39-A11571392EEE}" srcOrd="2" destOrd="0" presId="urn:microsoft.com/office/officeart/2005/8/layout/lProcess2"/>
    <dgm:cxn modelId="{C87FF0E3-6CF3-44C0-A139-A893F0C349A1}" type="presParOf" srcId="{E919F526-2A93-4AA7-9D39-A11571392EEE}" destId="{5E2A3583-EE91-48E5-A186-6A15F9322B47}" srcOrd="0" destOrd="0" presId="urn:microsoft.com/office/officeart/2005/8/layout/lProcess2"/>
    <dgm:cxn modelId="{4A046FDD-E3E6-4ACB-8C2B-2551724DD089}" type="presParOf" srcId="{5E2A3583-EE91-48E5-A186-6A15F9322B47}" destId="{0971185C-44AB-4301-AD0F-113902A1F7BB}" srcOrd="0" destOrd="0" presId="urn:microsoft.com/office/officeart/2005/8/layout/lProcess2"/>
    <dgm:cxn modelId="{E8CB887A-0A82-44E6-9B1E-93172BE38F00}" type="presParOf" srcId="{5E2A3583-EE91-48E5-A186-6A15F9322B47}" destId="{1325DE54-A547-4747-A7F6-E721F4EB63D2}" srcOrd="1" destOrd="0" presId="urn:microsoft.com/office/officeart/2005/8/layout/lProcess2"/>
    <dgm:cxn modelId="{40AEEC6A-B6FE-455C-B1BF-03ED82FAA1CB}" type="presParOf" srcId="{5E2A3583-EE91-48E5-A186-6A15F9322B47}" destId="{52590929-01F0-4C7F-9A9B-D5424F8C253D}" srcOrd="2" destOrd="0" presId="urn:microsoft.com/office/officeart/2005/8/layout/lProcess2"/>
    <dgm:cxn modelId="{CA1C8CAE-0B91-4CC4-A324-F97B538F5120}" type="presParOf" srcId="{26AC0BC5-8FD9-4FFE-905A-CD890DDC9711}" destId="{0F33CEF6-2D02-4D47-BEBB-4EB964830AEA}" srcOrd="1" destOrd="0" presId="urn:microsoft.com/office/officeart/2005/8/layout/lProcess2"/>
    <dgm:cxn modelId="{E69B804F-68AB-4A16-8E15-66001DB07C68}" type="presParOf" srcId="{26AC0BC5-8FD9-4FFE-905A-CD890DDC9711}" destId="{A38BE0C6-50ED-477E-B4F7-6CB743DE4FAC}" srcOrd="2" destOrd="0" presId="urn:microsoft.com/office/officeart/2005/8/layout/lProcess2"/>
    <dgm:cxn modelId="{ADF87CBB-B3C7-46FF-A799-F4C08651A4EB}" type="presParOf" srcId="{A38BE0C6-50ED-477E-B4F7-6CB743DE4FAC}" destId="{66B0A4EE-50C7-4455-8E94-DCB4DE0B97C7}" srcOrd="0" destOrd="0" presId="urn:microsoft.com/office/officeart/2005/8/layout/lProcess2"/>
    <dgm:cxn modelId="{96E05A06-B8F5-4754-AE66-3BBDE6BAAD9F}" type="presParOf" srcId="{A38BE0C6-50ED-477E-B4F7-6CB743DE4FAC}" destId="{5F8E949E-6662-452F-940A-AD84C1C0CDA8}" srcOrd="1" destOrd="0" presId="urn:microsoft.com/office/officeart/2005/8/layout/lProcess2"/>
    <dgm:cxn modelId="{8870B4CC-42A2-47CF-9E4B-DA0500F8C077}" type="presParOf" srcId="{A38BE0C6-50ED-477E-B4F7-6CB743DE4FAC}" destId="{1260B967-4464-4109-A216-8F86E4D4E5EA}" srcOrd="2" destOrd="0" presId="urn:microsoft.com/office/officeart/2005/8/layout/lProcess2"/>
    <dgm:cxn modelId="{84CF2A81-2188-4EC4-8D57-3B1F787DFF1B}" type="presParOf" srcId="{1260B967-4464-4109-A216-8F86E4D4E5EA}" destId="{EADB76E8-0BDB-4F34-ABED-48824442F5E7}" srcOrd="0" destOrd="0" presId="urn:microsoft.com/office/officeart/2005/8/layout/lProcess2"/>
    <dgm:cxn modelId="{CEA5298A-A26F-4E01-BCB0-C37B527F207D}" type="presParOf" srcId="{EADB76E8-0BDB-4F34-ABED-48824442F5E7}" destId="{793C0705-5382-4EF8-BEA0-F4B9BABF88CB}" srcOrd="0" destOrd="0" presId="urn:microsoft.com/office/officeart/2005/8/layout/lProcess2"/>
    <dgm:cxn modelId="{E8F21EE4-2222-4558-A69B-CCC967B24E74}" type="presParOf" srcId="{EADB76E8-0BDB-4F34-ABED-48824442F5E7}" destId="{BA9AB51F-9756-4140-9D3F-30AACB851036}" srcOrd="1" destOrd="0" presId="urn:microsoft.com/office/officeart/2005/8/layout/lProcess2"/>
    <dgm:cxn modelId="{A8639D08-682A-4DA0-85B4-C918AB1DA8B3}" type="presParOf" srcId="{EADB76E8-0BDB-4F34-ABED-48824442F5E7}" destId="{6AE18252-EC2D-45E1-A455-FBF5EFB276F6}" srcOrd="2" destOrd="0" presId="urn:microsoft.com/office/officeart/2005/8/layout/lProcess2"/>
    <dgm:cxn modelId="{4A898B9E-F1C5-4303-96F4-9CBE28CDDBFC}" type="presParOf" srcId="{26AC0BC5-8FD9-4FFE-905A-CD890DDC9711}" destId="{AC0814AC-443C-4322-B853-92EC0CEAD0B0}" srcOrd="3" destOrd="0" presId="urn:microsoft.com/office/officeart/2005/8/layout/lProcess2"/>
    <dgm:cxn modelId="{6223E35C-BF28-46A2-B2DF-E70035A81288}" type="presParOf" srcId="{26AC0BC5-8FD9-4FFE-905A-CD890DDC9711}" destId="{3A125812-CBAE-492D-9DA7-A874214F1494}" srcOrd="4" destOrd="0" presId="urn:microsoft.com/office/officeart/2005/8/layout/lProcess2"/>
    <dgm:cxn modelId="{C6CEA995-01A7-4639-9BB0-54C5BA842887}" type="presParOf" srcId="{3A125812-CBAE-492D-9DA7-A874214F1494}" destId="{73C0176E-7D6D-4EB7-821F-112BC9212A10}" srcOrd="0" destOrd="0" presId="urn:microsoft.com/office/officeart/2005/8/layout/lProcess2"/>
    <dgm:cxn modelId="{663056A6-9D44-4D02-BA3C-478E0F9E3809}" type="presParOf" srcId="{3A125812-CBAE-492D-9DA7-A874214F1494}" destId="{698BE7C6-B0A9-4484-B5D7-CA5297F3BBF5}" srcOrd="1" destOrd="0" presId="urn:microsoft.com/office/officeart/2005/8/layout/lProcess2"/>
    <dgm:cxn modelId="{B127B886-11C0-43FD-9C78-946122383F12}" type="presParOf" srcId="{3A125812-CBAE-492D-9DA7-A874214F1494}" destId="{1EAC927F-0DAA-4E96-AE33-BBA5ADE87ED3}" srcOrd="2" destOrd="0" presId="urn:microsoft.com/office/officeart/2005/8/layout/lProcess2"/>
    <dgm:cxn modelId="{25E4CB24-EBB0-4FBB-8B5E-8DB89C6F6ED9}" type="presParOf" srcId="{1EAC927F-0DAA-4E96-AE33-BBA5ADE87ED3}" destId="{33FB9F47-CE41-45D3-8DE1-1B6E31E64D20}" srcOrd="0" destOrd="0" presId="urn:microsoft.com/office/officeart/2005/8/layout/lProcess2"/>
    <dgm:cxn modelId="{C3E90DC4-239C-4850-BF15-BBBF3F14918E}" type="presParOf" srcId="{33FB9F47-CE41-45D3-8DE1-1B6E31E64D20}" destId="{8598F4FE-10F4-4E54-BC12-A19801251A4D}" srcOrd="0" destOrd="0" presId="urn:microsoft.com/office/officeart/2005/8/layout/lProcess2"/>
    <dgm:cxn modelId="{90DDEBC3-4ABE-4615-A26D-8988D67C6FE2}" type="presParOf" srcId="{33FB9F47-CE41-45D3-8DE1-1B6E31E64D20}" destId="{6888009A-99DB-4B83-99B8-399CE6160DBE}" srcOrd="1" destOrd="0" presId="urn:microsoft.com/office/officeart/2005/8/layout/lProcess2"/>
    <dgm:cxn modelId="{2219993C-30D5-48D1-A9A7-CFBCB1E9447B}" type="presParOf" srcId="{33FB9F47-CE41-45D3-8DE1-1B6E31E64D20}" destId="{B91A0C16-7D88-46CC-8623-7855C1900380}" srcOrd="2" destOrd="0" presId="urn:microsoft.com/office/officeart/2005/8/layout/lProcess2"/>
    <dgm:cxn modelId="{C032246E-BFC1-498A-A8BD-E08AC80B432B}" type="presParOf" srcId="{26AC0BC5-8FD9-4FFE-905A-CD890DDC9711}" destId="{C9340D1A-2B13-4CCE-A989-1D455CD0AFBD}" srcOrd="5" destOrd="0" presId="urn:microsoft.com/office/officeart/2005/8/layout/lProcess2"/>
    <dgm:cxn modelId="{EECCEA8A-0964-46F8-B296-FF5C42E1A315}" type="presParOf" srcId="{26AC0BC5-8FD9-4FFE-905A-CD890DDC9711}" destId="{635C9379-6163-44AA-883F-97E62F907672}" srcOrd="6" destOrd="0" presId="urn:microsoft.com/office/officeart/2005/8/layout/lProcess2"/>
    <dgm:cxn modelId="{BBB3A134-85B9-426A-BC49-12DA65AA455A}" type="presParOf" srcId="{635C9379-6163-44AA-883F-97E62F907672}" destId="{34A6229F-3588-4558-AF6F-BF92E6D47CB5}" srcOrd="0" destOrd="0" presId="urn:microsoft.com/office/officeart/2005/8/layout/lProcess2"/>
    <dgm:cxn modelId="{6548F709-3AF9-4A86-B37E-DC0C70FDFC36}" type="presParOf" srcId="{635C9379-6163-44AA-883F-97E62F907672}" destId="{B11919BE-40B9-48C3-A89D-30B34EA87A9E}" srcOrd="1" destOrd="0" presId="urn:microsoft.com/office/officeart/2005/8/layout/lProcess2"/>
    <dgm:cxn modelId="{7510BCD1-D754-42D0-B635-ADE4E8B8FF22}" type="presParOf" srcId="{635C9379-6163-44AA-883F-97E62F907672}" destId="{F2D4CB89-55D7-4A06-B2B6-018606A309AF}" srcOrd="2" destOrd="0" presId="urn:microsoft.com/office/officeart/2005/8/layout/lProcess2"/>
    <dgm:cxn modelId="{73848660-418A-4FEF-A279-F4C623D6A0A0}" type="presParOf" srcId="{F2D4CB89-55D7-4A06-B2B6-018606A309AF}" destId="{5CDEBEFE-9375-4C01-BFD0-07CDF819FC55}" srcOrd="0" destOrd="0" presId="urn:microsoft.com/office/officeart/2005/8/layout/lProcess2"/>
    <dgm:cxn modelId="{0CF0833C-5A4C-4E95-B62C-07F5313D40D0}" type="presParOf" srcId="{5CDEBEFE-9375-4C01-BFD0-07CDF819FC55}" destId="{A70C00E6-24FA-4F43-B69A-0E34946208AD}" srcOrd="0" destOrd="0" presId="urn:microsoft.com/office/officeart/2005/8/layout/lProcess2"/>
    <dgm:cxn modelId="{1807E7A5-E744-4377-8B12-DD6F37123D8A}" type="presParOf" srcId="{5CDEBEFE-9375-4C01-BFD0-07CDF819FC55}" destId="{087D70E0-4A73-4A7D-847F-0A7D93A02A74}" srcOrd="1" destOrd="0" presId="urn:microsoft.com/office/officeart/2005/8/layout/lProcess2"/>
    <dgm:cxn modelId="{E30836C0-9C0C-460F-8CC0-D3FEE34B5DAA}" type="presParOf" srcId="{5CDEBEFE-9375-4C01-BFD0-07CDF819FC55}" destId="{EBD19780-067C-45B1-9E1D-F29498BBE35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2BE3-C324-4301-A3EA-62E336A6FDDF}">
      <dsp:nvSpPr>
        <dsp:cNvPr id="0" name=""/>
        <dsp:cNvSpPr/>
      </dsp:nvSpPr>
      <dsp:spPr>
        <a:xfrm>
          <a:off x="144045" y="144023"/>
          <a:ext cx="8481108" cy="923637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Отчет представлен во исполнение:</a:t>
          </a:r>
        </a:p>
      </dsp:txBody>
      <dsp:txXfrm>
        <a:off x="171097" y="171075"/>
        <a:ext cx="8427004" cy="869533"/>
      </dsp:txXfrm>
    </dsp:sp>
    <dsp:sp modelId="{968BD832-E34C-467E-BD31-5A1BEBA80314}">
      <dsp:nvSpPr>
        <dsp:cNvPr id="0" name=""/>
        <dsp:cNvSpPr/>
      </dsp:nvSpPr>
      <dsp:spPr>
        <a:xfrm>
          <a:off x="3116" y="3792612"/>
          <a:ext cx="58164" cy="128268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2961C2-0D48-462E-BD33-51C2ABD26C91}">
      <dsp:nvSpPr>
        <dsp:cNvPr id="0" name=""/>
        <dsp:cNvSpPr/>
      </dsp:nvSpPr>
      <dsp:spPr>
        <a:xfrm>
          <a:off x="425526" y="2160234"/>
          <a:ext cx="8310939" cy="3459847"/>
        </a:xfrm>
        <a:prstGeom prst="roundRect">
          <a:avLst>
            <a:gd name="adj" fmla="val 16670"/>
          </a:avLst>
        </a:prstGeom>
        <a:solidFill>
          <a:schemeClr val="accent4">
            <a:lumMod val="75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статьи 45 раздела </a:t>
          </a:r>
          <a:r>
            <a:rPr lang="en-US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IV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Положения о бюджетном процессе в Уинском муниципальном</a:t>
          </a:r>
          <a:r>
            <a:rPr lang="en-US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округе Пермского края, утвержденным решением Думы Уинского муниципального округа Пермского края от 08 ноября 2019 № 21</a:t>
          </a:r>
        </a:p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452" y="2329160"/>
        <a:ext cx="7973087" cy="31219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43631-35FE-47A5-A188-20EAE011F3BA}">
      <dsp:nvSpPr>
        <dsp:cNvPr id="0" name=""/>
        <dsp:cNvSpPr/>
      </dsp:nvSpPr>
      <dsp:spPr>
        <a:xfrm>
          <a:off x="0" y="655168"/>
          <a:ext cx="1656887" cy="335556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общего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55168"/>
        <a:ext cx="1656887" cy="1006670"/>
      </dsp:txXfrm>
    </dsp:sp>
    <dsp:sp modelId="{0971185C-44AB-4301-AD0F-113902A1F7BB}">
      <dsp:nvSpPr>
        <dsp:cNvPr id="0" name=""/>
        <dsp:cNvSpPr/>
      </dsp:nvSpPr>
      <dsp:spPr>
        <a:xfrm>
          <a:off x="201800" y="1739869"/>
          <a:ext cx="1325509" cy="120779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glow>
            <a:schemeClr val="accent1">
              <a:alpha val="40000"/>
            </a:schemeClr>
          </a:glow>
          <a:softEdge rad="0"/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100,02 %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45 074,3 руб.</a:t>
          </a:r>
        </a:p>
      </dsp:txBody>
      <dsp:txXfrm>
        <a:off x="237175" y="1775244"/>
        <a:ext cx="1254759" cy="1137042"/>
      </dsp:txXfrm>
    </dsp:sp>
    <dsp:sp modelId="{52590929-01F0-4C7F-9A9B-D5424F8C253D}">
      <dsp:nvSpPr>
        <dsp:cNvPr id="0" name=""/>
        <dsp:cNvSpPr/>
      </dsp:nvSpPr>
      <dsp:spPr>
        <a:xfrm>
          <a:off x="165747" y="3430030"/>
          <a:ext cx="1325509" cy="670560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45 066 руб.</a:t>
          </a:r>
        </a:p>
      </dsp:txBody>
      <dsp:txXfrm>
        <a:off x="185387" y="3449670"/>
        <a:ext cx="1286229" cy="631280"/>
      </dsp:txXfrm>
    </dsp:sp>
    <dsp:sp modelId="{66B0A4EE-50C7-4455-8E94-DCB4DE0B97C7}">
      <dsp:nvSpPr>
        <dsp:cNvPr id="0" name=""/>
        <dsp:cNvSpPr/>
      </dsp:nvSpPr>
      <dsp:spPr>
        <a:xfrm>
          <a:off x="1753906" y="618860"/>
          <a:ext cx="1656887" cy="3376860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дошкольного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3906" y="618860"/>
        <a:ext cx="1656887" cy="1013058"/>
      </dsp:txXfrm>
    </dsp:sp>
    <dsp:sp modelId="{793C0705-5382-4EF8-BEA0-F4B9BABF88CB}">
      <dsp:nvSpPr>
        <dsp:cNvPr id="0" name=""/>
        <dsp:cNvSpPr/>
      </dsp:nvSpPr>
      <dsp:spPr>
        <a:xfrm>
          <a:off x="1944223" y="1788311"/>
          <a:ext cx="1325509" cy="114094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100,03 %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46 715 руб.</a:t>
          </a:r>
        </a:p>
      </dsp:txBody>
      <dsp:txXfrm>
        <a:off x="1977640" y="1821728"/>
        <a:ext cx="1258675" cy="1074109"/>
      </dsp:txXfrm>
    </dsp:sp>
    <dsp:sp modelId="{6AE18252-EC2D-45E1-A455-FBF5EFB276F6}">
      <dsp:nvSpPr>
        <dsp:cNvPr id="0" name=""/>
        <dsp:cNvSpPr/>
      </dsp:nvSpPr>
      <dsp:spPr>
        <a:xfrm>
          <a:off x="1946900" y="3425822"/>
          <a:ext cx="1325509" cy="660983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46 700 руб.</a:t>
          </a:r>
        </a:p>
      </dsp:txBody>
      <dsp:txXfrm>
        <a:off x="1966260" y="3445182"/>
        <a:ext cx="1286789" cy="622263"/>
      </dsp:txXfrm>
    </dsp:sp>
    <dsp:sp modelId="{73C0176E-7D6D-4EB7-821F-112BC9212A10}">
      <dsp:nvSpPr>
        <dsp:cNvPr id="0" name=""/>
        <dsp:cNvSpPr/>
      </dsp:nvSpPr>
      <dsp:spPr>
        <a:xfrm>
          <a:off x="3575935" y="587854"/>
          <a:ext cx="2001238" cy="334639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Педагоги дополнительного образования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5935" y="587854"/>
        <a:ext cx="2001238" cy="1003919"/>
      </dsp:txXfrm>
    </dsp:sp>
    <dsp:sp modelId="{8598F4FE-10F4-4E54-BC12-A19801251A4D}">
      <dsp:nvSpPr>
        <dsp:cNvPr id="0" name=""/>
        <dsp:cNvSpPr/>
      </dsp:nvSpPr>
      <dsp:spPr>
        <a:xfrm rot="10800000" flipV="1">
          <a:off x="3888432" y="1830963"/>
          <a:ext cx="1398147" cy="1136588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45 309,8 руб.</a:t>
          </a:r>
        </a:p>
      </dsp:txBody>
      <dsp:txXfrm rot="-10800000">
        <a:off x="3921722" y="1864253"/>
        <a:ext cx="1331567" cy="1070008"/>
      </dsp:txXfrm>
    </dsp:sp>
    <dsp:sp modelId="{B91A0C16-7D88-46CC-8623-7855C1900380}">
      <dsp:nvSpPr>
        <dsp:cNvPr id="0" name=""/>
        <dsp:cNvSpPr/>
      </dsp:nvSpPr>
      <dsp:spPr>
        <a:xfrm>
          <a:off x="3900229" y="3425875"/>
          <a:ext cx="1325509" cy="649306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45 309 руб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919247" y="3444893"/>
        <a:ext cx="1287473" cy="611270"/>
      </dsp:txXfrm>
    </dsp:sp>
    <dsp:sp modelId="{34A6229F-3588-4558-AF6F-BF92E6D47CB5}">
      <dsp:nvSpPr>
        <dsp:cNvPr id="0" name=""/>
        <dsp:cNvSpPr/>
      </dsp:nvSpPr>
      <dsp:spPr>
        <a:xfrm>
          <a:off x="5687928" y="576127"/>
          <a:ext cx="1656887" cy="322948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Работники учреждений культуры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87928" y="576127"/>
        <a:ext cx="1656887" cy="968845"/>
      </dsp:txXfrm>
    </dsp:sp>
    <dsp:sp modelId="{A70C00E6-24FA-4F43-B69A-0E34946208AD}">
      <dsp:nvSpPr>
        <dsp:cNvPr id="0" name=""/>
        <dsp:cNvSpPr/>
      </dsp:nvSpPr>
      <dsp:spPr>
        <a:xfrm>
          <a:off x="5831734" y="1762073"/>
          <a:ext cx="1368522" cy="1225926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100,0 %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40 295,3 руб.</a:t>
          </a:r>
        </a:p>
      </dsp:txBody>
      <dsp:txXfrm>
        <a:off x="5867640" y="1797979"/>
        <a:ext cx="1296710" cy="1154114"/>
      </dsp:txXfrm>
    </dsp:sp>
    <dsp:sp modelId="{EBD19780-067C-45B1-9E1D-F29498BBE35E}">
      <dsp:nvSpPr>
        <dsp:cNvPr id="0" name=""/>
        <dsp:cNvSpPr/>
      </dsp:nvSpPr>
      <dsp:spPr>
        <a:xfrm>
          <a:off x="5755968" y="3408602"/>
          <a:ext cx="1520691" cy="663146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3">
              <a:shade val="75000"/>
              <a:satMod val="125000"/>
              <a:lumMod val="75000"/>
            </a:schemeClr>
          </a:solidFill>
          <a:prstDash val="solid"/>
        </a:ln>
        <a:effectLst>
          <a:glow rad="190500">
            <a:schemeClr val="accent4">
              <a:lumMod val="75000"/>
              <a:alpha val="40000"/>
            </a:schemeClr>
          </a:glow>
        </a:effectLst>
        <a:scene3d>
          <a:camera prst="orthographicFront"/>
          <a:lightRig rig="flat" dir="t"/>
        </a:scene3d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40 294 руб.</a:t>
          </a:r>
        </a:p>
      </dsp:txBody>
      <dsp:txXfrm>
        <a:off x="5775391" y="3428025"/>
        <a:ext cx="1481845" cy="624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0.2613</cdr:x>
      <cdr:y>0.10811</cdr:y>
    </cdr:from>
    <cdr:to>
      <cdr:x>0.70616</cdr:x>
      <cdr:y>0.18919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9E0E5B9-7D4A-1211-3B62-0E10D8239C01}"/>
            </a:ext>
          </a:extLst>
        </cdr:cNvPr>
        <cdr:cNvCxnSpPr/>
      </cdr:nvCxnSpPr>
      <cdr:spPr>
        <a:xfrm xmlns:a="http://schemas.openxmlformats.org/drawingml/2006/main">
          <a:off x="2199336" y="576065"/>
          <a:ext cx="3744416" cy="432047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accent3">
              <a:lumMod val="5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0.38762</cdr:x>
      <cdr:y>0.06113</cdr:y>
    </cdr:from>
    <cdr:to>
      <cdr:x>0.53518</cdr:x>
      <cdr:y>0.14199</cdr:y>
    </cdr:to>
    <cdr:sp macro="" textlink="">
      <cdr:nvSpPr>
        <cdr:cNvPr id="7" name="TextBox 6"/>
        <cdr:cNvSpPr txBox="1"/>
      </cdr:nvSpPr>
      <cdr:spPr>
        <a:xfrm xmlns:a="http://schemas.openxmlformats.org/drawingml/2006/main" rot="511727">
          <a:off x="3262607" y="325734"/>
          <a:ext cx="1241946" cy="4308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- 1,9%</a:t>
          </a:r>
        </a:p>
      </cdr:txBody>
    </cdr:sp>
  </cdr:relSizeAnchor>
  <cdr:relSizeAnchor xmlns:cdr="http://schemas.openxmlformats.org/drawingml/2006/chartDrawing">
    <cdr:from>
      <cdr:x>0.32462</cdr:x>
      <cdr:y>0.25559</cdr:y>
    </cdr:from>
    <cdr:to>
      <cdr:x>0.42728</cdr:x>
      <cdr:y>0.31198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732319" y="1361928"/>
          <a:ext cx="864085" cy="3004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0.25274</cdr:x>
      <cdr:y>0.24303</cdr:y>
    </cdr:from>
    <cdr:to>
      <cdr:x>0.70616</cdr:x>
      <cdr:y>0.33784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AD2FD292-A136-138E-2ABB-8EFD42153F60}"/>
            </a:ext>
          </a:extLst>
        </cdr:cNvPr>
        <cdr:cNvCxnSpPr/>
      </cdr:nvCxnSpPr>
      <cdr:spPr>
        <a:xfrm xmlns:a="http://schemas.openxmlformats.org/drawingml/2006/main" flipV="1">
          <a:off x="2127328" y="1294984"/>
          <a:ext cx="3816424" cy="5052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0.23387</cdr:x>
      <cdr:y>0.15909</cdr:y>
    </cdr:from>
    <cdr:to>
      <cdr:x>0.33065</cdr:x>
      <cdr:y>0.20646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88232" y="1008112"/>
          <a:ext cx="864096" cy="3001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Bookman Old Style" panose="02050604050505020204" pitchFamily="18" charset="0"/>
            </a:rPr>
            <a:t>+8,7%</a:t>
          </a:r>
        </a:p>
      </cdr:txBody>
    </cdr:sp>
  </cdr:relSizeAnchor>
  <cdr:relSizeAnchor xmlns:cdr="http://schemas.openxmlformats.org/drawingml/2006/chartDrawing">
    <cdr:from>
      <cdr:x>0.07049</cdr:x>
      <cdr:y>0.04545</cdr:y>
    </cdr:from>
    <cdr:to>
      <cdr:x>0.95989</cdr:x>
      <cdr:y>0.13636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10689" y="288032"/>
          <a:ext cx="770485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0.01136</cdr:y>
    </cdr:from>
    <cdr:to>
      <cdr:x>1</cdr:x>
      <cdr:y>0.15567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0" y="72008"/>
          <a:ext cx="866304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Доходы бюджета </a:t>
          </a:r>
        </a:p>
        <a:p xmlns:a="http://schemas.openxmlformats.org/drawingml/2006/main"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ru-RU" sz="2000" b="1" i="0" u="none" strike="noStrike" kern="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Уинского</a:t>
          </a:r>
          <a:r>
            <a: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rPr>
            <a:t> муниципального округа за 2024 год, тыс. руб.</a:t>
          </a:r>
          <a:endParaRPr kumimoji="0" lang="ru-RU" sz="2000" b="0" i="0" u="none" strike="noStrike" kern="0" cap="none" spc="0" normalizeH="0" baseline="0" noProof="0" dirty="0">
            <a:ln>
              <a:noFill/>
            </a:ln>
            <a:solidFill>
              <a:srgbClr val="000000"/>
            </a:solidFill>
            <a:effectLst/>
            <a:uLnTx/>
            <a:uFillTx/>
            <a:latin typeface="Arial"/>
            <a:ea typeface="+mn-ea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0.49557</cdr:x>
      <cdr:y>0.27591</cdr:y>
    </cdr:from>
    <cdr:to>
      <cdr:x>0.83636</cdr:x>
      <cdr:y>0.33722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 flipV="1">
          <a:off x="1962690" y="648072"/>
          <a:ext cx="1349678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0.40473</cdr:x>
      <cdr:y>0.20571</cdr:y>
    </cdr:from>
    <cdr:to>
      <cdr:x>0.61927</cdr:x>
      <cdr:y>0.33674</cdr:y>
    </cdr:to>
    <cdr:sp macro="" textlink="">
      <cdr:nvSpPr>
        <cdr:cNvPr id="4" name="TextBox 7"/>
        <cdr:cNvSpPr txBox="1"/>
      </cdr:nvSpPr>
      <cdr:spPr>
        <a:xfrm xmlns:a="http://schemas.openxmlformats.org/drawingml/2006/main" rot="21038026">
          <a:off x="1602914" y="483179"/>
          <a:ext cx="84968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+14,9%</a:t>
          </a:r>
        </a:p>
      </cdr:txBody>
    </cdr:sp>
  </cdr:relSizeAnchor>
  <cdr:relSizeAnchor xmlns:cdr="http://schemas.openxmlformats.org/drawingml/2006/chartDrawing">
    <cdr:from>
      <cdr:x>0.20981</cdr:x>
      <cdr:y>0.15328</cdr:y>
    </cdr:from>
    <cdr:to>
      <cdr:x>0.78133</cdr:x>
      <cdr:y>0.28125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 flipV="1">
          <a:off x="830955" y="360040"/>
          <a:ext cx="2263470" cy="300587"/>
        </a:xfrm>
        <a:prstGeom xmlns:a="http://schemas.openxmlformats.org/drawingml/2006/main" prst="straightConnector1">
          <a:avLst/>
        </a:prstGeom>
        <a:ln xmlns:a="http://schemas.openxmlformats.org/drawingml/2006/main" w="12700" cmpd="sng">
          <a:solidFill>
            <a:schemeClr val="accent3">
              <a:lumMod val="50000"/>
            </a:schemeClr>
          </a:solidFill>
          <a:prstDash val="solid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0.57656</cdr:x>
      <cdr:y>0.27854</cdr:y>
    </cdr:from>
    <cdr:to>
      <cdr:x>0.78408</cdr:x>
      <cdr:y>0.40957</cdr:y>
    </cdr:to>
    <cdr:sp macro="" textlink="">
      <cdr:nvSpPr>
        <cdr:cNvPr id="6" name="TextBox 7"/>
        <cdr:cNvSpPr txBox="1"/>
      </cdr:nvSpPr>
      <cdr:spPr>
        <a:xfrm xmlns:a="http://schemas.openxmlformats.org/drawingml/2006/main" rot="21038026">
          <a:off x="2283423" y="654260"/>
          <a:ext cx="821894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+6,3%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0.19037</cdr:x>
      <cdr:y>0.23108</cdr:y>
    </cdr:from>
    <cdr:to>
      <cdr:x>0.83764</cdr:x>
      <cdr:y>0.40439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>
          <a:off x="720080" y="576064"/>
          <a:ext cx="2448272" cy="432048"/>
        </a:xfrm>
        <a:prstGeom xmlns:a="http://schemas.openxmlformats.org/drawingml/2006/main" prst="straightConnector1">
          <a:avLst/>
        </a:prstGeom>
        <a:ln xmlns:a="http://schemas.openxmlformats.org/drawingml/2006/main" w="12700" cmpd="sng">
          <a:solidFill>
            <a:srgbClr val="FF0000"/>
          </a:solidFill>
          <a:prstDash val="solid"/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0.38381</cdr:x>
      <cdr:y>0.21382</cdr:y>
    </cdr:from>
    <cdr:to>
      <cdr:x>0.62176</cdr:x>
      <cdr:y>0.33728</cdr:y>
    </cdr:to>
    <cdr:sp macro="" textlink="">
      <cdr:nvSpPr>
        <cdr:cNvPr id="10" name="TextBox 7"/>
        <cdr:cNvSpPr txBox="1"/>
      </cdr:nvSpPr>
      <cdr:spPr>
        <a:xfrm xmlns:a="http://schemas.openxmlformats.org/drawingml/2006/main" rot="563824">
          <a:off x="1451769" y="533028"/>
          <a:ext cx="90002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-8,9%</a:t>
          </a:r>
        </a:p>
      </cdr:txBody>
    </cdr:sp>
  </cdr:relSizeAnchor>
  <cdr:relSizeAnchor xmlns:cdr="http://schemas.openxmlformats.org/drawingml/2006/chartDrawing">
    <cdr:from>
      <cdr:x>0.45689</cdr:x>
      <cdr:y>0.40439</cdr:y>
    </cdr:from>
    <cdr:to>
      <cdr:x>0.79956</cdr:x>
      <cdr:y>0.46216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AA1CDD83-7E18-5F54-760A-E60BE8315B77}"/>
            </a:ext>
          </a:extLst>
        </cdr:cNvPr>
        <cdr:cNvCxnSpPr/>
      </cdr:nvCxnSpPr>
      <cdr:spPr>
        <a:xfrm xmlns:a="http://schemas.openxmlformats.org/drawingml/2006/main">
          <a:off x="1728192" y="1008112"/>
          <a:ext cx="1296144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5"/>
        </a:lnRef>
        <a:fillRef xmlns:a="http://schemas.openxmlformats.org/drawingml/2006/main" idx="0">
          <a:schemeClr val="accent5"/>
        </a:fillRef>
        <a:effectRef xmlns:a="http://schemas.openxmlformats.org/drawingml/2006/main" idx="0">
          <a:schemeClr val="accent5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0.551</cdr:x>
      <cdr:y>0.33515</cdr:y>
    </cdr:from>
    <cdr:to>
      <cdr:x>0.73571</cdr:x>
      <cdr:y>0.45861</cdr:y>
    </cdr:to>
    <cdr:sp macro="" textlink="">
      <cdr:nvSpPr>
        <cdr:cNvPr id="8" name="TextBox 7"/>
        <cdr:cNvSpPr txBox="1"/>
      </cdr:nvSpPr>
      <cdr:spPr>
        <a:xfrm xmlns:a="http://schemas.openxmlformats.org/drawingml/2006/main" rot="563824">
          <a:off x="2084165" y="835498"/>
          <a:ext cx="69866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-1,1%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0.69671</cdr:x>
      <cdr:y>0.62124</cdr:y>
    </cdr:from>
    <cdr:to>
      <cdr:x>0.84358</cdr:x>
      <cdr:y>0.66522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869772" y="3051726"/>
          <a:ext cx="123731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0.70085</cdr:x>
      <cdr:y>0.60658</cdr:y>
    </cdr:from>
    <cdr:to>
      <cdr:x>0.78632</cdr:x>
      <cdr:y>0.67987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904657" y="2979718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0.83314</cdr:x>
      <cdr:y>0.56804</cdr:y>
    </cdr:from>
    <cdr:to>
      <cdr:x>0.93678</cdr:x>
      <cdr:y>0.72834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E597A7D-E27C-4819-B3EA-44FD9287F931}"/>
            </a:ext>
          </a:extLst>
        </cdr:cNvPr>
        <cdr:cNvSpPr txBox="1"/>
      </cdr:nvSpPr>
      <cdr:spPr>
        <a:xfrm xmlns:a="http://schemas.openxmlformats.org/drawingml/2006/main">
          <a:off x="7350848" y="324036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0.60796</cdr:x>
      <cdr:y>0.80953</cdr:y>
    </cdr:from>
    <cdr:to>
      <cdr:x>0.73608</cdr:x>
      <cdr:y>0.99507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2C463A5-AAD3-4414-9BE9-5556B1D0C632}"/>
            </a:ext>
          </a:extLst>
        </cdr:cNvPr>
        <cdr:cNvSpPr txBox="1"/>
      </cdr:nvSpPr>
      <cdr:spPr>
        <a:xfrm xmlns:a="http://schemas.openxmlformats.org/drawingml/2006/main">
          <a:off x="5364088" y="4617894"/>
          <a:ext cx="1130424" cy="1058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0.60796</cdr:x>
      <cdr:y>0.83478</cdr:y>
    </cdr:from>
    <cdr:to>
      <cdr:x>0.96706</cdr:x>
      <cdr:y>0.89789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642B14F-F1BB-4C9C-99CD-A9F495460C79}"/>
            </a:ext>
          </a:extLst>
        </cdr:cNvPr>
        <cdr:cNvSpPr txBox="1"/>
      </cdr:nvSpPr>
      <cdr:spPr>
        <a:xfrm xmlns:a="http://schemas.openxmlformats.org/drawingml/2006/main">
          <a:off x="5364088" y="4761910"/>
          <a:ext cx="316835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муниципальным имуществом 2,9%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0.07851</cdr:x>
      <cdr:y>0.13464</cdr:y>
    </cdr:from>
    <cdr:to>
      <cdr:x>0.21901</cdr:x>
      <cdr:y>0.21439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4076" y="523538"/>
          <a:ext cx="1224135" cy="310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29 960,2</a:t>
          </a:r>
        </a:p>
      </cdr:txBody>
    </cdr:sp>
  </cdr:relSizeAnchor>
  <cdr:relSizeAnchor xmlns:cdr="http://schemas.openxmlformats.org/drawingml/2006/chartDrawing">
    <cdr:from>
      <cdr:x>0.30992</cdr:x>
      <cdr:y>0.13464</cdr:y>
    </cdr:from>
    <cdr:to>
      <cdr:x>0.43389</cdr:x>
      <cdr:y>0.22222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00300" y="523538"/>
          <a:ext cx="1080170" cy="3405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40 029,1</a:t>
          </a:r>
        </a:p>
      </cdr:txBody>
    </cdr:sp>
  </cdr:relSizeAnchor>
  <cdr:relSizeAnchor xmlns:cdr="http://schemas.openxmlformats.org/drawingml/2006/chartDrawing">
    <cdr:from>
      <cdr:x>0.55785</cdr:x>
      <cdr:y>0.13847</cdr:y>
    </cdr:from>
    <cdr:to>
      <cdr:x>0.69834</cdr:x>
      <cdr:y>0.22222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60540" y="538431"/>
          <a:ext cx="1224074" cy="325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40 245,8</a:t>
          </a:r>
        </a:p>
      </cdr:txBody>
    </cdr:sp>
  </cdr:relSizeAnchor>
  <cdr:relSizeAnchor xmlns:cdr="http://schemas.openxmlformats.org/drawingml/2006/chartDrawing">
    <cdr:from>
      <cdr:x>0.79752</cdr:x>
      <cdr:y>0.13611</cdr:y>
    </cdr:from>
    <cdr:to>
      <cdr:x>0.92975</cdr:x>
      <cdr:y>0.22222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948772" y="529254"/>
          <a:ext cx="1152128" cy="334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40 179,3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5" y="1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7A9B-783E-41BC-8B6C-5C8EC65C8DBB}" type="datetimeFigureOut">
              <a:rPr lang="ru-RU" smtClean="0"/>
              <a:pPr/>
              <a:t>22.05.2025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67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5" y="9428587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59846-528B-4E20-9CB1-DEFD26683D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278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6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882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562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982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70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pitchFamily="34" charset="0"/>
            </a:endParaRPr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DDA518-213E-43C5-B5E8-198F509F18EE}" type="slidenum">
              <a:rPr lang="ru-RU" altLang="ru-RU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16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811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9581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846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3050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480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928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8877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732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45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28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86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425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695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59846-528B-4E20-9CB1-DEFD26683DE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08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9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9F7CB-6615-40C7-B592-1ECD162292A9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87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8C071C-5A1B-4FA4-847A-0D2F72C29A62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D4EFE-C9A4-4BD0-ACB5-B646316048DE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16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/>
              <a:pPr>
                <a:defRPr/>
              </a:pPr>
              <a:t>22.05.2025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906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64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45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62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717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73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9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5AED14-DAC1-4BC5-925C-ADBC9A76BC4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79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171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233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0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217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784AF-202E-4E90-8E6B-E376377F833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872E8-4799-4906-B883-9830661BF9C2}" type="datetime1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22.05.2025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42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7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7632C-711D-4A0C-BF39-D529AFE688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36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8DD0C-E197-4013-8D6C-057E7C6CBB0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8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9C337-D853-4C7A-98E1-86D8A1E9CB9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1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91726F-12AF-4064-9829-38904F936B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8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6761A-CFB7-4164-B9A2-7A8523ED5C7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55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4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7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F95D-302D-41A0-AF71-4C441F4AB341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0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prstClr val="black">
                    <a:lumMod val="50000"/>
                    <a:lumOff val="50000"/>
                  </a:prstClr>
                </a:solidFill>
              </a:rPr>
              <a:t>27.11.2013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6655F-2B0B-4217-A95D-49F9C2854826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07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4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27.11.2013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4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4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70AF3-EC4B-439A-8621-69E618DFC0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7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22.05.2025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00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5689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об исполнении бюджета</a:t>
            </a:r>
          </a:p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Уинского муниципального округа Пермского края за </a:t>
            </a:r>
          </a:p>
          <a:p>
            <a:pPr algn="ctr"/>
            <a:r>
              <a:rPr lang="ru-RU" altLang="ru-RU" sz="4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</a:t>
            </a:r>
          </a:p>
        </p:txBody>
      </p:sp>
      <p:pic>
        <p:nvPicPr>
          <p:cNvPr id="5" name="Рисунок 4" descr="Безымянный.jpg">
            <a:extLst>
              <a:ext uri="{FF2B5EF4-FFF2-40B4-BE49-F238E27FC236}">
                <a16:creationId xmlns:a16="http://schemas.microsoft.com/office/drawing/2014/main" id="{C22B3F7D-1321-491A-960D-092FBCAC0DC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42372"/>
            <a:ext cx="648072" cy="98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645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74102" y="127297"/>
            <a:ext cx="8143875" cy="493391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муниципальных программ в 2024 году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7940CAC-D771-F9A8-18E3-EA625CB975E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4300719"/>
              </p:ext>
            </p:extLst>
          </p:nvPr>
        </p:nvGraphicFramePr>
        <p:xfrm>
          <a:off x="2915816" y="1772817"/>
          <a:ext cx="6048673" cy="5205687"/>
        </p:xfrm>
        <a:graphic>
          <a:graphicData uri="http://schemas.openxmlformats.org/drawingml/2006/table">
            <a:tbl>
              <a:tblPr>
                <a:effectLst/>
                <a:tableStyleId>{2D5ABB26-0587-4C30-8999-92F81FD0307C}</a:tableStyleId>
              </a:tblPr>
              <a:tblGrid>
                <a:gridCol w="721435">
                  <a:extLst>
                    <a:ext uri="{9D8B030D-6E8A-4147-A177-3AD203B41FA5}">
                      <a16:colId xmlns:a16="http://schemas.microsoft.com/office/drawing/2014/main" val="3639729097"/>
                    </a:ext>
                  </a:extLst>
                </a:gridCol>
                <a:gridCol w="790733">
                  <a:extLst>
                    <a:ext uri="{9D8B030D-6E8A-4147-A177-3AD203B41FA5}">
                      <a16:colId xmlns:a16="http://schemas.microsoft.com/office/drawing/2014/main" val="2990201127"/>
                    </a:ext>
                  </a:extLst>
                </a:gridCol>
                <a:gridCol w="4536505">
                  <a:extLst>
                    <a:ext uri="{9D8B030D-6E8A-4147-A177-3AD203B41FA5}">
                      <a16:colId xmlns:a16="http://schemas.microsoft.com/office/drawing/2014/main" val="1600110320"/>
                    </a:ext>
                  </a:extLst>
                </a:gridCol>
              </a:tblGrid>
              <a:tr h="1173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2024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1" marR="6201" marT="62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520982"/>
                  </a:ext>
                </a:extLst>
              </a:tr>
              <a:tr h="241363">
                <a:tc>
                  <a:txBody>
                    <a:bodyPr/>
                    <a:lstStyle/>
                    <a:p>
                      <a:pPr algn="ctr" fontAlgn="ctr"/>
                      <a:endParaRPr lang="ru-RU" sz="140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268 106,5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"Развитие системы образования"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1381082"/>
                  </a:ext>
                </a:extLst>
              </a:tr>
              <a:tr h="2376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38 226,8       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«Развитие муниципального управления"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3834056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"Обеспечение безопасности жизнедеятельности жителей округа"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94775"/>
                  </a:ext>
                </a:extLst>
              </a:tr>
              <a:tr h="2513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4 531,2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"Развитие физической культуры и спорта"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3992440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«Переселение граждан из аварийного жилищного фонда"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3025820"/>
                  </a:ext>
                </a:extLst>
              </a:tr>
              <a:tr h="2513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55 296,1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«Развитие культуры и молодежной политики"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8671201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930,0 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«Гармонизация межнациональных и межконфессиональных отношений"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0725263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25 354,8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"Управление муниципальными финансами и муниципальным долгом 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1102034"/>
                  </a:ext>
                </a:extLst>
              </a:tr>
              <a:tr h="1889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42 776,4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«Безопасные и качественные дороги"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07507103"/>
                  </a:ext>
                </a:extLst>
              </a:tr>
              <a:tr h="245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24 386,8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«Благоустройство на территории округа"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1716694"/>
                  </a:ext>
                </a:extLst>
              </a:tr>
              <a:tr h="3697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94,9%</a:t>
                      </a:r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19 759,4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«Управление муниципальным имуществом на территории округа"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8066373"/>
                  </a:ext>
                </a:extLst>
              </a:tr>
              <a:tr h="1889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69,2%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160 611,1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МП «Комплексное развитие сельских территорий"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0368705"/>
                  </a:ext>
                </a:extLst>
              </a:tr>
              <a:tr h="251398">
                <a:tc gridSpan="2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64295"/>
                  </a:ext>
                </a:extLst>
              </a:tr>
              <a:tr h="251398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3732387"/>
                  </a:ext>
                </a:extLst>
              </a:tr>
              <a:tr h="312350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5805449"/>
                  </a:ext>
                </a:extLst>
              </a:tr>
            </a:tbl>
          </a:graphicData>
        </a:graphic>
      </p:graphicFrame>
      <p:pic>
        <p:nvPicPr>
          <p:cNvPr id="2" name="Picture 2" descr="C:\Users\GYK\Desktop\Рисунок2.png">
            <a:extLst>
              <a:ext uri="{FF2B5EF4-FFF2-40B4-BE49-F238E27FC236}">
                <a16:creationId xmlns:a16="http://schemas.microsoft.com/office/drawing/2014/main" id="{5FAE39AD-CF2F-C1AD-8B55-C89D4A398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223119" y="1772816"/>
            <a:ext cx="630830" cy="4680520"/>
          </a:xfrm>
          <a:prstGeom prst="snip2DiagRect">
            <a:avLst/>
          </a:prstGeom>
          <a:solidFill>
            <a:sysClr val="window" lastClr="FFFFFF"/>
          </a:solidFill>
          <a:ln w="38100" cap="flat" cmpd="sng" algn="ctr">
            <a:noFill/>
            <a:prstDash val="solid"/>
          </a:ln>
          <a:effectLst/>
        </p:spPr>
      </p:pic>
      <p:sp>
        <p:nvSpPr>
          <p:cNvPr id="3" name="Овал 2"/>
          <p:cNvSpPr/>
          <p:nvPr/>
        </p:nvSpPr>
        <p:spPr>
          <a:xfrm>
            <a:off x="74440" y="2274907"/>
            <a:ext cx="2016224" cy="1008112"/>
          </a:xfrm>
          <a:prstGeom prst="ellipse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Программные </a:t>
            </a:r>
            <a:r>
              <a:rPr lang="ru-RU" sz="1400" dirty="0">
                <a:solidFill>
                  <a:schemeClr val="tx1"/>
                </a:solidFill>
              </a:rPr>
              <a:t>расходы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97,8%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74440" y="5223012"/>
            <a:ext cx="219666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100013"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% исполнения: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выше среднего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до 80%</a:t>
            </a:r>
          </a:p>
          <a:p>
            <a:pPr lvl="1" indent="-100013"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Arial Narrow" panose="020B0606020202030204" pitchFamily="34" charset="0"/>
              </a:rPr>
              <a:t> менее 80%</a:t>
            </a:r>
          </a:p>
        </p:txBody>
      </p:sp>
      <p:sp>
        <p:nvSpPr>
          <p:cNvPr id="8" name="Блок-схема: узел 7"/>
          <p:cNvSpPr/>
          <p:nvPr/>
        </p:nvSpPr>
        <p:spPr>
          <a:xfrm>
            <a:off x="227489" y="5634270"/>
            <a:ext cx="211785" cy="136635"/>
          </a:xfrm>
          <a:prstGeom prst="flowChartConnector">
            <a:avLst/>
          </a:prstGeom>
          <a:solidFill>
            <a:srgbClr val="008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227489" y="5934220"/>
            <a:ext cx="217686" cy="136635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233390" y="6321999"/>
            <a:ext cx="211785" cy="136635"/>
          </a:xfrm>
          <a:prstGeom prst="flowChartConnector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1" name="TextBox 9"/>
          <p:cNvSpPr txBox="1"/>
          <p:nvPr/>
        </p:nvSpPr>
        <p:spPr>
          <a:xfrm>
            <a:off x="2223119" y="606960"/>
            <a:ext cx="112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12" name="TextBox 9"/>
          <p:cNvSpPr txBox="1"/>
          <p:nvPr/>
        </p:nvSpPr>
        <p:spPr>
          <a:xfrm>
            <a:off x="4873697" y="620688"/>
            <a:ext cx="112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1125EC-A449-4A87-8FB3-D18A687AA059}"/>
              </a:ext>
            </a:extLst>
          </p:cNvPr>
          <p:cNvSpPr txBox="1"/>
          <p:nvPr/>
        </p:nvSpPr>
        <p:spPr>
          <a:xfrm>
            <a:off x="3995936" y="1024510"/>
            <a:ext cx="2472754" cy="537135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660 823,9</a:t>
            </a:r>
          </a:p>
          <a:p>
            <a:pPr algn="ctr">
              <a:lnSpc>
                <a:spcPts val="2000"/>
              </a:lnSpc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₽</a:t>
            </a:r>
            <a:endParaRPr lang="ru-RU" sz="5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1125EC-A449-4A87-8FB3-D18A687AA059}"/>
              </a:ext>
            </a:extLst>
          </p:cNvPr>
          <p:cNvSpPr txBox="1"/>
          <p:nvPr/>
        </p:nvSpPr>
        <p:spPr>
          <a:xfrm>
            <a:off x="1302157" y="1026564"/>
            <a:ext cx="2472754" cy="537135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733 565,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2000"/>
              </a:lnSpc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₽</a:t>
            </a:r>
            <a:endParaRPr lang="ru-RU" sz="54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0B9D4-7C30-4A27-A87B-A6F0EDB387CB}"/>
              </a:ext>
            </a:extLst>
          </p:cNvPr>
          <p:cNvSpPr txBox="1"/>
          <p:nvPr/>
        </p:nvSpPr>
        <p:spPr>
          <a:xfrm>
            <a:off x="6658819" y="1008006"/>
            <a:ext cx="2496382" cy="48218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90,1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ts val="1700"/>
              </a:lnSpc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</p:txBody>
      </p:sp>
    </p:spTree>
    <p:extLst>
      <p:ext uri="{BB962C8B-B14F-4D97-AF65-F5344CB8AC3E}">
        <p14:creationId xmlns:p14="http://schemas.microsoft.com/office/powerpoint/2010/main" val="380939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107504" y="188641"/>
            <a:ext cx="9036496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600" b="1" dirty="0">
                <a:solidFill>
                  <a:schemeClr val="tx1"/>
                </a:solidFill>
                <a:effectLst/>
                <a:latin typeface="Times New Roman" pitchFamily="18" charset="0"/>
              </a:rPr>
              <a:t>Управленческая структура расходов бюджета, тыс. рублей</a:t>
            </a:r>
            <a:endParaRPr lang="ru-RU" altLang="ru-RU" sz="26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869165536"/>
              </p:ext>
            </p:extLst>
          </p:nvPr>
        </p:nvGraphicFramePr>
        <p:xfrm>
          <a:off x="240523" y="1052736"/>
          <a:ext cx="860230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467545" y="836712"/>
            <a:ext cx="2658048" cy="36944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Текущие расходы -57,6%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339752" y="3567211"/>
            <a:ext cx="2103515" cy="5688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Меры 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социальной 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поддержи – 2,7%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505384" y="2132856"/>
            <a:ext cx="2103515" cy="51441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en-US" altLang="ru-RU" sz="18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altLang="ru-RU" sz="1800" dirty="0"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Бюджет развития – 30,4%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588224" y="3284984"/>
            <a:ext cx="1944216" cy="432049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lnSpc>
                <a:spcPts val="1200"/>
              </a:lnSpc>
              <a:buFont typeface="Georgia" pitchFamily="18" charset="0"/>
              <a:buNone/>
            </a:pPr>
            <a:r>
              <a:rPr lang="ru-RU" altLang="ru-RU" sz="1600" dirty="0">
                <a:solidFill>
                  <a:schemeClr val="tx1"/>
                </a:solidFill>
                <a:effectLst/>
                <a:latin typeface="Times New Roman" pitchFamily="18" charset="0"/>
              </a:rPr>
              <a:t>Содержание ОМС – 9,3% </a:t>
            </a:r>
            <a:endParaRPr lang="ru-RU" altLang="ru-RU" sz="1600" dirty="0">
              <a:solidFill>
                <a:schemeClr val="tx1"/>
              </a:solidFill>
              <a:effectLst/>
            </a:endParaRPr>
          </a:p>
        </p:txBody>
      </p:sp>
      <p:pic>
        <p:nvPicPr>
          <p:cNvPr id="19" name="Picture 1" descr="C:\Users\EAN\Pictures\Иконки\noun_1412321_cc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77"/>
          <a:stretch/>
        </p:blipFill>
        <p:spPr bwMode="auto">
          <a:xfrm>
            <a:off x="1275805" y="5213226"/>
            <a:ext cx="692019" cy="72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EAN\Pictures\Иконки\noun_145569_cc.png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00"/>
          <a:stretch/>
        </p:blipFill>
        <p:spPr bwMode="auto">
          <a:xfrm>
            <a:off x="3125592" y="5237301"/>
            <a:ext cx="728652" cy="70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EAN\Pictures\Иконки\noun_471836_cc.png"/>
          <p:cNvPicPr>
            <a:picLocks noChangeAspect="1" noChangeArrowheads="1"/>
          </p:cNvPicPr>
          <p:nvPr/>
        </p:nvPicPr>
        <p:blipFill rotWithShape="1"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44"/>
          <a:stretch/>
        </p:blipFill>
        <p:spPr bwMode="auto">
          <a:xfrm>
            <a:off x="5005622" y="5278880"/>
            <a:ext cx="804222" cy="658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s://d30y9cdsu7xlg0.cloudfront.net/png/712670-200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982" y="5183815"/>
            <a:ext cx="725377" cy="78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164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Уинского муниципального округа по расходам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99103059"/>
              </p:ext>
            </p:extLst>
          </p:nvPr>
        </p:nvGraphicFramePr>
        <p:xfrm>
          <a:off x="251520" y="1031446"/>
          <a:ext cx="8568952" cy="5315531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1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4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Отклонения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Исполнение, %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4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образования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268 106,5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268 106,5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6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муниципального управления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38 226,8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38 226,8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жизнедеятельности жителей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18 844,8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18 844,8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23634408"/>
                  </a:ext>
                </a:extLst>
              </a:tr>
              <a:tr h="23586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4 531,2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4 531,2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Переселение граждан из аварийного жилищного фонда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727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культуры и молодежной политики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55 299,4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55 296,1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014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Гармонизация межнациональных и межконфессиональных отношений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муниципальным долгом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25 379,8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25 354,8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8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Безопасные и качественные дороги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42 842,9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42 776,4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551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 территории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24 529,9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24 386,8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11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 имуществом на территории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20 810,9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19 759,4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1 051,5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94,9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89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Комплексное развитие сельских территорий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232 062,9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160 611,1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71 451,8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69,2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4190324272"/>
                  </a:ext>
                </a:extLst>
              </a:tr>
              <a:tr h="198449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500" b="0" i="0" u="none" strike="noStrike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Непрограммные</a:t>
                      </a:r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мероприятия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15 064,7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15 064,7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2841939292"/>
                  </a:ext>
                </a:extLst>
              </a:tr>
              <a:tr h="358021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748 629,8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675 888,6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72 741,2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</a:t>
                      </a:r>
                      <a:endParaRPr lang="ru-RU" sz="15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708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16632"/>
            <a:ext cx="8679040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1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расходов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 муниципального округа за 2024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25592515"/>
              </p:ext>
            </p:extLst>
          </p:nvPr>
        </p:nvGraphicFramePr>
        <p:xfrm>
          <a:off x="144016" y="971346"/>
          <a:ext cx="8679040" cy="5704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7693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C630-C0DB-4BF9-82E8-A4BED50A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06751"/>
            <a:ext cx="7200799" cy="873977"/>
          </a:xfrm>
        </p:spPr>
        <p:txBody>
          <a:bodyPr/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Исполнение бюджета распорядителями  бюджетных средств за 2024 год</a:t>
            </a:r>
            <a:r>
              <a:rPr lang="ru-RU" sz="5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8528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8528C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FF59E58F-B2F0-4A34-BEE8-86FCF633877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16873509"/>
              </p:ext>
            </p:extLst>
          </p:nvPr>
        </p:nvGraphicFramePr>
        <p:xfrm>
          <a:off x="467544" y="1124744"/>
          <a:ext cx="8424936" cy="510517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31302">
                  <a:extLst>
                    <a:ext uri="{9D8B030D-6E8A-4147-A177-3AD203B41FA5}">
                      <a16:colId xmlns:a16="http://schemas.microsoft.com/office/drawing/2014/main" val="489753275"/>
                    </a:ext>
                  </a:extLst>
                </a:gridCol>
                <a:gridCol w="4326319">
                  <a:extLst>
                    <a:ext uri="{9D8B030D-6E8A-4147-A177-3AD203B41FA5}">
                      <a16:colId xmlns:a16="http://schemas.microsoft.com/office/drawing/2014/main" val="4284362808"/>
                    </a:ext>
                  </a:extLst>
                </a:gridCol>
                <a:gridCol w="1290306">
                  <a:extLst>
                    <a:ext uri="{9D8B030D-6E8A-4147-A177-3AD203B41FA5}">
                      <a16:colId xmlns:a16="http://schemas.microsoft.com/office/drawing/2014/main" val="2638496187"/>
                    </a:ext>
                  </a:extLst>
                </a:gridCol>
                <a:gridCol w="1040322">
                  <a:extLst>
                    <a:ext uri="{9D8B030D-6E8A-4147-A177-3AD203B41FA5}">
                      <a16:colId xmlns:a16="http://schemas.microsoft.com/office/drawing/2014/main" val="22340514"/>
                    </a:ext>
                  </a:extLst>
                </a:gridCol>
                <a:gridCol w="1236687">
                  <a:extLst>
                    <a:ext uri="{9D8B030D-6E8A-4147-A177-3AD203B41FA5}">
                      <a16:colId xmlns:a16="http://schemas.microsoft.com/office/drawing/2014/main" val="2515918866"/>
                    </a:ext>
                  </a:extLst>
                </a:gridCol>
              </a:tblGrid>
              <a:tr h="4445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ГРБС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539749"/>
                  </a:ext>
                </a:extLst>
              </a:tr>
              <a:tr h="291845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КСП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1 777,7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1 777,7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1405909"/>
                  </a:ext>
                </a:extLst>
              </a:tr>
              <a:tr h="229737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Дума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1 075,8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1 075,8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9387940"/>
                  </a:ext>
                </a:extLst>
              </a:tr>
              <a:tr h="53338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округа,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 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365 330,1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293 668,8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2644716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Администрация </a:t>
                      </a:r>
                      <a:r>
                        <a:rPr kumimoji="0" lang="ru-RU" sz="13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49 764,9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49 764,8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8329662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«Управление по благоустройству»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16 106,9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15 963,8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91941954"/>
                  </a:ext>
                </a:extLst>
              </a:tr>
              <a:tr h="28006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«Гражданская защита»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18 711,3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18 711,4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2337935"/>
                  </a:ext>
                </a:extLst>
              </a:tr>
              <a:tr h="3068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«УКС и ЖКХ»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280 747,0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209 228,8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8904649"/>
                  </a:ext>
                </a:extLst>
              </a:tr>
              <a:tr h="285267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имущественных и земельных отношений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24 552,4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23 500,9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57324026"/>
                  </a:ext>
                </a:extLst>
              </a:tr>
              <a:tr h="633235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управление администрации </a:t>
                      </a:r>
                      <a:r>
                        <a:rPr kumimoji="0" lang="ru-RU" sz="13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Уинского</a:t>
                      </a: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муниципального округа, 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27 027,9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27 002,9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0611149"/>
                  </a:ext>
                </a:extLst>
              </a:tr>
              <a:tr h="3068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аппарат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8 491,1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8 491,1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1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7497087"/>
                  </a:ext>
                </a:extLst>
              </a:tr>
              <a:tr h="230153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прочие расходы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1 606,8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1 581,8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4868055"/>
                  </a:ext>
                </a:extLst>
              </a:tr>
              <a:tr h="22122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МКУ «Центр учета»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16 930,0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16 930,0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3836143"/>
                  </a:ext>
                </a:extLst>
              </a:tr>
              <a:tr h="259371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образования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268 092,3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268 092,2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6871288"/>
                  </a:ext>
                </a:extLst>
              </a:tr>
              <a:tr h="221226"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УКС и МПУ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60 773,6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60 770,3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2134811"/>
                  </a:ext>
                </a:extLst>
              </a:tr>
              <a:tr h="288589">
                <a:tc>
                  <a:txBody>
                    <a:bodyPr/>
                    <a:lstStyle/>
                    <a:p>
                      <a:pPr marL="176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marL="17621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59401" marR="59401" marT="0" marB="0" anchor="ctr" horzOverflow="overflow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748 629,8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675 888,6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2922295"/>
                  </a:ext>
                </a:extLst>
              </a:tr>
            </a:tbl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E0E4F696-C862-419F-8CE1-086B2307FD4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612560" y="4581128"/>
            <a:ext cx="288032" cy="1008110"/>
          </a:xfrm>
        </p:spPr>
        <p:txBody>
          <a:bodyPr/>
          <a:lstStyle/>
          <a:p>
            <a:pPr lvl="5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236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>
          <a:xfrm>
            <a:off x="611560" y="116632"/>
            <a:ext cx="8229600" cy="647700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Уинского муниципального округа 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национальных проектах в 2024 году</a:t>
            </a:r>
            <a:b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endParaRPr lang="ru-RU" alt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7146" y="1124744"/>
            <a:ext cx="4680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44" y="3699818"/>
            <a:ext cx="45987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Переселение граждан из аварийного жилищного фонда – 2 000,0 тыс. руб. 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приобретено 1 жилое помещение в с. Уинское</a:t>
            </a:r>
          </a:p>
          <a:p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84" r="11374" b="28353"/>
          <a:stretch/>
        </p:blipFill>
        <p:spPr bwMode="auto">
          <a:xfrm>
            <a:off x="4429927" y="3273000"/>
            <a:ext cx="4656429" cy="108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5154660"/>
            <a:ext cx="76328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программ формирования комфортной городской среды – 4 498,4 тыс. руб.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историко-природного комплекса «Уинский парк» (4 этап)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0969253-E124-4A28-9694-CEBC8CA9E3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1287994"/>
            <a:ext cx="4395597" cy="15696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B01CA4D-11E3-48C0-A96C-6402A5494BB6}"/>
              </a:ext>
            </a:extLst>
          </p:cNvPr>
          <p:cNvSpPr txBox="1"/>
          <p:nvPr/>
        </p:nvSpPr>
        <p:spPr>
          <a:xfrm>
            <a:off x="4860032" y="1524854"/>
            <a:ext cx="41764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деятельности советников директора по воспитанию и взаимодействию с детскими общественными объединениями в общеобразовательных организациях – </a:t>
            </a:r>
          </a:p>
          <a:p>
            <a:pPr>
              <a:lnSpc>
                <a:spcPts val="18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115,0 тыс. руб.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038D06-72FC-48EC-90DD-A48B785190D9}"/>
              </a:ext>
            </a:extLst>
          </p:cNvPr>
          <p:cNvSpPr txBox="1"/>
          <p:nvPr/>
        </p:nvSpPr>
        <p:spPr>
          <a:xfrm>
            <a:off x="1403648" y="2173298"/>
            <a:ext cx="316835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115,0 тыс. руб.,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109,2 тыс. руб. краевой бюджет – 5,8 тыс. руб.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19816E-2E65-4907-9E92-01D2BD669736}"/>
              </a:ext>
            </a:extLst>
          </p:cNvPr>
          <p:cNvSpPr txBox="1"/>
          <p:nvPr/>
        </p:nvSpPr>
        <p:spPr>
          <a:xfrm>
            <a:off x="5724128" y="3861048"/>
            <a:ext cx="3277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6 498,4 тыс. руб.,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бюджет – 5 610,7 тыс. руб. краевой бюджет – 443,7 тыс. руб.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местный бюджет – 449,8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803156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07505" y="188913"/>
            <a:ext cx="8928992" cy="100806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целевых показателей по «указным» категориям работников бюджетной сферы Уинского муниципального округа в 2024 году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52084586"/>
              </p:ext>
            </p:extLst>
          </p:nvPr>
        </p:nvGraphicFramePr>
        <p:xfrm>
          <a:off x="1547664" y="1124744"/>
          <a:ext cx="7344816" cy="4752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-92075" y="6381750"/>
            <a:ext cx="90201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5845" y="4437112"/>
            <a:ext cx="1584176" cy="738664"/>
          </a:xfrm>
          <a:prstGeom prst="rect">
            <a:avLst/>
          </a:prstGeom>
          <a:ln w="6350"/>
          <a:effectLst>
            <a:softEdge rad="21590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показатель по соглашению</a:t>
            </a:r>
          </a:p>
        </p:txBody>
      </p:sp>
    </p:spTree>
    <p:extLst>
      <p:ext uri="{BB962C8B-B14F-4D97-AF65-F5344CB8AC3E}">
        <p14:creationId xmlns:p14="http://schemas.microsoft.com/office/powerpoint/2010/main" val="2337776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25235143"/>
              </p:ext>
            </p:extLst>
          </p:nvPr>
        </p:nvGraphicFramePr>
        <p:xfrm>
          <a:off x="179512" y="1793906"/>
          <a:ext cx="8826710" cy="284734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298263654"/>
                    </a:ext>
                  </a:extLst>
                </a:gridCol>
                <a:gridCol w="1030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0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объектов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Лимиты капитальных вложений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Освоено за отчетный период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770"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1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объекта «Общеобразовательная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на 60 учащихся по ул. Коммунистическая, 61, в с. Нижний </a:t>
                      </a:r>
                      <a:r>
                        <a:rPr lang="ru-RU" sz="1400" b="0" i="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Сып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Уинского района, Пермского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края»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91 610,5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91 590,6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5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объекта "Приспособление для современного использования объекта культурного наследия регионального значения «Церковь Петра и Павла», расположенного по адресу: Пермский край, Уинский район, с. Уинское, ул. Свободы, д. 29а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93 865,4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22 616,6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71 248,8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32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185 475,9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114 207,2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71 268,7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67544" y="764705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Расходы на реализацию инвестиционных проектов </a:t>
            </a: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en-US" sz="2400" b="1" kern="0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за 2024 год, тыс. руб.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796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14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73955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Динамика расходов дорожного фонда, тыс. руб.</a:t>
            </a:r>
            <a:br>
              <a:rPr lang="ru-RU" alt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</a:br>
            <a:endParaRPr lang="ru-RU" alt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99391906"/>
              </p:ext>
            </p:extLst>
          </p:nvPr>
        </p:nvGraphicFramePr>
        <p:xfrm>
          <a:off x="215516" y="620688"/>
          <a:ext cx="871296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11166"/>
              </p:ext>
            </p:extLst>
          </p:nvPr>
        </p:nvGraphicFramePr>
        <p:xfrm>
          <a:off x="323528" y="4581128"/>
          <a:ext cx="8425183" cy="180689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65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5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3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644">
                <a:tc rowSpan="2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Всего,</a:t>
                      </a:r>
                      <a:r>
                        <a:rPr lang="en-US" sz="1600" b="0" u="none" strike="noStrike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ru-RU" sz="16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ctr" anchorCtr="1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по уровням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бюджетов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ctr" anchorCtr="1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краевой</a:t>
                      </a:r>
                    </a:p>
                  </a:txBody>
                  <a:tcPr marL="9525" marR="9525" marT="9520" marB="0" anchor="ctr" anchorCtr="1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местный</a:t>
                      </a:r>
                    </a:p>
                  </a:txBody>
                  <a:tcPr marL="9525" marR="9525" marT="9520" marB="0" anchor="ctr" anchorCtr="1"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29 960,2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9 195,9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30,7%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20 764,3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69,3%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40 179,3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10 520,4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26,2%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29 658,9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73,8%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3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10 219,1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1 324,5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8 894,6</a:t>
                      </a:r>
                    </a:p>
                  </a:txBody>
                  <a:tcPr marL="9525" marR="9525" marT="952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63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31795"/>
            <a:ext cx="8258175" cy="5429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Расходование средств резервного фонда Уинского муниципального округа в 2024 году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53193" y="674720"/>
            <a:ext cx="8667279" cy="60221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ПРЕДУСМОТРЕНО В БЮДЖЕТЕ – 100,00</a:t>
            </a:r>
            <a:r>
              <a:rPr lang="en-US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ВЫДЕЛЕНО  - 75,0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ИЗРАСХОДОВАНО – 75,0 тыс. руб.</a:t>
            </a:r>
            <a:r>
              <a:rPr lang="en-US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числе: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alt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 eaLnBrk="1" hangingPunct="1">
              <a:spcBef>
                <a:spcPct val="0"/>
              </a:spcBef>
              <a:buNone/>
            </a:pPr>
            <a:endParaRPr lang="ru-RU" alt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376419" y="254032"/>
            <a:ext cx="830103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0" kern="0" dirty="0"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150519"/>
              </p:ext>
            </p:extLst>
          </p:nvPr>
        </p:nvGraphicFramePr>
        <p:xfrm>
          <a:off x="256361" y="2636912"/>
          <a:ext cx="8560054" cy="1530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3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расхода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Выделено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Израсходовано</a:t>
                      </a:r>
                    </a:p>
                  </a:txBody>
                  <a:tcPr anchor="ctr" anchorCtr="1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0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помощи пострадавшим</a:t>
                      </a:r>
                      <a:r>
                        <a:rPr kumimoji="0"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пожаре</a:t>
                      </a:r>
                      <a:endParaRPr kumimoji="0" lang="ru-RU" sz="1600" b="1" kern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/>
                        </a:rPr>
                        <a:t>75,0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/>
                          <a:latin typeface="Times New Roman"/>
                        </a:rPr>
                        <a:t>75,0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64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24338502"/>
              </p:ext>
            </p:extLst>
          </p:nvPr>
        </p:nvGraphicFramePr>
        <p:xfrm>
          <a:off x="179512" y="260648"/>
          <a:ext cx="873646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Стрелка вправо 2"/>
          <p:cNvSpPr/>
          <p:nvPr/>
        </p:nvSpPr>
        <p:spPr>
          <a:xfrm rot="5400000">
            <a:off x="4283968" y="1484784"/>
            <a:ext cx="653864" cy="720081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28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45959056"/>
              </p:ext>
            </p:extLst>
          </p:nvPr>
        </p:nvGraphicFramePr>
        <p:xfrm>
          <a:off x="251520" y="1031446"/>
          <a:ext cx="8568952" cy="5482580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РАСХОДОВ: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198 883,8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5 780,5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160 794,8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32 308,5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 объекта "Приспособление для современного использования объекта культурного наследия регионального значения "Церковь Петра и Павла", расположенного по адресу: Пермский край, Уинский район, с. Уинское, ул. Свободы, д. 29а </a:t>
                      </a:r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22 616,6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22 616,6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78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водонапорной башни, скважины и водопроводной сети в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с.Воскресенское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3 518,5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2 638,9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879,6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4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территории МБОУ «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Аспинская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СОШ» по адресу: Пермский край, Уинский район, с. Аспа, ул. Школьная, 40 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5 130,0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Воскресенского сельского дома культуры, структурного подразделения МБУ «Уинский Центр культуры и досуга» по адресу: с. Воскресенское, ул. Верхняя, д. 3.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Салаватовского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сельского дома культуры структурного подразделения МБУ "Уинский Центр культуры и досуга" по адресу: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д.Салаваты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ул.Заречная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д.2 (</a:t>
                      </a:r>
                      <a:r>
                        <a:rPr lang="ru-RU" sz="14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Комфортный край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858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66287187"/>
              </p:ext>
            </p:extLst>
          </p:nvPr>
        </p:nvGraphicFramePr>
        <p:xfrm>
          <a:off x="251520" y="1031446"/>
          <a:ext cx="8568952" cy="5407908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общеобразовательной школы на 60 учащихся по ул. Коммунистическая, 61, в </a:t>
                      </a:r>
                      <a:r>
                        <a:rPr lang="ru-RU" sz="1400" b="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с.Нижний</a:t>
                      </a:r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Сып</a:t>
                      </a:r>
                      <a:endParaRPr lang="ru-RU" sz="1400" b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92 199,3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78 586,9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13 612,4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мероприятий, направленных на комплексное развитие сельских территорий (Устройство уличного освещения в населенных пунктах округа, устройство детской игровой площадки в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д.Салаваты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2 452,9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1631,2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735,9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78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муниципальных программ формирования современной городской среды (Благоустройство историко-природного комплекса «Уинский парк» (4 этап), устройство контейнерной площадки для сбора ТКО)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5 985,4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3 846,2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1 502,0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637,2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4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Модернизация систем коммунальной инфраструктуры (ремонт водопроводных сетей в с. Уинское)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31 348,5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21 944,0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9 404,5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Устройство спортивных площадок и оснащение объектов спортивным оборудованием и инвентарем для занятий физической культурой и спортом (МБОУ «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Верхнесыповская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ООШ» с. В.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Сып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ул. Школьная, 4)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3 929,8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2 947,4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982,4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907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средств федерального и краевого бюджетов на выполнение полномочий ОМСУ </a:t>
            </a:r>
            <a: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год, тыс. руб.                                                                                                 </a:t>
            </a:r>
            <a:br>
              <a:rPr lang="ru-RU" alt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77729801"/>
              </p:ext>
            </p:extLst>
          </p:nvPr>
        </p:nvGraphicFramePr>
        <p:xfrm>
          <a:off x="251520" y="1031446"/>
          <a:ext cx="8568952" cy="5555496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(факт. </a:t>
                      </a:r>
                      <a:r>
                        <a:rPr lang="ru-RU" sz="1200" b="1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</a:t>
                      </a:r>
                      <a:r>
                        <a:rPr lang="ru-RU" sz="12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200" b="1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68679042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 расходов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план</a:t>
                      </a:r>
                      <a:endParaRPr lang="ru-RU" sz="15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Краевой бюджет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Ремонт автомобильных дорог Уинского муниципального округа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11 689,3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10 520,4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1 168,9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41885454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проектов инициативного бюджетирования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4 504,7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1 504,7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4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мероприятий с участием средств самообложения граждан (Ремонт ограждения кладбища в с. Суда)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1 986,7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1 625,2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361,5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Выплаты материального стимулирования народным дружинникам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769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жильем молодых семей 10%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2 500,1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2 500,1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89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жильем молодых семей 35%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627,1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91,1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262,6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95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Санаторно-курортное лечение и оздоровление работников учреждений бюджетной сферы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66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Снос расселенных жилых домов и нежилых зданий (сооружений) (с. Уинское, с.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Иштеряки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д. </a:t>
                      </a:r>
                      <a:r>
                        <a:rPr lang="ru-RU" sz="1400" u="none" strike="noStrike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Барсаи</a:t>
                      </a:r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1 139,9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1 128,5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проектов межевания территории и проведение комплексных кадастровых работ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86,4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15,2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520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проектов межевания земельных участков и проведение кадастровых работ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29,7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60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ru-RU" sz="1400" b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мероприятия «Умею плавать!»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0" i="0" u="none" strike="noStrike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216,0</a:t>
                      </a:r>
                    </a:p>
                  </a:txBody>
                  <a:tcPr marL="7620" marR="7620" marT="7620" marB="0" anchor="ctr" anchorCtr="1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</a:p>
                  </a:txBody>
                  <a:tcPr marL="7620" marR="7620" marT="7620" marB="0" anchor="ctr" anchorCtr="1"/>
                </a:tc>
                <a:extLst>
                  <a:ext uri="{0D108BD9-81ED-4DB2-BD59-A6C34878D82A}">
                    <a16:rowId xmlns:a16="http://schemas.microsoft.com/office/drawing/2014/main" val="4190324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950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625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  <a:t>Основные итоги исполнения расходов </a:t>
            </a:r>
            <a:b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</a:br>
            <a:r>
              <a:rPr lang="ru-RU" altLang="ru-RU" sz="2800" b="1" dirty="0">
                <a:solidFill>
                  <a:schemeClr val="tx2"/>
                </a:solidFill>
                <a:effectLst/>
                <a:latin typeface="Times New Roman" pitchFamily="18" charset="0"/>
              </a:rPr>
              <a:t>бюджета Уинского муниципального округа Пермского края за 2024 год</a:t>
            </a:r>
            <a:endParaRPr lang="ru-RU" altLang="ru-RU" sz="2800" dirty="0">
              <a:effectLst/>
            </a:endParaRPr>
          </a:p>
        </p:txBody>
      </p:sp>
      <p:sp>
        <p:nvSpPr>
          <p:cNvPr id="55299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1628800"/>
            <a:ext cx="8640960" cy="482453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был сформирован в программной структуре, исполнялся на основе </a:t>
            </a:r>
            <a:b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программ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реализованы основные направления и задачи налоговой и бюджетной политики  </a:t>
            </a:r>
            <a:b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года – обеспечено  стабильное исполнение бюджета Уинского муниципального округа Пермского края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по исполнению бюджета Уинского муниципального округа Пермского края осуществлялись в соответствии с бюджетным  законодательством и  требованиями,  утвержденными решением о бюджете</a:t>
            </a:r>
          </a:p>
          <a:p>
            <a:pPr algn="just"/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Уинского муниципального округа Пермского края по состоянию на 01.01.2025 отсутствует, муниципальные гарантии не представлялись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просроченная дебиторская и кредиторская задолженность  отсутствуют</a:t>
            </a:r>
          </a:p>
          <a:p>
            <a:pPr algn="just"/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действующих расходных обязательств в полном объёме, включая реализацию задач, установленных в «майских» указах Президента Российской Федерации 2012 года</a:t>
            </a:r>
          </a:p>
          <a:p>
            <a:pPr algn="just"/>
            <a:r>
              <a:rPr lang="ru-RU" alt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реализации национальных и краевых проектах</a:t>
            </a:r>
            <a:endParaRPr lang="ru-RU" altLang="ru-RU" dirty="0"/>
          </a:p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19644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1424" y="620713"/>
            <a:ext cx="8014992" cy="4104431"/>
          </a:xfrm>
        </p:spPr>
        <p:txBody>
          <a:bodyPr>
            <a:normAutofit/>
          </a:bodyPr>
          <a:lstStyle/>
          <a:p>
            <a:pPr marL="366713" lvl="1" indent="0" algn="ctr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altLang="ru-RU" sz="24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Источники размещения информации о бюджете Уинского муниципального округа Пермского края</a:t>
            </a: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altLang="ru-RU" sz="1800" b="1" dirty="0">
                <a:solidFill>
                  <a:srgbClr val="42445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 Администрации Уинского     </a:t>
            </a:r>
          </a:p>
          <a:p>
            <a:pPr marL="366713" lvl="1" indent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муниципального округа Пермского края –  </a:t>
            </a:r>
          </a:p>
          <a:p>
            <a:pPr marL="366713" lvl="1" indent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None/>
              <a:defRPr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uinsk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бюджет-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budget.gov.ru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None/>
            </a:pPr>
            <a:r>
              <a:rPr lang="ru-RU" alt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     </a:t>
            </a:r>
            <a:r>
              <a:rPr lang="en-US" alt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          </a:t>
            </a:r>
            <a:r>
              <a:rPr lang="ru-RU" alt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тел. 2-31-72, </a:t>
            </a:r>
            <a:r>
              <a:rPr lang="en-US" alt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e-mail: finup@uinsk.permkrai.ru</a:t>
            </a:r>
            <a:endParaRPr lang="ru-RU" alt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7348" name="Нижний колонтитул 4"/>
          <p:cNvSpPr txBox="1">
            <a:spLocks noGrp="1"/>
          </p:cNvSpPr>
          <p:nvPr/>
        </p:nvSpPr>
        <p:spPr bwMode="auto">
          <a:xfrm>
            <a:off x="3071813" y="6357938"/>
            <a:ext cx="3352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200">
              <a:solidFill>
                <a:srgbClr val="045C75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Picture 2" descr="https://supportit.ru/img/contact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941168"/>
            <a:ext cx="360040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4CCE66-A6AA-408C-A997-F17B8C09F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73" y="1556792"/>
            <a:ext cx="914479" cy="91447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AEDB2CD-6AC2-4234-9F33-93E49F5D5C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590" b="89441" l="9938" r="925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73" y="284483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871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12722675"/>
              </p:ext>
            </p:extLst>
          </p:nvPr>
        </p:nvGraphicFramePr>
        <p:xfrm>
          <a:off x="323529" y="2084080"/>
          <a:ext cx="8496944" cy="31474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2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93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0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02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7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8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933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2023 г.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Первона</a:t>
                      </a: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40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чальный</a:t>
                      </a: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Уточнен- </a:t>
                      </a:r>
                      <a:r>
                        <a:rPr kumimoji="0" lang="ru-RU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 2024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Факт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2024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уточненного плана (%)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2024 к 2023 г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anchor="ctr">
                    <a:solidFill>
                      <a:srgbClr val="EDF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652 447,6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511 795,0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638 474,2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640 015,9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100,2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-12 431,6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98,1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576 655,0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515 669,7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748 629,8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675 888,6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90,3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99 233,6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117,2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50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(-), профицит (+)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- 75 792,6</a:t>
                      </a:r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-3 874,7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-35 872,7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7504" y="306099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Исполнение бюджета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Уинского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 муниципального округа за 2024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anose="02020603050405020304" pitchFamily="18" charset="0"/>
              </a:rPr>
              <a:t>тыс. рублей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0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2546243"/>
              </p:ext>
            </p:extLst>
          </p:nvPr>
        </p:nvGraphicFramePr>
        <p:xfrm>
          <a:off x="356440" y="1340768"/>
          <a:ext cx="841696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36431" y="116632"/>
            <a:ext cx="8856984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Исполнение бюджета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муниципального округа за 2024 год,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                                                                                                       тыс. рублей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0890" y="2492896"/>
            <a:ext cx="11371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+17,2%</a:t>
            </a:r>
          </a:p>
        </p:txBody>
      </p:sp>
    </p:spTree>
    <p:extLst>
      <p:ext uri="{BB962C8B-B14F-4D97-AF65-F5344CB8AC3E}">
        <p14:creationId xmlns:p14="http://schemas.microsoft.com/office/powerpoint/2010/main" val="42726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42027"/>
              </p:ext>
            </p:extLst>
          </p:nvPr>
        </p:nvGraphicFramePr>
        <p:xfrm>
          <a:off x="107504" y="116632"/>
          <a:ext cx="8928992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2049755"/>
              </p:ext>
            </p:extLst>
          </p:nvPr>
        </p:nvGraphicFramePr>
        <p:xfrm>
          <a:off x="-180528" y="1412776"/>
          <a:ext cx="882047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28454995"/>
              </p:ext>
            </p:extLst>
          </p:nvPr>
        </p:nvGraphicFramePr>
        <p:xfrm>
          <a:off x="539552" y="4437112"/>
          <a:ext cx="3960440" cy="234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75395761"/>
              </p:ext>
            </p:extLst>
          </p:nvPr>
        </p:nvGraphicFramePr>
        <p:xfrm>
          <a:off x="5004048" y="4293096"/>
          <a:ext cx="3782496" cy="249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199435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31,8 %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202" y="2995067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67,9 %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2202" y="357301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5976" y="1979711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33,6 %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70027" y="2962402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66,4 %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29924" y="355170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0,0%</a:t>
            </a:r>
          </a:p>
        </p:txBody>
      </p:sp>
    </p:spTree>
    <p:extLst>
      <p:ext uri="{BB962C8B-B14F-4D97-AF65-F5344CB8AC3E}">
        <p14:creationId xmlns:p14="http://schemas.microsoft.com/office/powerpoint/2010/main" val="143324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188640"/>
            <a:ext cx="867904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Структура налоговых и неналоговых доходов бюджета </a:t>
            </a:r>
            <a:r>
              <a:rPr lang="ru-RU" sz="2800" b="1" kern="0" dirty="0" err="1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Уинс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кого муниципального округа за 20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2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4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21177509"/>
              </p:ext>
            </p:extLst>
          </p:nvPr>
        </p:nvGraphicFramePr>
        <p:xfrm>
          <a:off x="316444" y="836712"/>
          <a:ext cx="856895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217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80589532"/>
              </p:ext>
            </p:extLst>
          </p:nvPr>
        </p:nvGraphicFramePr>
        <p:xfrm>
          <a:off x="179512" y="1124744"/>
          <a:ext cx="8712969" cy="4914118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2724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9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3974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налога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01.01.2024, тыс. руб.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01.01.2025, тыс. руб.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(снижение -)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108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Всего, в том числе: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3 884,1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2 561,1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- 1 323,0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- 34,1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33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НДФЛ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2 184,6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730,7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- 1 453,9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- 66,6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2348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Налог, взимаемый в связи с применением УСН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84,3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- 30,5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- 36,2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836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526,6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517,1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- 9,5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- 1,8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52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1 047,4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1 195,3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+ 147,9</a:t>
                      </a:r>
                      <a:endParaRPr lang="ru-RU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+14,1</a:t>
                      </a:r>
                      <a:endParaRPr lang="ru-RU" sz="18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219"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Прочие налоги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41,2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+ 23,0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+ 55,8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0"/>
            <a:ext cx="91440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28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</a:rPr>
              <a:t>Информация о налоговой задолженности в бюджет </a:t>
            </a:r>
            <a:r>
              <a:rPr lang="ru-RU" sz="2800" b="1" kern="0" dirty="0" err="1">
                <a:solidFill>
                  <a:srgbClr val="000000"/>
                </a:solidFill>
                <a:latin typeface="Times New Roman" pitchFamily="18" charset="0"/>
              </a:rPr>
              <a:t>Уинского</a:t>
            </a:r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</a:rPr>
              <a:t> муниципального округа </a:t>
            </a:r>
          </a:p>
        </p:txBody>
      </p:sp>
    </p:spTree>
    <p:extLst>
      <p:ext uri="{BB962C8B-B14F-4D97-AF65-F5344CB8AC3E}">
        <p14:creationId xmlns:p14="http://schemas.microsoft.com/office/powerpoint/2010/main" val="135421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852916"/>
              </p:ext>
            </p:extLst>
          </p:nvPr>
        </p:nvGraphicFramePr>
        <p:xfrm>
          <a:off x="405880" y="1556792"/>
          <a:ext cx="8496944" cy="3863671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2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6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2087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неналоговых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платежей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01.01.2024, тыс. руб.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Задолженность на 01.01.2025, тыс. руб.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Прирост +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(снижение -)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kumimoji="0" lang="ru-RU" sz="1600" b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Всего, в том числе: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1 873,8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1 613,1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- 260,7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-13,9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земли</a:t>
                      </a:r>
                      <a:endParaRPr lang="ru-RU" sz="16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389,4</a:t>
                      </a:r>
                      <a:endParaRPr lang="ru-RU" sz="16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133,8</a:t>
                      </a:r>
                      <a:endParaRPr lang="ru-RU" sz="16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255,6</a:t>
                      </a:r>
                      <a:endParaRPr lang="ru-RU" sz="16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- 65,6</a:t>
                      </a:r>
                      <a:endParaRPr lang="ru-RU" sz="1600" b="1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муниципального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имущества</a:t>
                      </a:r>
                      <a:endParaRPr lang="ru-RU" sz="16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RU" sz="16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16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- 6,8</a:t>
                      </a:r>
                      <a:endParaRPr lang="ru-RU" sz="16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-86,1</a:t>
                      </a:r>
                      <a:endParaRPr lang="ru-RU" sz="1600" b="0" dirty="0"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266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Прочие поступления от использования имущества (социальный </a:t>
                      </a:r>
                      <a:r>
                        <a:rPr lang="ru-RU" sz="1600" b="0" dirty="0" err="1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найм</a:t>
                      </a:r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771,3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821,6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+ 50,3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+ 6,5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354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705,2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656,6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-48,6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- 6,9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39552" y="332657"/>
            <a:ext cx="8229600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en-US" sz="32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Задолженность по неналоговым платежам в бюджет </a:t>
            </a:r>
            <a:r>
              <a:rPr lang="ru-RU" sz="3200" b="1" kern="0" dirty="0" err="1">
                <a:solidFill>
                  <a:srgbClr val="000000"/>
                </a:solidFill>
                <a:latin typeface="Times New Roman" pitchFamily="18" charset="0"/>
              </a:rPr>
              <a:t>Уинского</a:t>
            </a:r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</a:rPr>
              <a:t> муниципального округа</a:t>
            </a:r>
          </a:p>
        </p:txBody>
      </p:sp>
    </p:spTree>
    <p:extLst>
      <p:ext uri="{BB962C8B-B14F-4D97-AF65-F5344CB8AC3E}">
        <p14:creationId xmlns:p14="http://schemas.microsoft.com/office/powerpoint/2010/main" val="359682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28000">
              <a:srgbClr val="C1E5FF"/>
            </a:gs>
            <a:gs pos="59000">
              <a:srgbClr val="D8EFFF"/>
            </a:gs>
            <a:gs pos="8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23528" y="260648"/>
            <a:ext cx="8679040" cy="112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РАСХОДЫ БЮДЖЕТА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Уинского муниципального округа за 2024 год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62319896"/>
              </p:ext>
            </p:extLst>
          </p:nvPr>
        </p:nvGraphicFramePr>
        <p:xfrm>
          <a:off x="323528" y="1385386"/>
          <a:ext cx="8424936" cy="491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144619" y="1440493"/>
            <a:ext cx="110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+17,2%</a:t>
            </a:r>
          </a:p>
        </p:txBody>
      </p:sp>
      <p:cxnSp>
        <p:nvCxnSpPr>
          <p:cNvPr id="8" name="Прямая со стрелкой 7"/>
          <p:cNvCxnSpPr>
            <a:cxnSpLocks/>
          </p:cNvCxnSpPr>
          <p:nvPr/>
        </p:nvCxnSpPr>
        <p:spPr>
          <a:xfrm>
            <a:off x="5580112" y="2142685"/>
            <a:ext cx="2088232" cy="20619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304798">
            <a:off x="6225226" y="1910568"/>
            <a:ext cx="1084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-10,8%</a:t>
            </a:r>
          </a:p>
        </p:txBody>
      </p:sp>
      <p:cxnSp>
        <p:nvCxnSpPr>
          <p:cNvPr id="10" name="Прямая со стрелкой 9"/>
          <p:cNvCxnSpPr>
            <a:cxnSpLocks/>
          </p:cNvCxnSpPr>
          <p:nvPr/>
        </p:nvCxnSpPr>
        <p:spPr>
          <a:xfrm flipV="1">
            <a:off x="1475656" y="1748270"/>
            <a:ext cx="6138218" cy="46642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398097"/>
      </p:ext>
    </p:extLst>
  </p:cSld>
  <p:clrMapOvr>
    <a:masterClrMapping/>
  </p:clrMapOvr>
</p:sld>
</file>

<file path=ppt/theme/theme1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17635</TotalTime>
  <Words>2046</Words>
  <Application>Microsoft Office PowerPoint</Application>
  <PresentationFormat>Экран (4:3)</PresentationFormat>
  <Paragraphs>591</Paragraphs>
  <Slides>24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5" baseType="lpstr">
      <vt:lpstr>Batang</vt:lpstr>
      <vt:lpstr>Arial</vt:lpstr>
      <vt:lpstr>Arial Narrow</vt:lpstr>
      <vt:lpstr>Bookman Old Style</vt:lpstr>
      <vt:lpstr>Calibri</vt:lpstr>
      <vt:lpstr>Georgia</vt:lpstr>
      <vt:lpstr>Times New Roman</vt:lpstr>
      <vt:lpstr>Trebuchet MS</vt:lpstr>
      <vt:lpstr>Wingdings</vt:lpstr>
      <vt:lpstr>1_Воздушный поток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Реализация муниципальных программ в 2024 году </vt:lpstr>
      <vt:lpstr>Управленческая структура расходов бюджета, тыс. рублей</vt:lpstr>
      <vt:lpstr>Исполнение бюджета Уинского муниципального округа по расходам за 2024 год, тыс. руб.                                                                                                  </vt:lpstr>
      <vt:lpstr>Презентация PowerPoint</vt:lpstr>
      <vt:lpstr>Исполнение бюджета распорядителями  бюджетных средств за 2024 год </vt:lpstr>
      <vt:lpstr>Участие Уинского муниципального округа  в национальных проектах в 2024 году                                                                   </vt:lpstr>
      <vt:lpstr>Достижение целевых показателей по «указным» категориям работников бюджетной сферы Уинского муниципального округа в 2024 году</vt:lpstr>
      <vt:lpstr>Презентация PowerPoint</vt:lpstr>
      <vt:lpstr>Динамика расходов дорожного фонда, тыс. руб. </vt:lpstr>
      <vt:lpstr>Расходование средств резервного фонда Уинского муниципального округа в 2024 году</vt:lpstr>
      <vt:lpstr>Привлечение средств федерального и краевого бюджетов на выполнение полномочий ОМСУ за 2024 год, тыс. руб.                                                                                                  </vt:lpstr>
      <vt:lpstr>Привлечение средств федерального и краевого бюджетов на выполнение полномочий ОМСУ за 2024 год, тыс. руб.                                                                                                  </vt:lpstr>
      <vt:lpstr>Привлечение средств федерального и краевого бюджетов на выполнение полномочий ОМСУ за 2024 год, тыс. руб.                                                                                                  </vt:lpstr>
      <vt:lpstr>Основные итоги исполнения расходов  бюджета Уинского муниципального округа Пермского края за 2024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feu21-01</dc:creator>
  <cp:lastModifiedBy>budjet2</cp:lastModifiedBy>
  <cp:revision>1011</cp:revision>
  <cp:lastPrinted>2025-05-06T12:24:51Z</cp:lastPrinted>
  <dcterms:created xsi:type="dcterms:W3CDTF">2018-04-12T10:07:47Z</dcterms:created>
  <dcterms:modified xsi:type="dcterms:W3CDTF">2025-05-22T05:12:32Z</dcterms:modified>
</cp:coreProperties>
</file>