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63D2"/>
    <a:srgbClr val="00C0F2"/>
    <a:srgbClr val="FA8E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76" y="-1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24A4C7-CE74-AAA8-2ACB-126F67955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7BA8F23-1627-FD33-E4C9-13178F965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E31386-366B-A2E2-2313-E83AEAABC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CEA81F-1158-3C42-4AB3-E496DF45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7F54E1-809B-40FC-93F2-943CD528E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051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804EE-F825-DAEA-DBF8-EC3933412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037E0B4-6E76-31C0-1F25-3335D7F6A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8952E3-98A8-F3DA-AF6E-92512DAE6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716048-430D-8E43-B1E4-9BAA670CD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7B53BA-A57D-FC9B-FDAD-5BAFC473F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912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E1273C7-BE99-7AFC-A871-C9331F09FE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5BC5760-3EA4-1D51-BB50-89A4B328C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D9735B-3FA3-1A72-67C4-176F81772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3F0DBC-CDCB-995C-B068-62FCE49EC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1C238C-F8C2-933E-E55A-8040D2750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17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BC0D33-6EFB-FB42-1DD8-9ABB952BB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7CE216-4E93-51DC-698D-D25105344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CF1754-B3F8-1A5F-8B62-2D380B6A7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189DD9-9D5B-CF4D-9C4D-A674F949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E20115-8D57-57FC-CC2F-8FE3FA13A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51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F38117-FC65-F30C-0B2F-887F33CF1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6A813A-5150-144F-20B4-608066722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5BEBD7-5CF9-ABF0-BED2-BF4E51851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DF3FDE-8D0A-D980-A662-51E2F9778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520EBC-C678-7233-5D9E-CC925B4F7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264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7BDDA3-9B45-5D09-870B-80CD45B83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F42F99-EA7D-6175-0E60-8B70E68B60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C6DBED-1B59-861C-A256-015EC2691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F21A70F-5C52-7F69-3D5F-DDDF22F1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E0D019-75A8-CA59-4B50-27778A583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DB972BB-524F-876C-2122-AF0D8AB01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43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1825D7-9D56-C043-8C03-AC2A12FE7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8FEB2F-24FD-B0BA-A592-48B8055A2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4053933-2B3B-ED36-F0C7-6A14BF92D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B36AB02-87C6-18A0-5C01-8D9824B02A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FFA0CCD-117B-CC82-A2B1-ED1653629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476AC36-F5BC-E760-E4DF-CD4073711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E484BA0-59F2-9E16-22B1-C7A10F2B9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9A9A389-8A4D-6C31-FC40-57F3E5027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440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DE6BDF-8F03-AEA2-E0BD-6A0754FEF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FCFBB53-9EB1-0982-2D6D-B5772F320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EED8F13-B429-AFEF-CEA2-43759934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266FA93-A47D-77B8-37FB-43A7B3A79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924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8EA1472-1A63-35AD-4C98-1842F29FE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F1C9FA1-2CCC-11A1-4CFF-AA2005972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8D1419-0607-AC4E-1695-765E99544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539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2A2163-7AF2-7F9A-DB0D-71754F2A1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264BBC-35A7-44E2-AB56-5F64CE6E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F95D101-3AA3-B5D5-366A-7726F64E1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7FFF4A-F809-0F94-2BD0-C1E2DE1A6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7E4054-E76D-B416-E8BE-96FD985EC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93D920-0A52-F7AC-12E4-24E1DD458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143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638464-7B5A-D4A2-BC7F-B353F5A4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C14B218-6E97-5471-5DE4-8DE7B87DAC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95E80E3-D341-3C78-67B0-C514DC451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D4EF989-2F5E-3EE1-9F8A-26F0993EB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9E9E12-C3A6-6586-AC6F-83BAF81CC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046DF6A-0A07-3E32-1963-384D2B41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540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FA513-13D5-8056-77BB-73617C633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F9B05C-7143-E892-FF85-DAD2D0D6E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7739FD-FA4E-557F-F6D5-68C3BE417A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7BBF2-7096-47B6-9842-5BB21A57D808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41E85B-E7AD-4642-50F7-2C124525B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90D003-EC07-546E-470D-431F1FDCF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0E17B-E601-4355-B7FD-759B257A9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13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Шрифт, Графика, типография&#10;&#10;Автоматически созданное описание">
            <a:extLst>
              <a:ext uri="{FF2B5EF4-FFF2-40B4-BE49-F238E27FC236}">
                <a16:creationId xmlns:a16="http://schemas.microsoft.com/office/drawing/2014/main" id="{B8CE80E8-BC85-3D97-51ED-F8FA8E292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65" y="485733"/>
            <a:ext cx="1459549" cy="214852"/>
          </a:xfrm>
          <a:prstGeom prst="rect">
            <a:avLst/>
          </a:prstGeom>
          <a:noFill/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8E54D83-C72E-7D5E-EC98-7632F369B5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784" y="485733"/>
            <a:ext cx="1266825" cy="32099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EB1BADB-A826-6A63-8925-7DB502D54713}"/>
              </a:ext>
            </a:extLst>
          </p:cNvPr>
          <p:cNvSpPr/>
          <p:nvPr/>
        </p:nvSpPr>
        <p:spPr>
          <a:xfrm>
            <a:off x="342900" y="247650"/>
            <a:ext cx="6172200" cy="9236615"/>
          </a:xfrm>
          <a:prstGeom prst="rect">
            <a:avLst/>
          </a:prstGeom>
          <a:noFill/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DB4194EE-CBFD-6308-A382-1AD8F00909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755230"/>
              </p:ext>
            </p:extLst>
          </p:nvPr>
        </p:nvGraphicFramePr>
        <p:xfrm>
          <a:off x="609290" y="894218"/>
          <a:ext cx="4096060" cy="1588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6060">
                  <a:extLst>
                    <a:ext uri="{9D8B030D-6E8A-4147-A177-3AD203B41FA5}">
                      <a16:colId xmlns:a16="http://schemas.microsoft.com/office/drawing/2014/main" val="3357359059"/>
                    </a:ext>
                  </a:extLst>
                </a:gridCol>
              </a:tblGrid>
              <a:tr h="355892">
                <a:tc>
                  <a:txBody>
                    <a:bodyPr/>
                    <a:lstStyle/>
                    <a:p>
                      <a:pPr marL="91440" algn="l">
                        <a:buNone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ИВАНОВ ИВАН ИВАНОВИЧ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2273721"/>
                  </a:ext>
                </a:extLst>
              </a:tr>
              <a:tr h="308054">
                <a:tc>
                  <a:txBody>
                    <a:bodyPr/>
                    <a:lstStyle/>
                    <a:p>
                      <a:pPr marL="91440" algn="l">
                        <a:spcBef>
                          <a:spcPts val="545"/>
                        </a:spcBef>
                        <a:buNone/>
                      </a:pPr>
                      <a:r>
                        <a:rPr lang="ru-RU" sz="900" b="1" spc="-4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Возраст</a:t>
                      </a:r>
                      <a:r>
                        <a:rPr lang="ru-RU" sz="900" b="1" spc="35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spc="-4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(полных</a:t>
                      </a:r>
                      <a:r>
                        <a:rPr lang="ru-RU" sz="900" b="1" spc="-45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spc="-4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лет):</a:t>
                      </a:r>
                      <a:r>
                        <a:rPr lang="ru-RU" sz="900" b="1" spc="-65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spc="-4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943684"/>
                  </a:ext>
                </a:extLst>
              </a:tr>
              <a:tr h="308054">
                <a:tc>
                  <a:txBody>
                    <a:bodyPr/>
                    <a:lstStyle/>
                    <a:p>
                      <a:pPr marL="91440" algn="l">
                        <a:spcBef>
                          <a:spcPts val="545"/>
                        </a:spcBef>
                        <a:buNone/>
                      </a:pPr>
                      <a:r>
                        <a:rPr lang="ru-RU" sz="900" b="1" spc="-3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Дата</a:t>
                      </a:r>
                      <a:r>
                        <a:rPr lang="ru-RU" sz="900" b="1" spc="-7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spc="-3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рождения:</a:t>
                      </a:r>
                      <a:r>
                        <a:rPr lang="ru-RU" sz="900" b="1" spc="-6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spc="-3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01.01.2000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342897"/>
                  </a:ext>
                </a:extLst>
              </a:tr>
              <a:tr h="308054">
                <a:tc>
                  <a:txBody>
                    <a:bodyPr/>
                    <a:lstStyle/>
                    <a:p>
                      <a:pPr marL="91440" algn="l">
                        <a:spcBef>
                          <a:spcPts val="545"/>
                        </a:spcBef>
                        <a:buNone/>
                      </a:pPr>
                      <a:r>
                        <a:rPr lang="ru-RU" sz="900" b="1" spc="-3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Регион</a:t>
                      </a: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spc="-3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проживания:</a:t>
                      </a:r>
                      <a:r>
                        <a:rPr lang="ru-RU" sz="900" b="1" spc="-2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spc="-3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Ивановская область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751347"/>
                  </a:ext>
                </a:extLst>
              </a:tr>
              <a:tr h="308054">
                <a:tc>
                  <a:txBody>
                    <a:bodyPr/>
                    <a:lstStyle/>
                    <a:p>
                      <a:pPr marL="91440" algn="l">
                        <a:spcBef>
                          <a:spcPts val="545"/>
                        </a:spcBef>
                        <a:buNone/>
                      </a:pPr>
                      <a:r>
                        <a:rPr lang="ru-RU" sz="900" b="1" spc="-4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Город</a:t>
                      </a: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spc="-4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проживания:</a:t>
                      </a:r>
                      <a:r>
                        <a:rPr lang="ru-RU" sz="900" b="1" spc="1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spc="-4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г.</a:t>
                      </a:r>
                      <a:r>
                        <a:rPr lang="ru-RU" sz="900" b="0" spc="-35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spc="-4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Иваново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760573"/>
                  </a:ext>
                </a:extLst>
              </a:tr>
            </a:tbl>
          </a:graphicData>
        </a:graphic>
      </p:graphicFrame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A4C24376-7604-73A1-97D0-53EE97233C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711272"/>
              </p:ext>
            </p:extLst>
          </p:nvPr>
        </p:nvGraphicFramePr>
        <p:xfrm>
          <a:off x="609290" y="2582514"/>
          <a:ext cx="5639420" cy="713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590">
                  <a:extLst>
                    <a:ext uri="{9D8B030D-6E8A-4147-A177-3AD203B41FA5}">
                      <a16:colId xmlns:a16="http://schemas.microsoft.com/office/drawing/2014/main" val="3858910824"/>
                    </a:ext>
                  </a:extLst>
                </a:gridCol>
                <a:gridCol w="1626870">
                  <a:extLst>
                    <a:ext uri="{9D8B030D-6E8A-4147-A177-3AD203B41FA5}">
                      <a16:colId xmlns:a16="http://schemas.microsoft.com/office/drawing/2014/main" val="2600408132"/>
                    </a:ext>
                  </a:extLst>
                </a:gridCol>
                <a:gridCol w="1505105">
                  <a:extLst>
                    <a:ext uri="{9D8B030D-6E8A-4147-A177-3AD203B41FA5}">
                      <a16:colId xmlns:a16="http://schemas.microsoft.com/office/drawing/2014/main" val="2212530551"/>
                    </a:ext>
                  </a:extLst>
                </a:gridCol>
                <a:gridCol w="1409855">
                  <a:extLst>
                    <a:ext uri="{9D8B030D-6E8A-4147-A177-3AD203B41FA5}">
                      <a16:colId xmlns:a16="http://schemas.microsoft.com/office/drawing/2014/main" val="2420705168"/>
                    </a:ext>
                  </a:extLst>
                </a:gridCol>
              </a:tblGrid>
              <a:tr h="713135">
                <a:tc>
                  <a:txBody>
                    <a:bodyPr/>
                    <a:lstStyle/>
                    <a:p>
                      <a:pPr algn="ctr">
                        <a:spcAft>
                          <a:spcPts val="20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</a:t>
                      </a:r>
                    </a:p>
                    <a:p>
                      <a:pPr algn="ctr">
                        <a:spcAft>
                          <a:spcPts val="200"/>
                        </a:spcAft>
                      </a:pPr>
                      <a:r>
                        <a:rPr lang="ru-RU" sz="900" b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79999999999</a:t>
                      </a:r>
                      <a:endParaRPr lang="ru-RU" sz="105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896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20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E-mail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200"/>
                        </a:spcAft>
                      </a:pPr>
                      <a:r>
                        <a:rPr lang="en-US" sz="900" b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bushueva@mail.asu.ru</a:t>
                      </a:r>
                      <a:endParaRPr lang="ru-RU" sz="9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896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20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Ссылки на </a:t>
                      </a:r>
                      <a:r>
                        <a:rPr lang="ru-RU" sz="1000" b="1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соц.сети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200"/>
                        </a:spcAft>
                      </a:pPr>
                      <a:r>
                        <a:rPr lang="en-US" sz="900" b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https://vk.com/gos_start</a:t>
                      </a:r>
                      <a:endParaRPr lang="ru-RU" sz="9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8963D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Аккаунт в Телеграм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https://t.me/gos_start</a:t>
                      </a:r>
                      <a:endParaRPr lang="ru-RU" sz="9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8963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382928"/>
                  </a:ext>
                </a:extLst>
              </a:tr>
            </a:tbl>
          </a:graphicData>
        </a:graphic>
      </p:graphicFrame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821AF125-34E0-3323-EEC1-F5000A618D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014327"/>
              </p:ext>
            </p:extLst>
          </p:nvPr>
        </p:nvGraphicFramePr>
        <p:xfrm>
          <a:off x="609289" y="3438947"/>
          <a:ext cx="5639419" cy="122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590">
                  <a:extLst>
                    <a:ext uri="{9D8B030D-6E8A-4147-A177-3AD203B41FA5}">
                      <a16:colId xmlns:a16="http://schemas.microsoft.com/office/drawing/2014/main" val="2273329339"/>
                    </a:ext>
                  </a:extLst>
                </a:gridCol>
                <a:gridCol w="3959829">
                  <a:extLst>
                    <a:ext uri="{9D8B030D-6E8A-4147-A177-3AD203B41FA5}">
                      <a16:colId xmlns:a16="http://schemas.microsoft.com/office/drawing/2014/main" val="4141993050"/>
                    </a:ext>
                  </a:extLst>
                </a:gridCol>
              </a:tblGrid>
              <a:tr h="449108">
                <a:tc gridSpan="2"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rgbClr val="00C0F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lang="ru-RU" sz="1700" b="1" dirty="0">
                        <a:solidFill>
                          <a:srgbClr val="00C0F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4943018"/>
                  </a:ext>
                </a:extLst>
              </a:tr>
              <a:tr h="7751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г. – 202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 г.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43205" algn="l">
                        <a:lnSpc>
                          <a:spcPct val="115000"/>
                        </a:lnSpc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ФГБОУ ВО «Российская академия народного хозяйства и государственной службы при Президенте Российской Федерации»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9134514"/>
                  </a:ext>
                </a:extLst>
              </a:tr>
            </a:tbl>
          </a:graphicData>
        </a:graphic>
      </p:graphicFrame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B3C41F21-F1E9-2E18-A85A-D2245609D4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109752"/>
              </p:ext>
            </p:extLst>
          </p:nvPr>
        </p:nvGraphicFramePr>
        <p:xfrm>
          <a:off x="609288" y="4803743"/>
          <a:ext cx="5639420" cy="122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811">
                  <a:extLst>
                    <a:ext uri="{9D8B030D-6E8A-4147-A177-3AD203B41FA5}">
                      <a16:colId xmlns:a16="http://schemas.microsoft.com/office/drawing/2014/main" val="2273329339"/>
                    </a:ext>
                  </a:extLst>
                </a:gridCol>
                <a:gridCol w="3924609">
                  <a:extLst>
                    <a:ext uri="{9D8B030D-6E8A-4147-A177-3AD203B41FA5}">
                      <a16:colId xmlns:a16="http://schemas.microsoft.com/office/drawing/2014/main" val="4141993050"/>
                    </a:ext>
                  </a:extLst>
                </a:gridCol>
              </a:tblGrid>
              <a:tr h="548297">
                <a:tc gridSpan="2"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rgbClr val="00C0F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ОПЫТ РАБОТЫ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4943018"/>
                  </a:ext>
                </a:extLst>
              </a:tr>
              <a:tr h="6759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2023 г. – 2025 г.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43205" algn="l">
                        <a:lnSpc>
                          <a:spcPct val="115000"/>
                        </a:lnSpc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rebuchet MS" panose="020B0603020202020204" pitchFamily="34" charset="0"/>
                          <a:cs typeface="Times New Roman" panose="02020603050405020304" pitchFamily="18" charset="0"/>
                        </a:rPr>
                        <a:t>Федеральное агентство по делам молодежи, главный специалист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9134514"/>
                  </a:ext>
                </a:extLst>
              </a:tr>
            </a:tbl>
          </a:graphicData>
        </a:graphic>
      </p:graphicFrame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4A25B8CA-0E6E-3FB7-CFFE-059835B7E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228886"/>
              </p:ext>
            </p:extLst>
          </p:nvPr>
        </p:nvGraphicFramePr>
        <p:xfrm>
          <a:off x="609288" y="6218239"/>
          <a:ext cx="5639420" cy="127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9420">
                  <a:extLst>
                    <a:ext uri="{9D8B030D-6E8A-4147-A177-3AD203B41FA5}">
                      <a16:colId xmlns:a16="http://schemas.microsoft.com/office/drawing/2014/main" val="2273329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rgbClr val="8963D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ОБЩЕСТВЕННАЯ ДЕЯТЕЛЬНОСТЬ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4943018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 marL="228600" indent="-228600" algn="just">
                        <a:spcAft>
                          <a:spcPts val="500"/>
                        </a:spcAft>
                        <a:buAutoNum type="arabicPeriod"/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Член Молодежного Парламента при Государственной Думе Федерального Собрания Российской Федерации</a:t>
                      </a:r>
                    </a:p>
                    <a:p>
                      <a:pPr marL="228600" indent="-228600" algn="just">
                        <a:spcAft>
                          <a:spcPts val="500"/>
                        </a:spcAft>
                        <a:buAutoNum type="arabicPeriod"/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Член экспертного совета при главе администрации г. Иваново</a:t>
                      </a:r>
                    </a:p>
                    <a:p>
                      <a:pPr marL="228600" indent="-228600" algn="just">
                        <a:spcAft>
                          <a:spcPts val="500"/>
                        </a:spcAft>
                        <a:buAutoNum type="arabicPeriod"/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Председатель студенческого совета ФГБОУ ВО «Российская академия народного хозяйства </a:t>
                      </a:r>
                      <a:br>
                        <a:rPr lang="ru-RU" sz="9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9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государственной службы при Президенте Российской Федерации»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9134514"/>
                  </a:ext>
                </a:extLst>
              </a:tr>
            </a:tbl>
          </a:graphicData>
        </a:graphic>
      </p:graphicFrame>
      <p:graphicFrame>
        <p:nvGraphicFramePr>
          <p:cNvPr id="17" name="Таблица 16">
            <a:extLst>
              <a:ext uri="{FF2B5EF4-FFF2-40B4-BE49-F238E27FC236}">
                <a16:creationId xmlns:a16="http://schemas.microsoft.com/office/drawing/2014/main" id="{D85AFE54-39B1-D834-209D-2E6E45AC58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198834"/>
              </p:ext>
            </p:extLst>
          </p:nvPr>
        </p:nvGraphicFramePr>
        <p:xfrm>
          <a:off x="609290" y="7683535"/>
          <a:ext cx="5639420" cy="1811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710">
                  <a:extLst>
                    <a:ext uri="{9D8B030D-6E8A-4147-A177-3AD203B41FA5}">
                      <a16:colId xmlns:a16="http://schemas.microsoft.com/office/drawing/2014/main" val="3858910824"/>
                    </a:ext>
                  </a:extLst>
                </a:gridCol>
                <a:gridCol w="2819710">
                  <a:extLst>
                    <a:ext uri="{9D8B030D-6E8A-4147-A177-3AD203B41FA5}">
                      <a16:colId xmlns:a16="http://schemas.microsoft.com/office/drawing/2014/main" val="1303192676"/>
                    </a:ext>
                  </a:extLst>
                </a:gridCol>
              </a:tblGrid>
              <a:tr h="326777">
                <a:tc gridSpan="2"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ДОПОЛНИТЕЛЬНЫЕ СВЕДЕНИЯ</a:t>
                      </a:r>
                    </a:p>
                  </a:txBody>
                  <a:tcPr anchor="ctr">
                    <a:solidFill>
                      <a:srgbClr val="00C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382928"/>
                  </a:ext>
                </a:extLst>
              </a:tr>
              <a:tr h="212405">
                <a:tc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ru-RU" sz="7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НАГРАДЫ И ДОСТИЖЕНИЯ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ru-RU" sz="7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ПРОФЕССИОНАЛЬНЫЕ НАВЫКИ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854754"/>
                  </a:ext>
                </a:extLst>
              </a:tr>
              <a:tr h="669893">
                <a:tc>
                  <a:txBody>
                    <a:bodyPr/>
                    <a:lstStyle/>
                    <a:p>
                      <a:pPr marL="228600" indent="-228600" algn="l"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Благодарность Губернатора Ивановской области</a:t>
                      </a:r>
                    </a:p>
                    <a:p>
                      <a:pPr marL="228600" indent="-228600" algn="l"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 участника форума «</a:t>
                      </a:r>
                      <a:r>
                        <a:rPr lang="ru-RU" sz="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ГосСтарт</a:t>
                      </a: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228600" indent="-228600" algn="l"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 клуба экспертов Росмолодёжи «Гагарин»</a:t>
                      </a: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в редакторах (Excel, </a:t>
                      </a:r>
                      <a:r>
                        <a:rPr lang="ru-RU" sz="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word</a:t>
                      </a: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и </a:t>
                      </a:r>
                      <a:r>
                        <a:rPr lang="ru-RU" sz="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</a:t>
                      </a: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228600" indent="-228600" algn="l"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Навыки работы в «1С» и «Консультант плюс»</a:t>
                      </a:r>
                    </a:p>
                    <a:p>
                      <a:pPr marL="228600" indent="-228600" algn="l"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Навыки работы в кадре, ведение прямых эфиров, съемок </a:t>
                      </a:r>
                      <a:b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репортажей</a:t>
                      </a:r>
                    </a:p>
                    <a:p>
                      <a:pPr marL="228600" indent="-228600" algn="l"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ru-RU" sz="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Опыт работы с текстом, написание и редактирование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569711"/>
                  </a:ext>
                </a:extLst>
              </a:tr>
              <a:tr h="602622">
                <a:tc gridSpan="2">
                  <a:txBody>
                    <a:bodyPr/>
                    <a:lstStyle/>
                    <a:p>
                      <a:pPr marL="171450" indent="-171450" algn="l"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5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Готовность к переезду – да/нет</a:t>
                      </a:r>
                    </a:p>
                    <a:p>
                      <a:pPr marL="171450" indent="-171450" algn="l"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5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Владение иностранными языками – Английский язык (разговорный)</a:t>
                      </a:r>
                    </a:p>
                    <a:p>
                      <a:pPr marL="171450" indent="-171450" algn="l"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5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Семейное положение – не женат</a:t>
                      </a:r>
                    </a:p>
                    <a:p>
                      <a:pPr algn="l">
                        <a:spcAft>
                          <a:spcPts val="200"/>
                        </a:spcAft>
                      </a:pPr>
                      <a:endParaRPr lang="ru-RU" sz="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roxima Nova Rg" panose="02000506030000020004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3960785"/>
                  </a:ext>
                </a:extLst>
              </a:tr>
            </a:tbl>
          </a:graphicData>
        </a:graphic>
      </p:graphicFrame>
      <p:pic>
        <p:nvPicPr>
          <p:cNvPr id="4" name="Image 30">
            <a:extLst>
              <a:ext uri="{FF2B5EF4-FFF2-40B4-BE49-F238E27FC236}">
                <a16:creationId xmlns:a16="http://schemas.microsoft.com/office/drawing/2014/main" id="{F1660D3E-6965-44B0-0A0C-41CC02ADE37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607" y="826166"/>
            <a:ext cx="1745615" cy="174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295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230</Words>
  <Application>Microsoft Office PowerPoint</Application>
  <PresentationFormat>Лист A4 (210x297 мм)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12</cp:revision>
  <dcterms:created xsi:type="dcterms:W3CDTF">2024-10-04T07:32:34Z</dcterms:created>
  <dcterms:modified xsi:type="dcterms:W3CDTF">2025-04-08T07:48:34Z</dcterms:modified>
</cp:coreProperties>
</file>