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423" r:id="rId3"/>
    <p:sldId id="421" r:id="rId4"/>
    <p:sldId id="429" r:id="rId5"/>
    <p:sldId id="408" r:id="rId6"/>
    <p:sldId id="422" r:id="rId7"/>
    <p:sldId id="426" r:id="rId8"/>
    <p:sldId id="424" r:id="rId9"/>
    <p:sldId id="364" r:id="rId10"/>
    <p:sldId id="417" r:id="rId11"/>
    <p:sldId id="372" r:id="rId12"/>
    <p:sldId id="420" r:id="rId13"/>
    <p:sldId id="415" r:id="rId14"/>
    <p:sldId id="403" r:id="rId15"/>
    <p:sldId id="369" r:id="rId16"/>
    <p:sldId id="416" r:id="rId17"/>
    <p:sldId id="402" r:id="rId18"/>
    <p:sldId id="412" r:id="rId19"/>
    <p:sldId id="430" r:id="rId20"/>
    <p:sldId id="400" r:id="rId21"/>
    <p:sldId id="414" r:id="rId22"/>
    <p:sldId id="332" r:id="rId23"/>
    <p:sldId id="419" r:id="rId24"/>
    <p:sldId id="379" r:id="rId25"/>
    <p:sldId id="346" r:id="rId26"/>
    <p:sldId id="344" r:id="rId27"/>
    <p:sldId id="341" r:id="rId28"/>
    <p:sldId id="404" r:id="rId29"/>
    <p:sldId id="349" r:id="rId30"/>
    <p:sldId id="405" r:id="rId31"/>
    <p:sldId id="431" r:id="rId32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685FD7-2AA7-4A1B-81D9-E5D65B98DD86}">
          <p14:sldIdLst>
            <p14:sldId id="423"/>
            <p14:sldId id="421"/>
            <p14:sldId id="429"/>
            <p14:sldId id="408"/>
            <p14:sldId id="422"/>
            <p14:sldId id="426"/>
            <p14:sldId id="424"/>
            <p14:sldId id="364"/>
            <p14:sldId id="417"/>
            <p14:sldId id="372"/>
            <p14:sldId id="420"/>
            <p14:sldId id="415"/>
            <p14:sldId id="403"/>
            <p14:sldId id="369"/>
            <p14:sldId id="416"/>
            <p14:sldId id="402"/>
            <p14:sldId id="412"/>
            <p14:sldId id="430"/>
            <p14:sldId id="400"/>
            <p14:sldId id="414"/>
            <p14:sldId id="332"/>
            <p14:sldId id="419"/>
            <p14:sldId id="379"/>
            <p14:sldId id="346"/>
            <p14:sldId id="344"/>
            <p14:sldId id="341"/>
            <p14:sldId id="404"/>
            <p14:sldId id="349"/>
            <p14:sldId id="405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mNacalnFu" initials="Z" lastIdx="3" clrIdx="0">
    <p:extLst>
      <p:ext uri="{19B8F6BF-5375-455C-9EA6-DF929625EA0E}">
        <p15:presenceInfo xmlns:p15="http://schemas.microsoft.com/office/powerpoint/2012/main" userId="ZamNacalnF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686"/>
    <a:srgbClr val="6666FF"/>
    <a:srgbClr val="6699FF"/>
    <a:srgbClr val="660066"/>
    <a:srgbClr val="9933FF"/>
    <a:srgbClr val="D60093"/>
    <a:srgbClr val="FF33CC"/>
    <a:srgbClr val="376092"/>
    <a:srgbClr val="66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649" autoAdjust="0"/>
  </p:normalViewPr>
  <p:slideViewPr>
    <p:cSldViewPr>
      <p:cViewPr varScale="1">
        <p:scale>
          <a:sx n="54" d="100"/>
          <a:sy n="54" d="100"/>
        </p:scale>
        <p:origin x="1512" y="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71507497319683E-2"/>
          <c:y val="9.2254706741985937E-2"/>
          <c:w val="0.81157143063533155"/>
          <c:h val="0.90774529325801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955440650699547E-3"/>
                  <c:y val="1.2130276123165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F7-474D-B28F-9CF97AA1B4D7}"/>
                </c:ext>
              </c:extLst>
            </c:dLbl>
            <c:dLbl>
              <c:idx val="1"/>
              <c:layout>
                <c:manualLayout>
                  <c:x val="-9.9969773938748206E-3"/>
                  <c:y val="-1.0000700781331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F7-474D-B28F-9CF97AA1B4D7}"/>
                </c:ext>
              </c:extLst>
            </c:dLbl>
            <c:dLbl>
              <c:idx val="2"/>
              <c:layout>
                <c:manualLayout>
                  <c:x val="-5.7123657425378355E-3"/>
                  <c:y val="8.4211869031055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F7-474D-B28F-9CF97AA1B4D7}"/>
                </c:ext>
              </c:extLst>
            </c:dLbl>
            <c:dLbl>
              <c:idx val="3"/>
              <c:layout>
                <c:manualLayout>
                  <c:x val="-5.385392123864019E-3"/>
                  <c:y val="2.713373727705468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0E1-4356-880A-521A995F6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547.70000000000005</c:v>
                </c:pt>
                <c:pt idx="1">
                  <c:v>612.9</c:v>
                </c:pt>
                <c:pt idx="2">
                  <c:v>560.9</c:v>
                </c:pt>
                <c:pt idx="3">
                  <c:v>602.70000000000005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F7-474D-B28F-9CF97AA1B4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24731485075673E-2"/>
                  <c:y val="1.4999870079865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F7-474D-B28F-9CF97AA1B4D7}"/>
                </c:ext>
              </c:extLst>
            </c:dLbl>
            <c:dLbl>
              <c:idx val="1"/>
              <c:layout>
                <c:manualLayout>
                  <c:x val="-1.1244814453814646E-7"/>
                  <c:y val="-1.0512901069360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F7-474D-B28F-9CF97AA1B4D7}"/>
                </c:ext>
              </c:extLst>
            </c:dLbl>
            <c:dLbl>
              <c:idx val="2"/>
              <c:layout>
                <c:manualLayout>
                  <c:x val="2.8560704231243772E-3"/>
                  <c:y val="6.4901012668394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F7-474D-B28F-9CF97AA1B4D7}"/>
                </c:ext>
              </c:extLst>
            </c:dLbl>
            <c:dLbl>
              <c:idx val="3"/>
              <c:layout>
                <c:manualLayout>
                  <c:x val="6.7317401548300237E-3"/>
                  <c:y val="2.713160076230846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604,7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E1-4356-880A-521A995F6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551.1</c:v>
                </c:pt>
                <c:pt idx="1">
                  <c:v>613.70000000000005</c:v>
                </c:pt>
                <c:pt idx="2">
                  <c:v>560.9</c:v>
                </c:pt>
                <c:pt idx="3">
                  <c:v>602.70000000000005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F7-474D-B28F-9CF97AA1B4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-3.3999999999999773</c:v>
                </c:pt>
                <c:pt idx="1">
                  <c:v>-0.80000000000006821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F7-474D-B28F-9CF97AA1B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06400256"/>
        <c:axId val="34257088"/>
      </c:barChart>
      <c:catAx>
        <c:axId val="1064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257088"/>
        <c:crosses val="autoZero"/>
        <c:auto val="1"/>
        <c:lblAlgn val="ctr"/>
        <c:lblOffset val="100"/>
        <c:noMultiLvlLbl val="0"/>
      </c:catAx>
      <c:valAx>
        <c:axId val="34257088"/>
        <c:scaling>
          <c:orientation val="minMax"/>
          <c:min val="-500"/>
        </c:scaling>
        <c:delete val="1"/>
        <c:axPos val="l"/>
        <c:numFmt formatCode="#,##0.0" sourceLinked="1"/>
        <c:majorTickMark val="out"/>
        <c:minorTickMark val="none"/>
        <c:tickLblPos val="none"/>
        <c:crossAx val="10640025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82818171457951806"/>
          <c:y val="0.20146415355558783"/>
          <c:w val="0.14601026032189976"/>
          <c:h val="0.40658753476710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18089607977301E-2"/>
          <c:y val="5.878973935987783E-2"/>
          <c:w val="0.66566032136780162"/>
          <c:h val="0.727955005018384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80</c:v>
                </c:pt>
                <c:pt idx="1">
                  <c:v>91.2</c:v>
                </c:pt>
                <c:pt idx="2">
                  <c:v>91.8</c:v>
                </c:pt>
                <c:pt idx="3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F-4C22-9385-588F3F0AC2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467.7</c:v>
                </c:pt>
                <c:pt idx="1">
                  <c:v>521.70000000000005</c:v>
                </c:pt>
                <c:pt idx="2">
                  <c:v>469.2</c:v>
                </c:pt>
                <c:pt idx="3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F-4C22-9385-588F3F0AC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08663808"/>
        <c:axId val="10669548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2219358667749896E-2"/>
                  <c:y val="-6.5179440846442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EF-4C22-9385-588F3F0AC2DE}"/>
                </c:ext>
              </c:extLst>
            </c:dLbl>
            <c:dLbl>
              <c:idx val="1"/>
              <c:layout>
                <c:manualLayout>
                  <c:x val="-4.2818463640492424E-2"/>
                  <c:y val="-5.7224033930870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F-4C22-9385-588F3F0AC2DE}"/>
                </c:ext>
              </c:extLst>
            </c:dLbl>
            <c:dLbl>
              <c:idx val="2"/>
              <c:layout>
                <c:manualLayout>
                  <c:x val="-4.5784919051462807E-2"/>
                  <c:y val="-6.7384096694283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EF-4C22-9385-588F3F0AC2DE}"/>
                </c:ext>
              </c:extLst>
            </c:dLbl>
            <c:dLbl>
              <c:idx val="3"/>
              <c:layout>
                <c:manualLayout>
                  <c:x val="-3.5589941972920695E-2"/>
                  <c:y val="-8.0655308504570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7-4A83-B58F-9E568D1ED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547.70000000000005</c:v>
                </c:pt>
                <c:pt idx="1">
                  <c:v>612.90000000000009</c:v>
                </c:pt>
                <c:pt idx="2">
                  <c:v>561</c:v>
                </c:pt>
                <c:pt idx="3">
                  <c:v>602.70000000000005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EF-4C22-9385-588F3F0AC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63808"/>
        <c:axId val="106695488"/>
      </c:lineChart>
      <c:catAx>
        <c:axId val="10866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6695488"/>
        <c:crosses val="autoZero"/>
        <c:auto val="1"/>
        <c:lblAlgn val="ctr"/>
        <c:lblOffset val="100"/>
        <c:noMultiLvlLbl val="0"/>
      </c:catAx>
      <c:valAx>
        <c:axId val="106695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866380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76259780659291E-2"/>
          <c:y val="1.4853801169590643E-2"/>
          <c:w val="0.73200030619904555"/>
          <c:h val="0.860457276173816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 formatCode="0.0">
                  <c:v>213.3</c:v>
                </c:pt>
                <c:pt idx="1">
                  <c:v>236.3</c:v>
                </c:pt>
                <c:pt idx="2">
                  <c:v>208.5</c:v>
                </c:pt>
                <c:pt idx="3">
                  <c:v>223.4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6-49E2-A49E-3AA0E3AF0A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557331183138338E-3"/>
                  <c:y val="1.1594202898550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67-45B2-BE77-CAEF0E1B5C83}"/>
                </c:ext>
              </c:extLst>
            </c:dLbl>
            <c:dLbl>
              <c:idx val="1"/>
              <c:layout>
                <c:manualLayout>
                  <c:x val="0"/>
                  <c:y val="7.729468599033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67-45B2-BE77-CAEF0E1B5C83}"/>
                </c:ext>
              </c:extLst>
            </c:dLbl>
            <c:dLbl>
              <c:idx val="2"/>
              <c:layout>
                <c:manualLayout>
                  <c:x val="-4.1335996774707314E-3"/>
                  <c:y val="1.1594202898550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67-45B2-BE77-CAEF0E1B5C83}"/>
                </c:ext>
              </c:extLst>
            </c:dLbl>
            <c:dLbl>
              <c:idx val="3"/>
              <c:layout>
                <c:manualLayout>
                  <c:x val="1.3778665591569106E-3"/>
                  <c:y val="7.729468599033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67-45B2-BE77-CAEF0E1B5C8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 formatCode="0.0">
                  <c:v>43.6</c:v>
                </c:pt>
                <c:pt idx="1">
                  <c:v>23.4</c:v>
                </c:pt>
                <c:pt idx="2">
                  <c:v>19.5</c:v>
                </c:pt>
                <c:pt idx="3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36-49E2-A49E-3AA0E3AF0A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557331183138212E-3"/>
                  <c:y val="-1.1594202898550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67-45B2-BE77-CAEF0E1B5C83}"/>
                </c:ext>
              </c:extLst>
            </c:dLbl>
            <c:dLbl>
              <c:idx val="1"/>
              <c:layout>
                <c:manualLayout>
                  <c:x val="0"/>
                  <c:y val="-1.932367149758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67-45B2-BE77-CAEF0E1B5C83}"/>
                </c:ext>
              </c:extLst>
            </c:dLbl>
            <c:dLbl>
              <c:idx val="2"/>
              <c:layout>
                <c:manualLayout>
                  <c:x val="-4.1337081709006372E-3"/>
                  <c:y val="-2.3188405797101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67-45B2-BE77-CAEF0E1B5C83}"/>
                </c:ext>
              </c:extLst>
            </c:dLbl>
            <c:dLbl>
              <c:idx val="3"/>
              <c:layout>
                <c:manualLayout>
                  <c:x val="1.3778665591569106E-3"/>
                  <c:y val="-2.3188405797101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67-45B2-BE77-CAEF0E1B5C8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 formatCode="0.0">
                  <c:v>15.2</c:v>
                </c:pt>
                <c:pt idx="1">
                  <c:v>22</c:v>
                </c:pt>
                <c:pt idx="2">
                  <c:v>21.8</c:v>
                </c:pt>
                <c:pt idx="3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36-49E2-A49E-3AA0E3AF0A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195.6</c:v>
                </c:pt>
                <c:pt idx="1">
                  <c:v>240</c:v>
                </c:pt>
                <c:pt idx="2">
                  <c:v>219.4</c:v>
                </c:pt>
                <c:pt idx="3">
                  <c:v>243.3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36-49E2-A49E-3AA0E3AF0A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6"/>
        <c:overlap val="100"/>
        <c:axId val="139832320"/>
        <c:axId val="106697216"/>
      </c:barChart>
      <c:lineChart>
        <c:grouping val="standard"/>
        <c:varyColors val="0"/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ymbol val="triangle"/>
            <c:size val="7"/>
            <c:spPr>
              <a:solidFill>
                <a:srgbClr val="669900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467.7</c:v>
                </c:pt>
                <c:pt idx="1">
                  <c:v>521.70000000000005</c:v>
                </c:pt>
                <c:pt idx="2">
                  <c:v>469.20000000000005</c:v>
                </c:pt>
                <c:pt idx="3">
                  <c:v>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F67-45B2-BE77-CAEF0E1B5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32320"/>
        <c:axId val="106697216"/>
      </c:lineChart>
      <c:catAx>
        <c:axId val="1398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697216"/>
        <c:crosses val="autoZero"/>
        <c:auto val="1"/>
        <c:lblAlgn val="ctr"/>
        <c:lblOffset val="100"/>
        <c:noMultiLvlLbl val="0"/>
      </c:catAx>
      <c:valAx>
        <c:axId val="1066972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9832320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1690415230311377"/>
          <c:y val="6.6656624443683671E-2"/>
          <c:w val="0.28309584769688617"/>
          <c:h val="0.87745536155806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16096803180076E-3"/>
          <c:y val="3.3585076862683153E-2"/>
          <c:w val="0.67958683501119421"/>
          <c:h val="0.790477196021375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50.4</c:v>
                </c:pt>
                <c:pt idx="1">
                  <c:v>63.5</c:v>
                </c:pt>
                <c:pt idx="2">
                  <c:v>66.599999999999994</c:v>
                </c:pt>
                <c:pt idx="3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F-4C22-9385-588F3F0AC2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29.6</c:v>
                </c:pt>
                <c:pt idx="1">
                  <c:v>27.7</c:v>
                </c:pt>
                <c:pt idx="2">
                  <c:v>25.2</c:v>
                </c:pt>
                <c:pt idx="3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F-4C22-9385-588F3F0AC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35655168"/>
        <c:axId val="325169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2219358667749896E-2"/>
                  <c:y val="-6.5179440846442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EF-4C22-9385-588F3F0AC2DE}"/>
                </c:ext>
              </c:extLst>
            </c:dLbl>
            <c:dLbl>
              <c:idx val="1"/>
              <c:layout>
                <c:manualLayout>
                  <c:x val="-4.2818463640492424E-2"/>
                  <c:y val="-5.7224033930870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F-4C22-9385-588F3F0AC2DE}"/>
                </c:ext>
              </c:extLst>
            </c:dLbl>
            <c:dLbl>
              <c:idx val="2"/>
              <c:layout>
                <c:manualLayout>
                  <c:x val="-4.5784919051462807E-2"/>
                  <c:y val="-6.7384096694283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EF-4C22-9385-588F3F0AC2DE}"/>
                </c:ext>
              </c:extLst>
            </c:dLbl>
            <c:dLbl>
              <c:idx val="3"/>
              <c:layout>
                <c:manualLayout>
                  <c:x val="-3.5589941972920695E-2"/>
                  <c:y val="-8.0655308504570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E0-400D-81C5-4B8F9DEE7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79.900000000000006</c:v>
                </c:pt>
                <c:pt idx="1">
                  <c:v>91.2</c:v>
                </c:pt>
                <c:pt idx="2">
                  <c:v>91.8</c:v>
                </c:pt>
                <c:pt idx="3">
                  <c:v>94.7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EF-4C22-9385-588F3F0AC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55168"/>
        <c:axId val="32516928"/>
      </c:lineChart>
      <c:catAx>
        <c:axId val="356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516928"/>
        <c:crosses val="autoZero"/>
        <c:auto val="1"/>
        <c:lblAlgn val="ctr"/>
        <c:lblOffset val="100"/>
        <c:noMultiLvlLbl val="0"/>
      </c:catAx>
      <c:valAx>
        <c:axId val="32516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565516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142294559531E-2"/>
          <c:y val="6.944433422741389E-2"/>
          <c:w val="0.54838441590160125"/>
          <c:h val="0.774003583615909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420930425830346"/>
                  <c:y val="-8.877977519213758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37,0 </a:t>
                    </a:r>
                    <a:r>
                      <a:rPr lang="en-US" sz="1600" b="0" dirty="0"/>
                      <a:t>(58%)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0A-40E3-9C00-244938B3BE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14,6 </a:t>
                    </a:r>
                    <a:r>
                      <a:rPr lang="en-US" sz="1600" b="0"/>
                      <a:t>(23%)</a:t>
                    </a:r>
                    <a:endParaRPr lang="en-US" b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0A-40E3-9C00-244938B3BE52}"/>
                </c:ext>
              </c:extLst>
            </c:dLbl>
            <c:dLbl>
              <c:idx val="2"/>
              <c:layout>
                <c:manualLayout>
                  <c:x val="6.2569008532889187E-2"/>
                  <c:y val="0.1009067960630496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2,5</a:t>
                    </a:r>
                  </a:p>
                  <a:p>
                    <a:r>
                      <a:rPr lang="en-US" sz="1600" dirty="0"/>
                      <a:t> </a:t>
                    </a:r>
                    <a:r>
                      <a:rPr lang="en-US" sz="1600" b="0" dirty="0"/>
                      <a:t>(5%)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0A-40E3-9C00-244938B3BE52}"/>
                </c:ext>
              </c:extLst>
            </c:dLbl>
            <c:dLbl>
              <c:idx val="3"/>
              <c:layout>
                <c:manualLayout>
                  <c:x val="9.8706582926419734E-2"/>
                  <c:y val="0.1050939651860212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5,5</a:t>
                    </a:r>
                  </a:p>
                  <a:p>
                    <a:r>
                      <a:rPr lang="en-US" sz="1600" b="1" dirty="0"/>
                      <a:t> </a:t>
                    </a:r>
                    <a:r>
                      <a:rPr lang="en-US" sz="1600" b="0" dirty="0"/>
                      <a:t>(8%)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0A-40E3-9C00-244938B3BE52}"/>
                </c:ext>
              </c:extLst>
            </c:dLbl>
            <c:dLbl>
              <c:idx val="4"/>
              <c:layout>
                <c:manualLayout>
                  <c:x val="5.3154590986107551E-2"/>
                  <c:y val="6.326925355698416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3,9 </a:t>
                    </a:r>
                  </a:p>
                  <a:p>
                    <a:r>
                      <a:rPr lang="en-US" sz="1600" b="0" dirty="0"/>
                      <a:t>(6%)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0A-40E3-9C00-244938B3B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0.0">
                  <c:v>37</c:v>
                </c:pt>
                <c:pt idx="1">
                  <c:v>14.6</c:v>
                </c:pt>
                <c:pt idx="2">
                  <c:v>2.5</c:v>
                </c:pt>
                <c:pt idx="3">
                  <c:v>5.5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6-49E2-A49E-3AA0E3AF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35427517931616"/>
          <c:y val="8.039436532055648E-2"/>
          <c:w val="0.4056457248206839"/>
          <c:h val="0.88540328845235428"/>
        </c:manualLayout>
      </c:layout>
      <c:overlay val="0"/>
      <c:spPr>
        <a:ln w="0"/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91593818859846E-2"/>
          <c:y val="4.0663842228912242E-2"/>
          <c:w val="0.54353408044862861"/>
          <c:h val="0.860397286480363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5388847885483439"/>
                  <c:y val="-0.24826306562143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19,4</a:t>
                    </a:r>
                  </a:p>
                  <a:p>
                    <a:r>
                      <a:rPr lang="en-US" b="0" dirty="0"/>
                      <a:t>(70%)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5E1-45EC-A125-9E771C651168}"/>
                </c:ext>
              </c:extLst>
            </c:dLbl>
            <c:dLbl>
              <c:idx val="1"/>
              <c:layout>
                <c:manualLayout>
                  <c:x val="4.2795309616299446E-2"/>
                  <c:y val="5.6274573827840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4,7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b="0" dirty="0"/>
                      <a:t>(17%)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E1-45EC-A125-9E771C651168}"/>
                </c:ext>
              </c:extLst>
            </c:dLbl>
            <c:dLbl>
              <c:idx val="2"/>
              <c:layout>
                <c:manualLayout>
                  <c:x val="8.0657065504808195E-2"/>
                  <c:y val="7.5498725073907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b="0" dirty="0"/>
                      <a:t>(8%)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82-4452-A0AA-EB28BC5B4921}"/>
                </c:ext>
              </c:extLst>
            </c:dLbl>
            <c:dLbl>
              <c:idx val="3"/>
              <c:layout>
                <c:manualLayout>
                  <c:x val="4.1175144685751126E-2"/>
                  <c:y val="2.11026688091567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0,9</a:t>
                    </a:r>
                  </a:p>
                  <a:p>
                    <a:r>
                      <a:rPr lang="en-US" b="0" dirty="0"/>
                      <a:t> (3%)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5E1-45EC-A125-9E771C651168}"/>
                </c:ext>
              </c:extLst>
            </c:dLbl>
            <c:dLbl>
              <c:idx val="4"/>
              <c:layout>
                <c:manualLayout>
                  <c:x val="5.1867070926113389E-2"/>
                  <c:y val="2.59141260727127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0,4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b="0" dirty="0"/>
                      <a:t>(2%)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82-4452-A0AA-EB28BC5B492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аренды имущества</c:v>
                </c:pt>
                <c:pt idx="1">
                  <c:v>Доходы от платных услуг</c:v>
                </c:pt>
                <c:pt idx="2">
                  <c:v>Доходы от продажи имущества</c:v>
                </c:pt>
                <c:pt idx="3">
                  <c:v>Штрафы</c:v>
                </c:pt>
                <c:pt idx="4">
                  <c:v>Инициативные платежи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0.0">
                  <c:v>15.8</c:v>
                </c:pt>
                <c:pt idx="1">
                  <c:v>4.5999999999999996</c:v>
                </c:pt>
                <c:pt idx="2">
                  <c:v>2.2999999999999998</c:v>
                </c:pt>
                <c:pt idx="3">
                  <c:v>0.9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6-49E2-A49E-3AA0E3AF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571235368495159"/>
          <c:y val="4.7318590617302682E-2"/>
          <c:w val="0.47792831423976778"/>
          <c:h val="0.92687126904598671"/>
        </c:manualLayout>
      </c:layout>
      <c:overlay val="0"/>
      <c:spPr>
        <a:ln w="0"/>
      </c:sp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0.76397</cdr:x>
      <cdr:y>0.59511</cdr:y>
    </cdr:from>
    <cdr:to>
      <cdr:x>0.83684</cdr:x>
      <cdr:y>0.67609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93954" y="3175126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0.10116</cdr:x>
      <cdr:y>0.0207</cdr:y>
    </cdr:from>
    <cdr:to>
      <cdr:x>0.29031</cdr:x>
      <cdr:y>0.59009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41093"/>
          <a:ext cx="1346448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0.09104</cdr:x>
      <cdr:y>0.0207</cdr:y>
    </cdr:from>
    <cdr:to>
      <cdr:x>0.27008</cdr:x>
      <cdr:y>0.09324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41093"/>
          <a:ext cx="127444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0.08264</cdr:x>
      <cdr:y>0.70888</cdr:y>
    </cdr:from>
    <cdr:to>
      <cdr:x>0.21239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226568"/>
          <a:ext cx="11304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0.09091</cdr:x>
      <cdr:y>0.91702</cdr:y>
    </cdr:from>
    <cdr:to>
      <cdr:x>0.16529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H="1">
          <a:off x="792088" y="2880320"/>
          <a:ext cx="648072" cy="260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0.4065</cdr:x>
      <cdr:y>0.33617</cdr:y>
    </cdr:from>
    <cdr:to>
      <cdr:x>0.56666</cdr:x>
      <cdr:y>0.44823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00400" y="1080120"/>
          <a:ext cx="141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0.25001</cdr:x>
      <cdr:y>0.00435</cdr:y>
    </cdr:from>
    <cdr:to>
      <cdr:x>0.34376</cdr:x>
      <cdr:y>0.10974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04380" y="14288"/>
          <a:ext cx="864096" cy="346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ahoma" pitchFamily="34" charset="0"/>
              <a:ea typeface="Tahoma" pitchFamily="34" charset="0"/>
              <a:cs typeface="Tahoma" pitchFamily="34" charset="0"/>
            </a:rPr>
            <a:t>521,7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0.43751</cdr:x>
      <cdr:y>0.06591</cdr:y>
    </cdr:from>
    <cdr:to>
      <cdr:x>0.53126</cdr:x>
      <cdr:y>0.15735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032572" y="216594"/>
          <a:ext cx="864095" cy="300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ahoma" pitchFamily="34" charset="0"/>
              <a:ea typeface="Tahoma" pitchFamily="34" charset="0"/>
              <a:cs typeface="Tahoma" pitchFamily="34" charset="0"/>
            </a:rPr>
            <a:t>469,2</a:t>
          </a:r>
        </a:p>
      </cdr:txBody>
    </cdr:sp>
  </cdr:relSizeAnchor>
  <cdr:relSizeAnchor xmlns:cdr="http://schemas.openxmlformats.org/drawingml/2006/chartDrawing">
    <cdr:from>
      <cdr:x>0.61719</cdr:x>
      <cdr:y>0.02209</cdr:y>
    </cdr:from>
    <cdr:to>
      <cdr:x>0.71094</cdr:x>
      <cdr:y>0.12753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88756" y="72578"/>
          <a:ext cx="864096" cy="346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ahoma" pitchFamily="34" charset="0"/>
              <a:ea typeface="Tahoma" pitchFamily="34" charset="0"/>
              <a:cs typeface="Tahoma" pitchFamily="34" charset="0"/>
            </a:rPr>
            <a:t>508,0</a:t>
          </a:r>
        </a:p>
      </cdr:txBody>
    </cdr:sp>
  </cdr:relSizeAnchor>
  <cdr:relSizeAnchor xmlns:cdr="http://schemas.openxmlformats.org/drawingml/2006/chartDrawing">
    <cdr:from>
      <cdr:x>0.07033</cdr:x>
      <cdr:y>0.044</cdr:y>
    </cdr:from>
    <cdr:to>
      <cdr:x>0.16407</cdr:x>
      <cdr:y>0.1252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8196" y="144586"/>
          <a:ext cx="864096" cy="266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ahoma" pitchFamily="34" charset="0"/>
              <a:ea typeface="Tahoma" pitchFamily="34" charset="0"/>
              <a:cs typeface="Tahoma" pitchFamily="34" charset="0"/>
            </a:rPr>
            <a:t>467,7</a:t>
          </a:r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0.10116</cdr:x>
      <cdr:y>0.0207</cdr:y>
    </cdr:from>
    <cdr:to>
      <cdr:x>0.29031</cdr:x>
      <cdr:y>0.59009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41093"/>
          <a:ext cx="1346448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0.09104</cdr:x>
      <cdr:y>0.0207</cdr:y>
    </cdr:from>
    <cdr:to>
      <cdr:x>0.27008</cdr:x>
      <cdr:y>0.09324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41093"/>
          <a:ext cx="127444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0.08264</cdr:x>
      <cdr:y>0.70888</cdr:y>
    </cdr:from>
    <cdr:to>
      <cdr:x>0.21239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226568"/>
          <a:ext cx="11304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0.09091</cdr:x>
      <cdr:y>0.91702</cdr:y>
    </cdr:from>
    <cdr:to>
      <cdr:x>0.16529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H="1">
          <a:off x="792088" y="2880320"/>
          <a:ext cx="648072" cy="260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0.4065</cdr:x>
      <cdr:y>0.33617</cdr:y>
    </cdr:from>
    <cdr:to>
      <cdr:x>0.56666</cdr:x>
      <cdr:y>0.44823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00400" y="1080120"/>
          <a:ext cx="141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0.08264</cdr:x>
      <cdr:y>0.70888</cdr:y>
    </cdr:from>
    <cdr:to>
      <cdr:x>0.21239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226568"/>
          <a:ext cx="11304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0.09091</cdr:x>
      <cdr:y>0.91702</cdr:y>
    </cdr:from>
    <cdr:to>
      <cdr:x>0.16529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H="1">
          <a:off x="792088" y="2880320"/>
          <a:ext cx="648072" cy="260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0.4065</cdr:x>
      <cdr:y>0.33617</cdr:y>
    </cdr:from>
    <cdr:to>
      <cdr:x>0.56666</cdr:x>
      <cdr:y>0.44823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00400" y="1080120"/>
          <a:ext cx="141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82FB-0352-4AE4-8A33-586B4BAAE92F}" type="datetimeFigureOut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271EE-9631-4F68-A28F-A016CAB4AD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2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EBA61-7CA3-4158-901E-AA738C605B4F}" type="datetimeFigureOut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0D2F-9A1F-4D83-99FE-36FF6263F1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981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0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67BCC95-DEF9-4C43-A240-CFF3D63093D2}" type="slidenum">
              <a:rPr lang="ru-RU" altLang="ru-RU" sz="1200" smtClean="0">
                <a:solidFill>
                  <a:srgbClr val="000000"/>
                </a:solidFill>
              </a:rPr>
              <a:pPr/>
              <a:t>11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12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4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64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554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19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1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20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90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21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22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23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24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F0DE4-A10F-43DA-9B96-E8A39FCDF9E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29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59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4303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3C7626-5C23-4373-BE63-BA118AF392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06870A5-786F-427E-B92D-B07481A3974F}" type="slidenum">
              <a:rPr lang="ru-RU" altLang="ru-RU">
                <a:solidFill>
                  <a:srgbClr val="000000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67BCC95-DEF9-4C43-A240-CFF3D63093D2}" type="slidenum">
              <a:rPr lang="ru-RU" altLang="ru-RU" sz="1200" smtClean="0">
                <a:solidFill>
                  <a:srgbClr val="000000"/>
                </a:solidFill>
              </a:rPr>
              <a:pPr/>
              <a:t>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06870A5-786F-427E-B92D-B07481A3974F}" type="slidenum">
              <a:rPr lang="ru-RU" altLang="ru-RU">
                <a:solidFill>
                  <a:srgbClr val="000000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67BCC95-DEF9-4C43-A240-CFF3D63093D2}" type="slidenum">
              <a:rPr lang="ru-RU" altLang="ru-RU" sz="1200" smtClean="0">
                <a:solidFill>
                  <a:srgbClr val="000000"/>
                </a:solidFill>
              </a:rPr>
              <a:pPr/>
              <a:t>8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ru-RU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67BCC95-DEF9-4C43-A240-CFF3D63093D2}" type="slidenum">
              <a:rPr lang="ru-RU" altLang="ru-RU" sz="1200" smtClean="0">
                <a:solidFill>
                  <a:srgbClr val="000000"/>
                </a:solidFill>
              </a:rPr>
              <a:pPr/>
              <a:t>9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7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F2B0-EB23-4900-BF2F-9CB31FC46351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0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8635-4F57-4B5D-B311-43B58850069D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995A-8080-4B36-9E3E-C6CBC2707496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98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F3EA-EC8F-40AA-AC85-641B6F2DC8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5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3702-F6C1-4EFF-9AB0-C1A593145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0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F25-DDFE-470A-9641-2D536B209B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8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E823-69A9-4152-B2E0-1B230A27BA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68C-28C3-428D-8BBC-1FEE153911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6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E5B8-3234-454D-A853-893D5FFCCE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B9BE-3119-4533-BB5D-6DBAA7396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18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7C1D-2C5E-41AE-AEAA-602F3FB6D3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908C-80F2-4CD5-ADA3-CDCDDC817789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3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8025-C030-4BE4-BAF1-126E00843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E0CA-5D63-4DD8-988F-696350849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B8DB-3F4D-4B9E-8127-ED53A3DB78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7C19-E54E-4827-B015-18048D6BCBDD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8341-278A-4CA4-9109-B513D023EB81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7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7625-7495-4ABD-BE2C-4FE74E6583D6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185D-1F39-4790-8F0D-D104488EBE49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CBE8-2B4C-4E9E-A2A5-FCC06CF47A4E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8389-B823-4547-8242-542FF3C9FECF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5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C31B-AD76-4D2E-997D-5DF45CB16B78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0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6E04-7C80-453B-80E8-3F30897D320C}" type="datetime1">
              <a:rPr lang="ru-RU" smtClean="0"/>
              <a:pPr/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2"/>
            <a:fld id="{255155B6-5A8C-44D4-B3A3-56CAF5BB6B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2"/>
              <a:t>11.12.2025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2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2"/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2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58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12" descr="http://f17.ifotki.info/org/c8b82ce083458f58601aa50191720204058de8186025553.jpg">
            <a:extLst>
              <a:ext uri="{FF2B5EF4-FFF2-40B4-BE49-F238E27FC236}">
                <a16:creationId xmlns:a16="http://schemas.microsoft.com/office/drawing/2014/main" id="{DC901BCA-52EB-47E3-AD1D-998F5336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304911" y="1514157"/>
            <a:ext cx="9425319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uinsk.ru/uploads/gerb.png">
            <a:extLst>
              <a:ext uri="{FF2B5EF4-FFF2-40B4-BE49-F238E27FC236}">
                <a16:creationId xmlns:a16="http://schemas.microsoft.com/office/drawing/2014/main" id="{46B93C90-A1DE-4A2B-ACB4-C9E72716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3" y="129808"/>
            <a:ext cx="792088" cy="12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112375-62A6-47CE-895A-6187AAAC5B19}"/>
              </a:ext>
            </a:extLst>
          </p:cNvPr>
          <p:cNvSpPr/>
          <p:nvPr/>
        </p:nvSpPr>
        <p:spPr>
          <a:xfrm rot="10800000" flipV="1">
            <a:off x="1064568" y="3789040"/>
            <a:ext cx="792087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Публичный бюджет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Уинского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муниципального округа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на 2026 год и на плановый период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2027 и 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03035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524724" cy="64294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В РАЗРЕЗЕ МУНИЦИПАЛЬНЫХ ПРОГРАММ И НЕПРОГРАММНЫХ РАСХОДОВ (млн.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06156"/>
              </p:ext>
            </p:extLst>
          </p:nvPr>
        </p:nvGraphicFramePr>
        <p:xfrm>
          <a:off x="0" y="740909"/>
          <a:ext cx="8096008" cy="62323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7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Наименование 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2026</a:t>
                      </a:r>
                    </a:p>
                  </a:txBody>
                  <a:tcPr marL="74295" marR="74295" marT="0" marB="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2027</a:t>
                      </a: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2028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Удельный </a:t>
                      </a: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вес, %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75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системы образования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306,2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289,5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283,3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7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культуры и молодежной политики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61,3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54,4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Безопасные и качественные дороги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50,4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52,1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54,8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7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муниципального управления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47,7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385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379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Управление муниципальными финансами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29,4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385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Обеспечение безопасности жизнедеятельности жителей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25,5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25,2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385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Комплексное развитие сельских территорий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25,2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28,1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332">
                <a:tc>
                  <a:txBody>
                    <a:bodyPr/>
                    <a:lstStyle/>
                    <a:p>
                      <a:pPr algn="r"/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Благоустройство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70">
                <a:tc>
                  <a:txBody>
                    <a:bodyPr/>
                    <a:lstStyle/>
                    <a:p>
                      <a:pPr algn="r"/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физической культуры и спорта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39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385">
                <a:tc>
                  <a:txBody>
                    <a:bodyPr/>
                    <a:lstStyle/>
                    <a:p>
                      <a:pPr algn="r"/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206">
                <a:tc>
                  <a:txBody>
                    <a:bodyPr/>
                    <a:lstStyle/>
                    <a:p>
                      <a:pPr algn="r"/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Экономическое развитие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170">
                <a:tc>
                  <a:txBody>
                    <a:bodyPr/>
                    <a:lstStyle/>
                    <a:p>
                      <a:pPr algn="r"/>
                      <a:endParaRPr lang="ru-RU" sz="1400" b="1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9060" marR="9906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9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/>
                        </a:rPr>
                        <a:t>ИТОГО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/>
                        </a:rPr>
                        <a:t>613,7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/>
                        </a:rPr>
                        <a:t>553,5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/>
                        </a:rPr>
                        <a:t>586,8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9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74295" marR="7429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612 351,2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556 007,2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558 653,5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8148378" y="740910"/>
            <a:ext cx="1757623" cy="1451679"/>
            <a:chOff x="7518889" y="3759367"/>
            <a:chExt cx="2876886" cy="172905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32204" y="3759367"/>
              <a:ext cx="2663571" cy="1729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ts val="1100"/>
                </a:lnSpc>
                <a:defRPr/>
              </a:pPr>
              <a:endPara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lnSpc>
                  <a:spcPts val="1100"/>
                </a:lnSpc>
                <a:defRPr/>
              </a:pPr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  64,0%</a:t>
              </a:r>
              <a:r>
                <a:rPr lang="ru-RU" sz="1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составляют расходы </a:t>
              </a:r>
            </a:p>
            <a:p>
              <a:pPr algn="ctr" eaLnBrk="1" hangingPunct="1">
                <a:defRPr/>
              </a:pPr>
              <a:r>
                <a:rPr lang="ru-RU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социальную сферу </a:t>
              </a:r>
            </a:p>
          </p:txBody>
        </p:sp>
        <p:cxnSp>
          <p:nvCxnSpPr>
            <p:cNvPr id="13" name="Соединительная линия уступом 12"/>
            <p:cNvCxnSpPr/>
            <p:nvPr/>
          </p:nvCxnSpPr>
          <p:spPr bwMode="auto">
            <a:xfrm rot="5400000">
              <a:off x="7097733" y="4515611"/>
              <a:ext cx="1058881" cy="216570"/>
            </a:xfrm>
            <a:prstGeom prst="bentConnector3">
              <a:avLst>
                <a:gd name="adj1" fmla="val -727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Соединительная линия уступом 13"/>
            <p:cNvCxnSpPr/>
            <p:nvPr/>
          </p:nvCxnSpPr>
          <p:spPr bwMode="auto">
            <a:xfrm rot="16200000" flipV="1">
              <a:off x="9551298" y="4529832"/>
              <a:ext cx="1070888" cy="154054"/>
            </a:xfrm>
            <a:prstGeom prst="bentConnector3">
              <a:avLst>
                <a:gd name="adj1" fmla="val 98895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7551" y="6448251"/>
            <a:ext cx="1357662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10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Блок-схема: ручное управление 1"/>
          <p:cNvSpPr/>
          <p:nvPr/>
        </p:nvSpPr>
        <p:spPr>
          <a:xfrm>
            <a:off x="8158626" y="2346047"/>
            <a:ext cx="1605631" cy="1944216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ручное управление 14"/>
          <p:cNvSpPr/>
          <p:nvPr/>
        </p:nvSpPr>
        <p:spPr>
          <a:xfrm>
            <a:off x="8061680" y="4032949"/>
            <a:ext cx="1844320" cy="1224136"/>
          </a:xfrm>
          <a:prstGeom prst="flowChartManualOpe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3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0,8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i?id=a2f09be7f5f7b1801d2b4ee715a0eb3c7ff946e3-775560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76" y="5013176"/>
            <a:ext cx="1792481" cy="17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8318768" y="2670083"/>
            <a:ext cx="1285345" cy="648072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по 13 МП 99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,2%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398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527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29851" y="6392176"/>
            <a:ext cx="231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5E216B7-669E-40B9-BFE2-00B2E2005FE6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4069" y="34818"/>
            <a:ext cx="10065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ru-RU" sz="195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+mj-ea"/>
              <a:cs typeface="Times New Roman" pitchFamily="18" charset="0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6208" y="434928"/>
            <a:ext cx="8740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УИНСКОГО МУНИЦИПАЛЬНОГО ОКРУГА, 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4446" y="3501983"/>
            <a:ext cx="706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BFBD630-C312-4DFB-85D1-FEC2780C6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54729"/>
              </p:ext>
            </p:extLst>
          </p:nvPr>
        </p:nvGraphicFramePr>
        <p:xfrm>
          <a:off x="848544" y="1666035"/>
          <a:ext cx="7776864" cy="44592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10746">
                  <a:extLst>
                    <a:ext uri="{9D8B030D-6E8A-4147-A177-3AD203B41FA5}">
                      <a16:colId xmlns:a16="http://schemas.microsoft.com/office/drawing/2014/main" val="527386082"/>
                    </a:ext>
                  </a:extLst>
                </a:gridCol>
                <a:gridCol w="1131181">
                  <a:extLst>
                    <a:ext uri="{9D8B030D-6E8A-4147-A177-3AD203B41FA5}">
                      <a16:colId xmlns:a16="http://schemas.microsoft.com/office/drawing/2014/main" val="3488869625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229140563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0255856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98417300"/>
                    </a:ext>
                  </a:extLst>
                </a:gridCol>
              </a:tblGrid>
              <a:tr h="7855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Удельный</a:t>
                      </a:r>
                      <a:r>
                        <a:rPr lang="ru-RU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вес в общих расходах,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год</a:t>
                      </a:r>
                      <a:endParaRPr lang="ru-RU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год 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 год 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611865"/>
                  </a:ext>
                </a:extLst>
              </a:tr>
              <a:tr h="53577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</a:t>
                      </a:r>
                      <a:r>
                        <a:rPr lang="ru-RU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РАЗВИТИЯ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41,9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6,5%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29,6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44,1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07079"/>
                  </a:ext>
                </a:extLst>
              </a:tr>
              <a:tr h="32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203902"/>
                  </a:ext>
                </a:extLst>
              </a:tr>
              <a:tr h="55282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МЕРЫ</a:t>
                      </a:r>
                      <a:r>
                        <a:rPr lang="ru-RU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СОЦИАЛЬНОЙ ПОДДЕРЖКИ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6,6%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49,0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89741"/>
                  </a:ext>
                </a:extLst>
              </a:tr>
              <a:tr h="32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929897"/>
                  </a:ext>
                </a:extLst>
              </a:tr>
              <a:tr h="54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ТЕКУЩИЕ РАСХОДЫ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531,6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86,9%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500,7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493,7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931428"/>
                  </a:ext>
                </a:extLst>
              </a:tr>
              <a:tr h="32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88437"/>
                  </a:ext>
                </a:extLst>
              </a:tr>
              <a:tr h="544426"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613,7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553,5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586,8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8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19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КОМФОРТНЫЙ КРАЙ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64" y="2099561"/>
            <a:ext cx="8769424" cy="606576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Ремонт уличного освещения с. Уинское – 0,45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Ремонт уличного освещения с. Аспа – 0,45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Ремонт скважин и обустройство зон санитарной охраны источников водоснабжения в д.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Иштеряки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1,4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водопроводных сетей в д.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Иштеряки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5,4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на 2027-2028 годы: 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Обустройство зоны санитарной охраны источника водоснабжения в д.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Митрохи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0,8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Ремонт скважины и обустройство зоны санитарной охраны источника водоснабжения в с. Верхний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Сып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1,2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Ремонт скважины и обустройство зоны санитарной охраны источника водоснабжения в с.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Барсаи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0,9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Усть-Телесского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сельского дома культуры – 4,0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12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969224" y="548680"/>
            <a:ext cx="2016224" cy="180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85248" y="908720"/>
            <a:ext cx="158417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12,8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- 0,0</a:t>
            </a: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14,6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2,9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7,7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5155941"/>
            <a:ext cx="1568624" cy="17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ФОРМИРОВАНИЕ  КОМФОРТНОЙ  ГОРОДСКОЙ  СРЕДЫ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037154"/>
            <a:ext cx="8985448" cy="2482731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расходов: 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lvl="2" indent="-171450" algn="just"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 год - благоустройство историко-природного комплекса «Уинский парк» (6-й этап) – 4,8 млн. руб.</a:t>
            </a:r>
          </a:p>
          <a:p>
            <a:pPr marL="742950" lvl="2" indent="-285750" algn="just">
              <a:buFontTx/>
              <a:buChar char="-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defRPr/>
            </a:pP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2027-2028 годы - благоустройство набережной пруда в с. Уинское (1-й этап).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13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969224" y="548680"/>
            <a:ext cx="2016224" cy="180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85248" y="908720"/>
            <a:ext cx="158417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14,4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- 12,9</a:t>
            </a: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1,5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4,8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4,8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4,8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5155941"/>
            <a:ext cx="1568624" cy="17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7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10" y="3645753"/>
            <a:ext cx="2480767" cy="18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12" y="0"/>
            <a:ext cx="9915711" cy="79882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14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520" y="764704"/>
            <a:ext cx="9001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2026 году планируется реализовать 6 проектов инициативного бюджетирования на общую сумму – 4,3 млн. руб.</a:t>
            </a:r>
          </a:p>
          <a:p>
            <a:pPr>
              <a:spcAft>
                <a:spcPts val="600"/>
              </a:spcAft>
            </a:pP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кровли и ремонт уличной сцены на центральной площади в с. Уинское - 0,7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площадки с уличными тренажёрами по ул. 8 Марта в с. Уинское – 1,0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и  благоустройство памятника, установленного в честь воинов погибших в годы ВОВ в д.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Усть-Телёс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0,7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и благоустройство памятного мемориала в с. Верхний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Сып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0,6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и  благоустройство памятника в д.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Митрохи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0,6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детской игровой площадки «Красная горка» в                                             д. Красногорка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0,7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Краевой бюджет – 3,0 млн.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Местный бюджет - 0 ,9 млн.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Средства населения  – 0,4 млн. руб.</a:t>
            </a:r>
          </a:p>
          <a:p>
            <a:pPr>
              <a:spcAft>
                <a:spcPts val="600"/>
              </a:spcAft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24817" b="8066"/>
          <a:stretch/>
        </p:blipFill>
        <p:spPr>
          <a:xfrm>
            <a:off x="128464" y="27384"/>
            <a:ext cx="1198232" cy="7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2623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12" y="0"/>
            <a:ext cx="9915711" cy="79882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САМООБЛОЖЕНИЕ ГРАЖДАН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15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648" y="831444"/>
            <a:ext cx="934612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2026 году планируется реализовать 2 мероприятия с участием средств самообложения граждан на общую сумму – 4,9 млн. руб.</a:t>
            </a:r>
          </a:p>
          <a:p>
            <a:pPr algn="ctr"/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уличной сцены и благоустройство прилегающей территории в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д.Иштеряки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0,9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моста через реку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Ирень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с. Чайка Уинского муниципального округа Пермского края –  4,0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ru-RU" sz="1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Краевой бюджет – 4,1 млн.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Средства самообложения граждан  – 0,8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49F5A1-0310-467B-80F9-48257535E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39" y="4561347"/>
            <a:ext cx="4139171" cy="198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 descr="https://sun9-27.userapi.com/impg/6Q040_vjvgQZ_3b0Y8erYRvhkVuh6ol11UWFvw/k5sx87oGkGY.jpg?size=1024x1024&amp;quality=96&amp;sign=45897e38b955cd3f9b46302a8e8b790f&amp;c_uniq_tag=yQbHLUoZBFVgPSE2mO4RENvcDtOT91AKi0xhRFQfCS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5255986"/>
            <a:ext cx="2036148" cy="15746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6159" y="2187765"/>
            <a:ext cx="9633519" cy="3795911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algn="just">
              <a:lnSpc>
                <a:spcPts val="1400"/>
              </a:lnSpc>
              <a:defRPr/>
            </a:pP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0" lvl="1" algn="just">
              <a:lnSpc>
                <a:spcPts val="1400"/>
              </a:lnSpc>
              <a:defRPr/>
            </a:pP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Ремонт автомобильных дорог в 2026 году протяженностью 2,375 км, в том числе: </a:t>
            </a:r>
          </a:p>
          <a:p>
            <a:pPr marL="0" lvl="1" algn="just">
              <a:spcAft>
                <a:spcPts val="600"/>
              </a:spcAft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1" indent="-36000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0,691 км - Ремонт автомобильной дороги «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Уинское-Кочешовка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»; </a:t>
            </a:r>
          </a:p>
          <a:p>
            <a:pPr marL="360000" lvl="1" indent="-36000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0,37 км - Ремонт автомобильной дороги с. Уинское ул. Гагарина (от д. № 23 до д. № 43);</a:t>
            </a:r>
          </a:p>
          <a:p>
            <a:pPr marL="360000" lvl="1" indent="-36000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0,44 км - Ремонт автомобильной дороги с. Уинское ул. 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Аспинская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(от д. № 1 до примыкания к ул. Тихая, от д. № 15 до д. № 1 ул. Морозовых);</a:t>
            </a:r>
          </a:p>
          <a:p>
            <a:pPr marL="360000" lvl="1" indent="-36000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0,135 км - Ремонт автомобильной дороги с. Уинское ул. Заречная (от д. № 38 до д. № 40);</a:t>
            </a:r>
          </a:p>
          <a:p>
            <a:pPr marL="360000" lvl="1" indent="-36000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0,495 км - Ремонт автомобильной дороги с. Уинское ул. Тихая (от д. № 24 до д. № 48);</a:t>
            </a:r>
          </a:p>
          <a:p>
            <a:pPr marL="360000" lvl="1" indent="-360000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0,244 км - Ремонт автомобильной дороги: "</a:t>
            </a:r>
            <a:r>
              <a:rPr lang="ru-RU" alt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Михино-Уинское</a:t>
            </a: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"- Суда. 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algn="just">
              <a:lnSpc>
                <a:spcPts val="1400"/>
              </a:lnSpc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РЕМОНТ АВТОМОБИЛЬНЫХ ДОРОГ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16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041232" y="651686"/>
            <a:ext cx="1800200" cy="16251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85248" y="1052736"/>
            <a:ext cx="1512168" cy="887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49,0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- 43,8</a:t>
            </a:r>
          </a:p>
          <a:p>
            <a:pPr algn="ctr">
              <a:lnSpc>
                <a:spcPts val="12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5,2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16,6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16,4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</p:spTree>
    <p:extLst>
      <p:ext uri="{BB962C8B-B14F-4D97-AF65-F5344CB8AC3E}">
        <p14:creationId xmlns:p14="http://schemas.microsoft.com/office/powerpoint/2010/main" val="73349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72481" y="92765"/>
            <a:ext cx="9633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ИНВЕСТИЦИИ В ОБЪЕКТЫ МУНИЦИПАЛЬНОЙ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81" y="1802790"/>
            <a:ext cx="9340044" cy="3141886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объектов на 2026 год: </a:t>
            </a: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системы водоснабжения в с. Уинское – 6,0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defRPr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defRPr/>
            </a:pPr>
            <a:r>
              <a:rPr lang="ru-RU" alt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объектов на 2028 год:</a:t>
            </a:r>
          </a:p>
          <a:p>
            <a:pPr marL="0" lvl="1" algn="just">
              <a:defRPr/>
            </a:pPr>
            <a:endParaRPr lang="ru-RU" altLang="ru-RU" sz="16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системы водоснабжения в с. Уинское – 18,8 млн. руб.</a:t>
            </a:r>
          </a:p>
          <a:p>
            <a:pPr marL="0" lvl="1" algn="just">
              <a:defRPr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</a:t>
            </a:r>
            <a:r>
              <a:rPr lang="ru-RU" alt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Усть-Телесского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сельского дома культуры – 4,0 млн. руб.</a:t>
            </a:r>
          </a:p>
          <a:p>
            <a:pPr marL="0" lvl="1" algn="just">
              <a:defRPr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17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447406" y="467708"/>
            <a:ext cx="2016224" cy="180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650475" y="901270"/>
            <a:ext cx="1697981" cy="878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28,8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- 0,0</a:t>
            </a:r>
          </a:p>
          <a:p>
            <a:pPr algn="ctr">
              <a:lnSpc>
                <a:spcPts val="12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28,8</a:t>
            </a:r>
          </a:p>
          <a:p>
            <a:pPr algn="ctr">
              <a:lnSpc>
                <a:spcPts val="1200"/>
              </a:lnSpc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22,8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5155682"/>
            <a:ext cx="1918342" cy="17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3" y="35529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12" y="0"/>
            <a:ext cx="9915711" cy="798821"/>
          </a:xfrm>
        </p:spPr>
        <p:txBody>
          <a:bodyPr>
            <a:normAutofit/>
          </a:bodyPr>
          <a:lstStyle/>
          <a:p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МЕРОПРИЯТИЯ БЮДЖЕТА РАЗВИТИЯ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18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416" y="1248788"/>
            <a:ext cx="93461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жилья в муниципальный жилищный фонд (исполнение решения Ординского районного суда Пермского края) – 1,3 млн. руб.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4FD69E-703D-4999-A33A-1E1082A7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80" y="4172665"/>
            <a:ext cx="3528392" cy="2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МЕРЫ СОЦИАЛЬНОЙ  ПОДДЕРЖКИ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1340768"/>
            <a:ext cx="8496944" cy="5234766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в 2026 году: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осуществления государственных полномочий по обеспечению жилыми помещениями детей-сирот и детей, оставшихся без попечения родителей – 21,6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мер социальной поддержки педагогическим работникам образовательных государственных и муниципальных организаций Пермского края, работающим и проживающим в сельской местности и поселках городского типа (рабочих поселках), по оплате жилого помещения и коммунальных услуг – 6,9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мер социальной поддержки учащимся из многодетных и малоимущих семей – 3,7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выплаты компенсации части родительской платы за присмотр и уход за ребёнком в образовательных организациях – 1,1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организации оздоровления и отдыха детей – 2,8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пенсии за выслугу лет лицам, замещавшим муниципальные должности, должности муниципальной службы в органах местного самоуправления – 4,1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19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185248" y="476672"/>
            <a:ext cx="1944216" cy="180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29264" y="836712"/>
            <a:ext cx="165618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112,4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- 99,8 </a:t>
            </a: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12,6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49,0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23,2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40,2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pic>
        <p:nvPicPr>
          <p:cNvPr id="18" name="Picture 2" descr="https://fnpr.ru/upload/iblock/cd8/8y5srj33bylxtj3cvb1xazw5c8xzs3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376" y="5975520"/>
            <a:ext cx="1563448" cy="855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97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81" y="42378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12" y="0"/>
            <a:ext cx="9915711" cy="116533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БЮДЖЕТА УИНСКОГО МУНИЦИПАЛЬНОГО ОКРУГА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2026-2028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F0AC44C5-00CD-45B5-983F-D457EE729D24}"/>
              </a:ext>
            </a:extLst>
          </p:cNvPr>
          <p:cNvSpPr/>
          <p:nvPr/>
        </p:nvSpPr>
        <p:spPr>
          <a:xfrm>
            <a:off x="632520" y="1412776"/>
            <a:ext cx="4062701" cy="3133284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 администрацией Уинского округа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октября 2025 года</a:t>
            </a:r>
          </a:p>
        </p:txBody>
      </p:sp>
      <p:sp>
        <p:nvSpPr>
          <p:cNvPr id="16" name="Прямоугольник: загнутый угол 15">
            <a:extLst>
              <a:ext uri="{FF2B5EF4-FFF2-40B4-BE49-F238E27FC236}">
                <a16:creationId xmlns:a16="http://schemas.microsoft.com/office/drawing/2014/main" id="{39C59DFC-4E57-449E-8E1D-628E811B04BE}"/>
              </a:ext>
            </a:extLst>
          </p:cNvPr>
          <p:cNvSpPr/>
          <p:nvPr/>
        </p:nvSpPr>
        <p:spPr>
          <a:xfrm>
            <a:off x="5237755" y="1412776"/>
            <a:ext cx="4172597" cy="3133284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Думой Уинского муниципального округа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11.12.2025 №125</a:t>
            </a:r>
          </a:p>
        </p:txBody>
      </p: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id="{C3E3A3A9-702B-4F8F-BCF0-ECA402876AE5}"/>
              </a:ext>
            </a:extLst>
          </p:cNvPr>
          <p:cNvSpPr/>
          <p:nvPr/>
        </p:nvSpPr>
        <p:spPr>
          <a:xfrm>
            <a:off x="2383402" y="4588438"/>
            <a:ext cx="5377910" cy="1167764"/>
          </a:xfrm>
          <a:prstGeom prst="curvedUpArrow">
            <a:avLst>
              <a:gd name="adj1" fmla="val 41883"/>
              <a:gd name="adj2" fmla="val 109912"/>
              <a:gd name="adj3" fmla="val 5205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1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62" y="-43535"/>
            <a:ext cx="9906000" cy="6901535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1136" y="80986"/>
            <a:ext cx="909942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РАЗВИТИЕ СИСТЕМЫ ОБРАЗОВАНИЯ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20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551136" y="497091"/>
            <a:ext cx="5948116" cy="1707773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04664"/>
            <a:ext cx="21602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6969224" y="692696"/>
            <a:ext cx="172819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829,1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</a:p>
          <a:p>
            <a:pPr lvl="0" algn="ctr"/>
            <a:endParaRPr lang="ru-RU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ФБ,КБ – 646,8</a:t>
            </a:r>
          </a:p>
          <a:p>
            <a:pPr lvl="0"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182,3</a:t>
            </a:r>
          </a:p>
        </p:txBody>
      </p:sp>
      <p:sp>
        <p:nvSpPr>
          <p:cNvPr id="37" name="Овал 36"/>
          <p:cNvSpPr/>
          <p:nvPr/>
        </p:nvSpPr>
        <p:spPr>
          <a:xfrm>
            <a:off x="1352600" y="944816"/>
            <a:ext cx="828000" cy="82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2936776" y="944816"/>
            <a:ext cx="828000" cy="82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4520952" y="944816"/>
            <a:ext cx="828000" cy="82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301061" y="1196751"/>
            <a:ext cx="91563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289,6</a:t>
            </a:r>
          </a:p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09001" y="1165019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273,1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80319" y="1165019"/>
            <a:ext cx="726481" cy="42575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266,4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9476" y="61133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2874" y="61572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311" y="63777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77562" y="2281572"/>
            <a:ext cx="0" cy="42437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2480" y="1973795"/>
            <a:ext cx="5250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в 2026 году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0849" y="2274999"/>
            <a:ext cx="4721690" cy="71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прочих мероприятий в области образования – 7,0 млн.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312349"/>
            <a:ext cx="4640789" cy="260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дошкольного образования – 63,2 млн. руб.</a:t>
            </a:r>
          </a:p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общего образования – 202,5 млн. руб.</a:t>
            </a: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дополнительного образования – 16,9 млн. руб.</a:t>
            </a:r>
          </a:p>
          <a:p>
            <a:pPr lvl="0" fontAlgn="ctr">
              <a:lnSpc>
                <a:spcPts val="1400"/>
              </a:lnSpc>
              <a:spcAft>
                <a:spcPts val="600"/>
              </a:spcAft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172800" indent="-172800">
              <a:lnSpc>
                <a:spcPts val="1400"/>
              </a:lnSpc>
              <a:buFont typeface="Wingdings" pitchFamily="2" charset="2"/>
              <a:buChar char="ü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1" y="4657864"/>
            <a:ext cx="2712950" cy="1970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4597797"/>
            <a:ext cx="2683200" cy="203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"/>
                    </a14:imgEffect>
                    <a14:imgEffect>
                      <a14:saturation sat="4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6" y="4597797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2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60059" y="-10889"/>
            <a:ext cx="9517229" cy="66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6197" y="3749142"/>
            <a:ext cx="1890435" cy="153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7213" y="-5682"/>
            <a:ext cx="934548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РАЗВИТИЕ КУЛЬТУРЫ И МОЛОДЁЖНОЙ ПОЛИТИКИ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14" y="1286689"/>
            <a:ext cx="4850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в 2026 году: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31827" y="6465492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21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92049" y="382749"/>
            <a:ext cx="5948116" cy="1116005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277638" y="6206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923289" y="6206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4515495" y="6206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332656"/>
            <a:ext cx="1546822" cy="129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58699" y="768373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>
                <a:latin typeface="Tahoma" pitchFamily="34" charset="0"/>
                <a:ea typeface="Tahoma" pitchFamily="34" charset="0"/>
                <a:cs typeface="Tahoma" pitchFamily="34" charset="0"/>
              </a:rPr>
              <a:t>60,9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14220" y="765220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56,3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2454" y="773433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55,6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68514" y="620687"/>
            <a:ext cx="1255559" cy="579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173,5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</a:p>
          <a:p>
            <a:pPr lvl="0" algn="just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173,5</a:t>
            </a: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0" y="3789040"/>
            <a:ext cx="6229103" cy="108153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3501008"/>
            <a:ext cx="946448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РАЗВИТИЕ ФИЗИЧЕСКОЙ КУЛЬТУРЫ И СПОРТА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8998" y="3356991"/>
            <a:ext cx="991255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8712" y="4772342"/>
            <a:ext cx="9468960" cy="101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в 2026 году: </a:t>
            </a:r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образование в области спорта – 5,1 млн. руб.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физкультурно-спортивных мероприятий – 0,5 млн. руб</a:t>
            </a:r>
            <a:r>
              <a:rPr lang="ru-RU" sz="1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Овал 30"/>
          <p:cNvSpPr/>
          <p:nvPr/>
        </p:nvSpPr>
        <p:spPr>
          <a:xfrm>
            <a:off x="1136576" y="400506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2936776" y="400506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4448944" y="400506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781194"/>
            <a:ext cx="1533037" cy="13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136576" y="4149080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5,6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79421" y="4176475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5,1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48944" y="4149080"/>
            <a:ext cx="74892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5,5 </a:t>
            </a:r>
          </a:p>
          <a:p>
            <a:pPr lvl="0"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16525" y="4077072"/>
            <a:ext cx="1085554" cy="733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16,2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16,2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36617" y="3717032"/>
            <a:ext cx="69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79940" y="3717032"/>
            <a:ext cx="86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45818" y="3717032"/>
            <a:ext cx="689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8745" y="31291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79422" y="312911"/>
            <a:ext cx="71741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20952" y="31291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38119"/>
              </p:ext>
            </p:extLst>
          </p:nvPr>
        </p:nvGraphicFramePr>
        <p:xfrm>
          <a:off x="292450" y="1498754"/>
          <a:ext cx="4540256" cy="270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838">
                <a:tc>
                  <a:txBody>
                    <a:bodyPr/>
                    <a:lstStyle/>
                    <a:p>
                      <a:pPr marL="0" indent="-172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Культурно-досуговое обслуживание населения - 26,8 млн. руб.</a:t>
                      </a:r>
                    </a:p>
                    <a:p>
                      <a:pPr marL="0" marR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Библиотечное обслуживание населения - 12,1 млн. руб.</a:t>
                      </a:r>
                    </a:p>
                    <a:p>
                      <a:pPr marL="0" marR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Музейное дело – 3,7 млн.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50088"/>
              </p:ext>
            </p:extLst>
          </p:nvPr>
        </p:nvGraphicFramePr>
        <p:xfrm>
          <a:off x="4859113" y="1542371"/>
          <a:ext cx="4918175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699">
                <a:tc>
                  <a:txBody>
                    <a:bodyPr/>
                    <a:lstStyle/>
                    <a:p>
                      <a:pPr marL="172800" marR="0" lvl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МКУ «Центр обслуживания учреждений» и УКС и МП – 17,0 млн. руб.</a:t>
                      </a: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и проведение мероприятия в сфере культуры и молодежной политики – 1,3 млн. руб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85">
                <a:tc>
                  <a:txBody>
                    <a:bodyPr/>
                    <a:lstStyle/>
                    <a:p>
                      <a:pPr marL="172800" indent="-17280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https://avatars.mds.yandex.net/i?id=9dc5f65e62e1c1a55649e7278b189e6e70c74082-4955124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36" y="430565"/>
            <a:ext cx="1892596" cy="11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92049" y="5977666"/>
            <a:ext cx="10021255" cy="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8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БЕЗОПАСНЫЕ И КАЧЕСТВЕННЫЕ ДОРОГИ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591" y="1844824"/>
            <a:ext cx="9633519" cy="1656864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автомобильных дорог общего пользования – 31,5 млн. руб.</a:t>
            </a:r>
          </a:p>
          <a:p>
            <a:pPr marL="0" lvl="1" algn="just">
              <a:lnSpc>
                <a:spcPts val="1400"/>
              </a:lnSpc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algn="just">
              <a:lnSpc>
                <a:spcPts val="1400"/>
              </a:lnSpc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22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041232" y="651686"/>
            <a:ext cx="1800200" cy="16251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85248" y="1052736"/>
            <a:ext cx="1512168" cy="887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108,3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- 0,0</a:t>
            </a:r>
          </a:p>
          <a:p>
            <a:pPr algn="ctr">
              <a:lnSpc>
                <a:spcPts val="12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108,3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38,2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35,6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34,5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61810"/>
              </p:ext>
            </p:extLst>
          </p:nvPr>
        </p:nvGraphicFramePr>
        <p:xfrm>
          <a:off x="272480" y="3279795"/>
          <a:ext cx="7704856" cy="3505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175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Обслуживание 6 маршрутов регулярных перевозок по регулируемым тарифам на территории Уинского муниципального округа Пермского края – 3,0 млн. руб.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Уинское –Верхний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Сып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Уинское –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Иштеряки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Уинское –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Казьмяшка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Уинское –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Кочешовка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Уинское –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Ломь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Уинское –Сосновка.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8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3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3905E8-1D27-4A1C-9D6B-61232EC3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522" y="4666835"/>
            <a:ext cx="3283114" cy="18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2" y="0"/>
            <a:ext cx="9758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88" y="4461649"/>
            <a:ext cx="2562064" cy="242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УПРАВЛЕНИЕ  МУНИЦИПАЛЬНЫМ  ИМУЩЕСТВОМ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550" y="1708463"/>
            <a:ext cx="4725179" cy="3077766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  <a:endParaRPr lang="ru-RU" sz="1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00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объектами (инвентарные, кадастровые, оценочные, межевые работы) – 0,5 млн. руб.</a:t>
            </a:r>
          </a:p>
          <a:p>
            <a:pPr marL="21600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в Генеральный план и Правила землепользования и застройки Уинского муниципального округа –                  0,6 млн. руб.</a:t>
            </a:r>
          </a:p>
          <a:p>
            <a:pPr marL="21600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в границах муниципального округа газоснабжения населения, в части технического обслуживания газопроводов –   0,5 млн. руб.   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23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433171" y="309637"/>
            <a:ext cx="5948116" cy="161043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77525" y="775003"/>
            <a:ext cx="666000" cy="66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74230" y="775003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05213" y="772159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557339" y="404664"/>
            <a:ext cx="1708029" cy="1485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590134" y="694449"/>
            <a:ext cx="1584176" cy="720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30,0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КБ  - 0,3</a:t>
            </a:r>
          </a:p>
          <a:p>
            <a:pPr algn="ctr">
              <a:lnSpc>
                <a:spcPts val="12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29,7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2960" y="908720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32768" y="931033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54804" y="90197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11,0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44262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0311" y="4672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9109" y="47228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2522" y="1943542"/>
            <a:ext cx="4680520" cy="2621230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indent="-45720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17145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и обслуживание имущества –     1,0 млн. руб.</a:t>
            </a:r>
          </a:p>
          <a:p>
            <a:pPr marL="17145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Взносы на капитальный ремонт общего имущества в многоквартирных домах, находящиеся в ведение муниципальной казны – 0,3 млн. руб.</a:t>
            </a:r>
          </a:p>
          <a:p>
            <a:pPr marL="17145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 учреждения Управление имущественных и земельных отношений –    8,1 млн. руб.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00809-174B-4448-9477-9386E09355BE}"/>
              </a:ext>
            </a:extLst>
          </p:cNvPr>
          <p:cNvSpPr txBox="1"/>
          <p:nvPr/>
        </p:nvSpPr>
        <p:spPr>
          <a:xfrm>
            <a:off x="1136576" y="5053689"/>
            <a:ext cx="72996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>
              <a:spcAft>
                <a:spcPts val="60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акже предусмотрены средства </a:t>
            </a:r>
            <a:r>
              <a:rPr lang="ru-RU" sz="1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софинансирования</a:t>
            </a: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73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Снос расселенных жилых домов и нежилых зданий (сооружений);</a:t>
            </a:r>
          </a:p>
          <a:p>
            <a:pPr marL="573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проектов межевания территории и проведение комплексных кадастровых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313841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руглый стол &quot;Правила поведение в опасных для жизни ситуациях.&quot; 2024, Предгор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54" y="4517909"/>
            <a:ext cx="2438568" cy="23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16801"/>
          <a:stretch/>
        </p:blipFill>
        <p:spPr bwMode="auto">
          <a:xfrm rot="16200000">
            <a:off x="6766124" y="863653"/>
            <a:ext cx="4003531" cy="22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4" y="-24265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0512" y="34179"/>
            <a:ext cx="95849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ОБЕСПЕЧЕНИЕ БЕЗОПАСНОСТИ ЖИЗНЕДЕЯТЕЛЬНОСТИ ЖИТЕЛЕЙ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503" y="1840848"/>
            <a:ext cx="9256984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</a:p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indent="-172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обеспечению первичных мер пожарной безопасности – 0,5 млн. руб.</a:t>
            </a:r>
          </a:p>
          <a:p>
            <a:pPr marL="180000" indent="-172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 МКУ «Гражданская защита» - 25,6 млн. руб.</a:t>
            </a:r>
          </a:p>
          <a:p>
            <a:pPr marL="180000" indent="-172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материального стимулирования народным дружинникам за участие в охране общественного порядка – 0,1 млн. руб.</a:t>
            </a:r>
          </a:p>
          <a:p>
            <a:pPr marL="180000" indent="-1728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безопасности на водных объектах – 0,1 млн. руб.</a:t>
            </a:r>
          </a:p>
          <a:p>
            <a:pPr marL="172800" indent="-172800" algn="just">
              <a:lnSpc>
                <a:spcPts val="12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altLang="ru-RU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  <a:defRPr/>
            </a:pPr>
            <a:endParaRPr lang="ru-RU" alt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3480" y="6448251"/>
            <a:ext cx="438919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24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447747" y="340584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208584" y="692696"/>
            <a:ext cx="792087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792760" y="692696"/>
            <a:ext cx="822634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4470626" y="692696"/>
            <a:ext cx="698397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08584" y="836712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26,3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4768" y="836712"/>
            <a:ext cx="720080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25,5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3963" y="84519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25,2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9" name="Овал 48"/>
          <p:cNvSpPr/>
          <p:nvPr/>
        </p:nvSpPr>
        <p:spPr>
          <a:xfrm>
            <a:off x="6576845" y="404665"/>
            <a:ext cx="1832539" cy="16561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37176" y="836712"/>
            <a:ext cx="1872208" cy="905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77,0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  <a:p>
            <a:pPr algn="ctr">
              <a:lnSpc>
                <a:spcPts val="1200"/>
              </a:lnSpc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ФБ,КБ – 0,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76,7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6917" y="38674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93562" y="3892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8944" y="40864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</p:spTree>
    <p:extLst>
      <p:ext uri="{BB962C8B-B14F-4D97-AF65-F5344CB8AC3E}">
        <p14:creationId xmlns:p14="http://schemas.microsoft.com/office/powerpoint/2010/main" val="258958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17280"/>
          <a:stretch/>
        </p:blipFill>
        <p:spPr bwMode="auto">
          <a:xfrm rot="16200000">
            <a:off x="6826424" y="1213519"/>
            <a:ext cx="4269164" cy="18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4" y="-24265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84"/>
          <a:stretch/>
        </p:blipFill>
        <p:spPr bwMode="auto">
          <a:xfrm>
            <a:off x="0" y="5013176"/>
            <a:ext cx="99060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6475" y="11035"/>
            <a:ext cx="9433047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КОМПЛЕКСНОЕ РАЗВИТИЕ СЕЛЬСКИХ ТЕРРИТОРИЙ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75" y="1813270"/>
            <a:ext cx="9433048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000" indent="-3240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программы энергосбережения и повышения энергетической эффективности – 0,4 млн. руб.</a:t>
            </a:r>
          </a:p>
          <a:p>
            <a:pPr marL="360000" indent="-3240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работ по поискам и оценке запасов подземных вод на территории Уинского муниципального округа – 0,4 млн. руб.</a:t>
            </a:r>
          </a:p>
          <a:p>
            <a:pPr marL="360000" indent="-3240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Улучшения качества систем теплоснабжения – 1,0 млн. руб.</a:t>
            </a:r>
          </a:p>
          <a:p>
            <a:pPr marL="360000" indent="-3240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Капитальный ремонт теплотрассы в с. Уинское – 0,3 млн. руб.</a:t>
            </a:r>
          </a:p>
          <a:p>
            <a:pPr marL="360000" indent="-3240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 МКУ «УКС и ЖКХ» – 4,9 млн. руб.</a:t>
            </a:r>
          </a:p>
          <a:p>
            <a:pPr>
              <a:lnSpc>
                <a:spcPts val="1400"/>
              </a:lnSpc>
              <a:defRPr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25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637200" y="340584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692696"/>
            <a:ext cx="688975" cy="6889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93" y="694338"/>
            <a:ext cx="688975" cy="6889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23" y="713581"/>
            <a:ext cx="688975" cy="6889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1" name="Овал 30"/>
          <p:cNvSpPr/>
          <p:nvPr/>
        </p:nvSpPr>
        <p:spPr>
          <a:xfrm>
            <a:off x="6585316" y="386561"/>
            <a:ext cx="1824068" cy="15302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2625" y="807991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7,0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3854" y="813875"/>
            <a:ext cx="748923" cy="425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5,3 </a:t>
            </a:r>
          </a:p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4551" y="836712"/>
            <a:ext cx="726481" cy="42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5,3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3200" y="836712"/>
            <a:ext cx="1512168" cy="751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17,6 млн Ᵽ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– 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17,6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1656" y="386561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0952" y="40864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3649" y="386561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1179" y="23932"/>
            <a:ext cx="1474820" cy="1295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29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6"/>
          <a:stretch/>
        </p:blipFill>
        <p:spPr bwMode="auto">
          <a:xfrm>
            <a:off x="7905328" y="0"/>
            <a:ext cx="200067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72" y="-13869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-11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29"/>
          <a:stretch/>
        </p:blipFill>
        <p:spPr bwMode="auto">
          <a:xfrm>
            <a:off x="7569524" y="5533484"/>
            <a:ext cx="2336475" cy="132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9588" y="43565"/>
            <a:ext cx="936104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БЛАГОУСТРОЙСТВО ТЕРРИТОРИИ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42" y="1509592"/>
            <a:ext cx="9905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1200"/>
              </a:lnSpc>
              <a:defRPr/>
            </a:pP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</a:p>
          <a:p>
            <a:pPr eaLnBrk="1" hangingPunct="1">
              <a:lnSpc>
                <a:spcPts val="1200"/>
              </a:lnSpc>
              <a:defRPr/>
            </a:pPr>
            <a:endParaRPr lang="ru-RU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1200"/>
              </a:lnSpc>
              <a:defRPr/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содержание мест захоронения – 0,2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несанкционированных свалок – 0,2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обращению с ТКО – 0,3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Уличное освещение на территории округа – 3,2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объектов благоустройства – 2,0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предотвращению  распространения и уничтожению борщевика  Сосновского – 0,2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 МКУ «Управление по благоустройству» – 6,1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мероприятий при осуществлении деятельности по обращению с животными без владельцев – 0,5 млн. руб.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lvl="1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lvl="1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5383" y="6486087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26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550799" y="418026"/>
            <a:ext cx="6206139" cy="116924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217074" y="548821"/>
            <a:ext cx="828000" cy="82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933188" y="548822"/>
            <a:ext cx="828000" cy="82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448944" y="567947"/>
            <a:ext cx="857611" cy="82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6756939" y="196703"/>
            <a:ext cx="1940477" cy="172012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280592" y="749942"/>
            <a:ext cx="720080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12,7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83947" y="769068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11,5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20952" y="764704"/>
            <a:ext cx="720080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11,3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7216" y="548680"/>
            <a:ext cx="1656184" cy="887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</a:p>
          <a:p>
            <a:pPr lvl="0"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 –  1,6</a:t>
            </a:r>
          </a:p>
          <a:p>
            <a:pPr lvl="0"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33,9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61" y="215230"/>
            <a:ext cx="1063872" cy="105890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8F7D03F-DCCB-49EF-BAF3-98D1A78AAC9E}"/>
              </a:ext>
            </a:extLst>
          </p:cNvPr>
          <p:cNvSpPr/>
          <p:nvPr/>
        </p:nvSpPr>
        <p:spPr>
          <a:xfrm flipH="1">
            <a:off x="4528457" y="313509"/>
            <a:ext cx="918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0927552-7B2B-464F-9397-04C5C23DA0F8}"/>
              </a:ext>
            </a:extLst>
          </p:cNvPr>
          <p:cNvSpPr/>
          <p:nvPr/>
        </p:nvSpPr>
        <p:spPr>
          <a:xfrm>
            <a:off x="3011340" y="300478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860EFF-E53D-411E-A607-FA4BBCA69C8D}"/>
              </a:ext>
            </a:extLst>
          </p:cNvPr>
          <p:cNvSpPr/>
          <p:nvPr/>
        </p:nvSpPr>
        <p:spPr>
          <a:xfrm>
            <a:off x="1260244" y="300479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64657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ПЕРЕСЕЛЕНИЕ ГРАЖДАН ИЗ АВАРИЙНОГО ЖИЛИЩНОГО ФОНДА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904" y="1817242"/>
            <a:ext cx="8746190" cy="4447371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году: </a:t>
            </a: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2" algn="just">
              <a:lnSpc>
                <a:spcPts val="1400"/>
              </a:lnSpc>
              <a:defRPr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Переселение граждан из аварийного жилищного фонда,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признанных таковыми с 01 января 2017 года:</a:t>
            </a:r>
          </a:p>
          <a:p>
            <a:pPr marL="537750" lvl="1" indent="-28575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предусмотрены средства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софинансирования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местного бюджета на  выкуп жилых помещений у собственников путем возмещения затрат в рамках реализации ПППК от 08.08.2025 № 637-п – 2,1 млн. руб.</a:t>
            </a:r>
          </a:p>
          <a:p>
            <a:pPr marL="537750" lvl="1" indent="-28575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планируется расселить 2 семьи (6 человек) с общей площади 57,15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кв.м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из многоквартирного жилого дома по адресу с. Уинское, ул. Ленина,10.</a:t>
            </a:r>
          </a:p>
          <a:p>
            <a:pPr marL="285750" indent="-285750">
              <a:spcAft>
                <a:spcPts val="600"/>
              </a:spcAft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000" indent="-285750">
              <a:spcAft>
                <a:spcPts val="6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Планируемое привлечение средств в 2026 году:</a:t>
            </a:r>
          </a:p>
          <a:p>
            <a:pPr marL="28800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содействия реформирования жилищно-коммунального хозяйства - 9,8 млн. рублей</a:t>
            </a:r>
          </a:p>
          <a:p>
            <a:pPr marL="28800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 бюджета Пермского края – 6,2 млн. рублей.</a:t>
            </a: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000" lvl="1">
              <a:lnSpc>
                <a:spcPts val="1400"/>
              </a:lnSpc>
              <a:defRPr/>
            </a:pPr>
            <a:endParaRPr lang="ru-RU" alt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endParaRPr lang="ru-RU" altLang="ru-RU" sz="1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27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969224" y="651686"/>
            <a:ext cx="1944216" cy="16971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13240" y="1052736"/>
            <a:ext cx="16561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3,8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3,8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1,7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2,1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pic>
        <p:nvPicPr>
          <p:cNvPr id="18" name="Picture 2" descr="https://rukrediti.ru/wp-content/uploads/%D0%A1%D1%82%D0%B0%D1%82%D1%8C%D0%B8/house-2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5050" y="5323502"/>
            <a:ext cx="2160240" cy="1484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98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23" y="4193916"/>
            <a:ext cx="3262255" cy="123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5B15E0A-0D3D-4CF0-BDC3-F6D1B062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64" y="3469814"/>
            <a:ext cx="1742914" cy="1339533"/>
          </a:xfrm>
          <a:prstGeom prst="rect">
            <a:avLst/>
          </a:prstGeom>
        </p:spPr>
      </p:pic>
      <p:pic>
        <p:nvPicPr>
          <p:cNvPr id="19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15276"/>
          <a:stretch/>
        </p:blipFill>
        <p:spPr bwMode="auto">
          <a:xfrm rot="16200000">
            <a:off x="7156196" y="266426"/>
            <a:ext cx="2045463" cy="2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3" y="32441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23602" y="113181"/>
            <a:ext cx="854460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РАЗВИТИЕ МУНИЦИПАЛЬНОГО УПРАВЛЕНИЯ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67" y="2204864"/>
            <a:ext cx="878091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деятельности органов местного самоуправления – 46,7 млн. руб.</a:t>
            </a: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субсидии АНО «Газета «Родник» - 1,1 млн. руб.</a:t>
            </a: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Уплата Членского взноса в Совет муниципальных образований ПК – 0,3 млн. руб.</a:t>
            </a: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7393" y="6473384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AFEC6-7D02-4E73-8303-849A8EA850E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704528" y="764704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3240" y="811849"/>
            <a:ext cx="1662723" cy="1250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152800" y="112474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568624" y="112474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664968" y="112474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800" y="69269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968" y="69269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616" y="1196752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48,1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792" y="1196752"/>
            <a:ext cx="767326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47,7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968" y="1196752"/>
            <a:ext cx="748923" cy="438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46,7 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7760" y="1124744"/>
            <a:ext cx="1648204" cy="720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142,5 млн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ФБ,КБ – 13,7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МБ – 128,8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68624" y="69269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16" name="AutoShape 4" descr="https://phonoteka.org/uploads/posts/2022-02/1645242755_53-phonoteka-org-p-fon-dlya-prezentatsii-investitsii-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6ECF85-AC3D-4FF5-AEDD-DA3E711F9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354" y="4358933"/>
            <a:ext cx="5757676" cy="8298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51120A-EDEE-40A7-9045-2E4312BFF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046" y="4457199"/>
            <a:ext cx="695004" cy="6889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02E329-70E4-424B-94E3-6D1626339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639" y="4461896"/>
            <a:ext cx="695004" cy="6889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FB28F4-1376-4DC7-81BB-796E5E3B00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9100" y="4528775"/>
            <a:ext cx="695004" cy="61733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AB2C3E4-3389-4FC0-841C-B420668F9F4C}"/>
              </a:ext>
            </a:extLst>
          </p:cNvPr>
          <p:cNvSpPr/>
          <p:nvPr/>
        </p:nvSpPr>
        <p:spPr>
          <a:xfrm>
            <a:off x="1928663" y="3787843"/>
            <a:ext cx="7603981" cy="484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МУНИЦИПАЛЬНЫМИ ФИНАНСАМИ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2F5BACE-24AB-458D-A601-D29162E3E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274" y="4189553"/>
            <a:ext cx="658425" cy="3779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66468D-E890-499C-BFEE-512E969FBC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1149" y="4225854"/>
            <a:ext cx="594890" cy="377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A9BF59D-076B-4A59-AC0E-7D74302B53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506" y="4164530"/>
            <a:ext cx="658425" cy="377985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3C239E5-DFF3-4F68-8CC8-BFB29A69F6D3}"/>
              </a:ext>
            </a:extLst>
          </p:cNvPr>
          <p:cNvSpPr/>
          <p:nvPr/>
        </p:nvSpPr>
        <p:spPr>
          <a:xfrm>
            <a:off x="1770802" y="4585199"/>
            <a:ext cx="847417" cy="427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29,4 млн Р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89E0AB9-D599-40A1-B11F-7915B495F303}"/>
              </a:ext>
            </a:extLst>
          </p:cNvPr>
          <p:cNvSpPr/>
          <p:nvPr/>
        </p:nvSpPr>
        <p:spPr>
          <a:xfrm>
            <a:off x="3212893" y="4616803"/>
            <a:ext cx="847417" cy="43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28,7 млн 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26E65B7-7F36-4544-9645-686F9B25EAD7}"/>
              </a:ext>
            </a:extLst>
          </p:cNvPr>
          <p:cNvSpPr/>
          <p:nvPr/>
        </p:nvSpPr>
        <p:spPr>
          <a:xfrm>
            <a:off x="4695648" y="4567538"/>
            <a:ext cx="833907" cy="488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28,7 млн 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7453BCE-7F32-4924-A637-13F55CC38200}"/>
              </a:ext>
            </a:extLst>
          </p:cNvPr>
          <p:cNvSpPr/>
          <p:nvPr/>
        </p:nvSpPr>
        <p:spPr>
          <a:xfrm>
            <a:off x="460376" y="3772988"/>
            <a:ext cx="1220206" cy="688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86,9 млн Р</a:t>
            </a:r>
          </a:p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КБ –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</a:p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 – 86,6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1FE1C44-A970-451B-BB8C-C725371EEF1E}"/>
              </a:ext>
            </a:extLst>
          </p:cNvPr>
          <p:cNvSpPr/>
          <p:nvPr/>
        </p:nvSpPr>
        <p:spPr>
          <a:xfrm>
            <a:off x="322690" y="5462154"/>
            <a:ext cx="9037388" cy="1113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расходов в 2026 году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деятельности Финансового управления и МКУ «Центр учета» – 29,1 млн. руб.</a:t>
            </a:r>
          </a:p>
          <a:p>
            <a:pPr marL="172800" marR="0" lvl="0" indent="-172800" algn="just" defTabSz="914400" rtl="0" eaLnBrk="1" fontAlgn="base" latinLnBrk="0" hangingPunct="1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Резервный фонд администрации Уинского муниципального округа – 0,25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641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НЕПРОГРММНЫЕ  МЕРОПРИЯТИЯ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709" y="2406748"/>
            <a:ext cx="8496944" cy="284693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в 2026 году: </a:t>
            </a:r>
          </a:p>
          <a:p>
            <a:pPr marL="0" lvl="1" algn="just">
              <a:spcAft>
                <a:spcPts val="600"/>
              </a:spcAft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содержание деятельности Контрольно-счетной палаты Уинского муниципального округа – 2,4 млн. руб.</a:t>
            </a:r>
          </a:p>
          <a:p>
            <a:pPr marL="17145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содержание деятельности Думы Уинского муниципального округа – 1,3 млн. руб.</a:t>
            </a:r>
          </a:p>
          <a:p>
            <a:pPr marL="171450" lvl="1" indent="-171450" algn="just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Субсидии юридическому лицу – МУП «</a:t>
            </a:r>
            <a:r>
              <a:rPr lang="ru-RU" alt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Уинсктеплоэнерго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в целях возмещения затрат за потребленный газ – 1,3 млн. руб.</a:t>
            </a:r>
          </a:p>
          <a:p>
            <a:pPr marL="171450" lvl="1" indent="-171450" algn="just">
              <a:buFont typeface="Wingdings" pitchFamily="2" charset="2"/>
              <a:buChar char="ü"/>
              <a:defRPr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lnSpc>
                <a:spcPts val="1400"/>
              </a:lnSpc>
              <a:defRPr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29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969224" y="404664"/>
            <a:ext cx="2160240" cy="19442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85248" y="908720"/>
            <a:ext cx="1800200" cy="1059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12,0 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 Ᵽ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ФБ,КБ – 0,0</a:t>
            </a:r>
          </a:p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12,0</a:t>
            </a:r>
          </a:p>
          <a:p>
            <a:pPr algn="ctr">
              <a:lnSpc>
                <a:spcPts val="1200"/>
              </a:lnSpc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3,5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2028</a:t>
            </a:r>
          </a:p>
        </p:txBody>
      </p:sp>
      <p:pic>
        <p:nvPicPr>
          <p:cNvPr id="18" name="Picture 2" descr="https://fundesmu.files.wordpress.com/2015/05/descentraliz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1272" y="5157192"/>
            <a:ext cx="2360712" cy="1673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16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296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12" y="0"/>
            <a:ext cx="9915711" cy="116533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СФОРМИРОВАН ПО «ПРОГРАММНОМУ» ПРИНЦИПУ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61CC0C-6D49-46BA-943E-91E719DB2CE5}"/>
              </a:ext>
            </a:extLst>
          </p:cNvPr>
          <p:cNvSpPr/>
          <p:nvPr/>
        </p:nvSpPr>
        <p:spPr>
          <a:xfrm>
            <a:off x="3226949" y="3879456"/>
            <a:ext cx="4032449" cy="985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Уинского муниципального округа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21BB6A-548E-4DDB-A89A-623E96390B7B}"/>
              </a:ext>
            </a:extLst>
          </p:cNvPr>
          <p:cNvSpPr/>
          <p:nvPr/>
        </p:nvSpPr>
        <p:spPr>
          <a:xfrm>
            <a:off x="3242973" y="5583364"/>
            <a:ext cx="4032449" cy="748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значимый результат (измеряется показателями)</a:t>
            </a: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44DDF32A-40EA-468A-9222-2C16C88A819C}"/>
              </a:ext>
            </a:extLst>
          </p:cNvPr>
          <p:cNvSpPr/>
          <p:nvPr/>
        </p:nvSpPr>
        <p:spPr>
          <a:xfrm>
            <a:off x="1208584" y="2636435"/>
            <a:ext cx="2006784" cy="1585130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C8D01516-21B6-4E8F-9B75-9BB78BCD82BA}"/>
              </a:ext>
            </a:extLst>
          </p:cNvPr>
          <p:cNvSpPr/>
          <p:nvPr/>
        </p:nvSpPr>
        <p:spPr>
          <a:xfrm>
            <a:off x="7249996" y="2560135"/>
            <a:ext cx="2006784" cy="1585130"/>
          </a:xfrm>
          <a:prstGeom prst="curvedLeftArrow">
            <a:avLst>
              <a:gd name="adj1" fmla="val 25000"/>
              <a:gd name="adj2" fmla="val 44656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F02EBCEC-412A-4177-A0B4-1D3A317EF118}"/>
              </a:ext>
            </a:extLst>
          </p:cNvPr>
          <p:cNvSpPr/>
          <p:nvPr/>
        </p:nvSpPr>
        <p:spPr>
          <a:xfrm>
            <a:off x="4612958" y="4969352"/>
            <a:ext cx="1260428" cy="50993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41B5F9-64C2-456C-9208-26D7BDB12FD7}"/>
              </a:ext>
            </a:extLst>
          </p:cNvPr>
          <p:cNvSpPr/>
          <p:nvPr/>
        </p:nvSpPr>
        <p:spPr>
          <a:xfrm>
            <a:off x="920551" y="1269417"/>
            <a:ext cx="3692407" cy="121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Уинского муниципального округа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2E14F1-D651-4024-8CBD-2AB26709E77D}"/>
              </a:ext>
            </a:extLst>
          </p:cNvPr>
          <p:cNvSpPr/>
          <p:nvPr/>
        </p:nvSpPr>
        <p:spPr>
          <a:xfrm>
            <a:off x="5486213" y="1269416"/>
            <a:ext cx="3692407" cy="1165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Уинского муниципального округа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40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95348" y="642919"/>
            <a:ext cx="8001056" cy="544990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размещения информации о бюджете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 муниципального округа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66713" lvl="1" indent="0">
              <a:buClr>
                <a:srgbClr val="C00000"/>
              </a:buClr>
              <a:buSzPct val="100000"/>
              <a:buNone/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lvl="1" indent="0">
              <a:buClr>
                <a:srgbClr val="C00000"/>
              </a:buClr>
              <a:buSzPct val="100000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Уинского муниципального округа Пермского края –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uinsk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бюджет-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budget.gov.ru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Финансовое управление администрации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Пермского края: </a:t>
            </a:r>
          </a:p>
          <a:p>
            <a:pPr fontAlgn="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тел. 34(259)2-31-72, e-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inup@uinsk.permkrai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20" name="Нижний колонтитул 4"/>
          <p:cNvSpPr txBox="1">
            <a:spLocks noGrp="1"/>
          </p:cNvSpPr>
          <p:nvPr/>
        </p:nvSpPr>
        <p:spPr bwMode="auto">
          <a:xfrm>
            <a:off x="3452813" y="6357939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305800" y="635635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590" b="89441" l="9938" r="92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8" y="2348880"/>
            <a:ext cx="619565" cy="532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590" b="89441" l="9938" r="92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7" y="3321060"/>
            <a:ext cx="619565" cy="53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90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zhukova_iv\Desktop\222.png"/>
          <p:cNvPicPr>
            <a:picLocks noChangeAspect="1" noChangeArrowheads="1"/>
          </p:cNvPicPr>
          <p:nvPr/>
        </p:nvPicPr>
        <p:blipFill>
          <a:blip r:embed="rId3" cstate="print"/>
          <a:srcRect r="41096"/>
          <a:stretch>
            <a:fillRect/>
          </a:stretch>
        </p:blipFill>
        <p:spPr bwMode="auto">
          <a:xfrm>
            <a:off x="7523641" y="1176338"/>
            <a:ext cx="2382359" cy="498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440939"/>
              </p:ext>
            </p:extLst>
          </p:nvPr>
        </p:nvGraphicFramePr>
        <p:xfrm>
          <a:off x="560513" y="1628800"/>
          <a:ext cx="892899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165100"/>
            <a:ext cx="9906000" cy="1011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73050" y="192088"/>
            <a:ext cx="9632950" cy="9286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ОСНОВНЫЕ ПАРАМЕТРЫ БЮДЖЕТА УИНСКОГО МУНИЦИПАЛЬНОГО ОКРУГА ПЕРМСКОГО КРАЯ на 2026-2028 годы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(млн. руб.)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906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631825" y="115888"/>
            <a:ext cx="9001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altLang="ru-RU" sz="2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ДОХОДЫ БЮДЖЕТА УИНСКОГО МУНИЦИПАЛЬНОГО ОКРУГА ПЕРМСКОГО КРАЯ в 2025-2028 годах (млн. руб.)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1825" y="3127376"/>
            <a:ext cx="8856663" cy="37306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altLang="ru-RU" sz="2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БЕЗВОЗМЕЗДНЫЕ ПОСТУПЛЕНИЯ в 2025-2028 годах </a:t>
            </a:r>
            <a:r>
              <a:rPr lang="ru-RU" altLang="ru-RU" sz="16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(</a:t>
            </a:r>
            <a:r>
              <a:rPr lang="ru-RU" altLang="ru-RU" sz="2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млн. руб</a:t>
            </a:r>
            <a:r>
              <a:rPr lang="ru-RU" altLang="ru-RU" sz="16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.)</a:t>
            </a: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84462"/>
              </p:ext>
            </p:extLst>
          </p:nvPr>
        </p:nvGraphicFramePr>
        <p:xfrm>
          <a:off x="828000" y="612000"/>
          <a:ext cx="8207375" cy="25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227190"/>
              </p:ext>
            </p:extLst>
          </p:nvPr>
        </p:nvGraphicFramePr>
        <p:xfrm>
          <a:off x="560388" y="3500438"/>
          <a:ext cx="8857108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75830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527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29851" y="6392176"/>
            <a:ext cx="231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5E216B7-669E-40B9-BFE2-00B2E2005FE6}" type="slidenum">
              <a:rPr lang="ru-RU" altLang="ru-RU" sz="110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ru-RU" altLang="ru-RU" sz="1100" dirty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4069" y="34818"/>
            <a:ext cx="10065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ru-RU" sz="1950" b="1" dirty="0">
              <a:solidFill>
                <a:srgbClr val="4F81BD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6208" y="434928"/>
            <a:ext cx="8740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СОБСТВЕННЫЕ ДОХОДЫ БЮДЖЕТА УИНСКОГО МУНИЦИПАЛЬНОГО ОКРУГА, 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4446" y="3501983"/>
            <a:ext cx="706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BFBD630-C312-4DFB-85D1-FEC2780C6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90504"/>
              </p:ext>
            </p:extLst>
          </p:nvPr>
        </p:nvGraphicFramePr>
        <p:xfrm>
          <a:off x="632521" y="1666034"/>
          <a:ext cx="8533996" cy="43621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2327">
                  <a:extLst>
                    <a:ext uri="{9D8B030D-6E8A-4147-A177-3AD203B41FA5}">
                      <a16:colId xmlns:a16="http://schemas.microsoft.com/office/drawing/2014/main" val="52738608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488869625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2914056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02558566"/>
                    </a:ext>
                  </a:extLst>
                </a:gridCol>
                <a:gridCol w="1405204">
                  <a:extLst>
                    <a:ext uri="{9D8B030D-6E8A-4147-A177-3AD203B41FA5}">
                      <a16:colId xmlns:a16="http://schemas.microsoft.com/office/drawing/2014/main" val="2598417300"/>
                    </a:ext>
                  </a:extLst>
                </a:gridCol>
              </a:tblGrid>
              <a:tr h="15564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 (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первоначаль-ный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год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Отклонения (+,-)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Отклонения (%)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611865"/>
                  </a:ext>
                </a:extLst>
              </a:tr>
              <a:tr h="99861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СОБСТВЕННЫЕ</a:t>
                      </a:r>
                      <a:r>
                        <a:rPr lang="ru-RU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НАЛОГОВЫЕ И НЕНАЛОГОВЫЕ ДОХОДЫ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79,9</a:t>
                      </a:r>
                    </a:p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+ 11,3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114,1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07079"/>
                  </a:ext>
                </a:extLst>
              </a:tr>
              <a:tr h="92927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ДОТАЦИЯ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213,3</a:t>
                      </a:r>
                    </a:p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236,3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+ 23,0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110,8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89741"/>
                  </a:ext>
                </a:extLst>
              </a:tr>
              <a:tr h="877775"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 ДОХОДОВ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293,3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327,5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+ 34,2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111,7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8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33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" y="1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631825" y="115888"/>
            <a:ext cx="90011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ru-RU" sz="2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НАЛОГОВЫЕ И НЕНАЛОГОВЫЕ ДОХОДЫ БЮДЖЕТА УИНСКОГО МУНИЦИПАЛЬНОГО ОКРУГА ПЕРМСКОГО КРАЯ в 2025-2028 годах (млн. руб.)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8950" y="3141663"/>
            <a:ext cx="8856663" cy="37446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ru-RU" sz="2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  НАЛОГОВЫЕ ДОХОДЫ      </a:t>
            </a:r>
            <a:r>
              <a:rPr lang="ru-RU" altLang="ru-RU" sz="2000" b="1" u="sng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2026 год</a:t>
            </a:r>
            <a:r>
              <a:rPr lang="ru-RU" altLang="ru-RU" sz="2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  <a:sym typeface="Calibri" pitchFamily="34" charset="0"/>
              </a:rPr>
              <a:t>       НЕНАЛОГОВЫЕ ДОХОДЫ</a:t>
            </a:r>
            <a:endParaRPr lang="ru-RU" altLang="ru-RU" sz="1600" b="1" dirty="0">
              <a:solidFill>
                <a:srgbClr val="376092"/>
              </a:solidFill>
              <a:latin typeface="Tahoma" pitchFamily="34" charset="0"/>
              <a:cs typeface="Tahoma" pitchFamily="34" charset="0"/>
              <a:sym typeface="Calibri" pitchFamily="34" charset="0"/>
            </a:endParaRP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28599"/>
              </p:ext>
            </p:extLst>
          </p:nvPr>
        </p:nvGraphicFramePr>
        <p:xfrm>
          <a:off x="828000" y="612000"/>
          <a:ext cx="8207375" cy="25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815940"/>
              </p:ext>
            </p:extLst>
          </p:nvPr>
        </p:nvGraphicFramePr>
        <p:xfrm>
          <a:off x="56456" y="3516124"/>
          <a:ext cx="4716808" cy="334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283765"/>
              </p:ext>
            </p:extLst>
          </p:nvPr>
        </p:nvGraphicFramePr>
        <p:xfrm>
          <a:off x="4959508" y="3645024"/>
          <a:ext cx="48180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26386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3637" y="-61935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Овал 57"/>
          <p:cNvSpPr/>
          <p:nvPr/>
        </p:nvSpPr>
        <p:spPr bwMode="auto">
          <a:xfrm>
            <a:off x="940001" y="2467552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230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29851" y="6392176"/>
            <a:ext cx="231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5E216B7-669E-40B9-BFE2-00B2E2005FE6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4069" y="34818"/>
            <a:ext cx="1006556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95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j-ea"/>
                <a:cs typeface="Times New Roman" pitchFamily="18" charset="0"/>
                <a:sym typeface="Calibri"/>
              </a:rPr>
              <a:t>ОСНОВНЫЕ ПОДХОДЫ К ФОРМИРОВАНИЮ РАСХОДОВ БЮДЖЕТА               на 2026-2028 годы</a:t>
            </a:r>
          </a:p>
        </p:txBody>
      </p:sp>
      <p:sp>
        <p:nvSpPr>
          <p:cNvPr id="18450" name="Прямоугольник 29"/>
          <p:cNvSpPr>
            <a:spLocks noChangeArrowheads="1"/>
          </p:cNvSpPr>
          <p:nvPr/>
        </p:nvSpPr>
        <p:spPr bwMode="auto">
          <a:xfrm>
            <a:off x="1867504" y="2502374"/>
            <a:ext cx="777374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реализации национальных проектов и региональных программах    </a:t>
            </a:r>
          </a:p>
        </p:txBody>
      </p:sp>
      <p:sp>
        <p:nvSpPr>
          <p:cNvPr id="18458" name="Прямоугольник 42"/>
          <p:cNvSpPr>
            <a:spLocks noChangeArrowheads="1"/>
          </p:cNvSpPr>
          <p:nvPr/>
        </p:nvSpPr>
        <p:spPr bwMode="auto">
          <a:xfrm>
            <a:off x="1136576" y="6115420"/>
            <a:ext cx="83529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60" name="Прямоугольник 45"/>
          <p:cNvSpPr>
            <a:spLocks noChangeArrowheads="1"/>
          </p:cNvSpPr>
          <p:nvPr/>
        </p:nvSpPr>
        <p:spPr bwMode="auto">
          <a:xfrm>
            <a:off x="1051015" y="876213"/>
            <a:ext cx="84384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– комплексный план развития Уинского муниципального округа</a:t>
            </a:r>
            <a:endParaRPr lang="ru-RU" alt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17885" y="645273"/>
            <a:ext cx="888957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 bwMode="auto">
          <a:xfrm>
            <a:off x="509902" y="1519631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1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794" y="1539425"/>
            <a:ext cx="844418" cy="77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2069983" y="4606685"/>
            <a:ext cx="7096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социальной направленности бюджета</a:t>
            </a:r>
          </a:p>
        </p:txBody>
      </p:sp>
      <p:sp>
        <p:nvSpPr>
          <p:cNvPr id="42" name="Овал 41"/>
          <p:cNvSpPr/>
          <p:nvPr/>
        </p:nvSpPr>
        <p:spPr bwMode="auto">
          <a:xfrm>
            <a:off x="1383853" y="3391046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4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28367" y="2592811"/>
            <a:ext cx="579569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Овал 51"/>
          <p:cNvSpPr/>
          <p:nvPr/>
        </p:nvSpPr>
        <p:spPr bwMode="auto">
          <a:xfrm>
            <a:off x="555808" y="5319016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46" name="Picture 4" descr="D:\преза\иконки\01\Ресурс 32@3x5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3358" y="5449001"/>
            <a:ext cx="653286" cy="504230"/>
          </a:xfrm>
          <a:prstGeom prst="rect">
            <a:avLst/>
          </a:prstGeom>
          <a:noFill/>
        </p:spPr>
      </p:pic>
      <p:sp>
        <p:nvSpPr>
          <p:cNvPr id="57" name="Овал 56"/>
          <p:cNvSpPr/>
          <p:nvPr/>
        </p:nvSpPr>
        <p:spPr bwMode="auto">
          <a:xfrm>
            <a:off x="857674" y="4319673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5" name="Рисунок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015" y="4393850"/>
            <a:ext cx="468052" cy="6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1467" y="3286219"/>
            <a:ext cx="6912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поддержка инициативных проектов в целях активизации участия граждан в местном развитии</a:t>
            </a:r>
          </a:p>
        </p:txBody>
      </p: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1561635" y="5449001"/>
            <a:ext cx="733807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реализации «майских» Указов Президента РФ о повышении оплаты труда работников бюджетной сферы</a:t>
            </a:r>
          </a:p>
        </p:txBody>
      </p:sp>
      <p:sp>
        <p:nvSpPr>
          <p:cNvPr id="3" name="Прямоугольник 28"/>
          <p:cNvSpPr>
            <a:spLocks noChangeArrowheads="1"/>
          </p:cNvSpPr>
          <p:nvPr/>
        </p:nvSpPr>
        <p:spPr bwMode="auto">
          <a:xfrm>
            <a:off x="1517126" y="1660057"/>
            <a:ext cx="689225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сбалансированности и устойчивости бюджета</a:t>
            </a:r>
          </a:p>
        </p:txBody>
      </p:sp>
      <p:pic>
        <p:nvPicPr>
          <p:cNvPr id="26" name="Рисунок 12">
            <a:extLst>
              <a:ext uri="{FF2B5EF4-FFF2-40B4-BE49-F238E27FC236}">
                <a16:creationId xmlns:a16="http://schemas.microsoft.com/office/drawing/2014/main" id="{FB93EB8B-70C5-4784-8F59-4BD9DE632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19067" y="3478364"/>
            <a:ext cx="610022" cy="5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223C4-D0C3-418F-9C13-0A32B66E6A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47" y="826218"/>
            <a:ext cx="707654" cy="4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29851" y="6392176"/>
            <a:ext cx="231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5E216B7-669E-40B9-BFE2-00B2E2005FE6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4069" y="34818"/>
            <a:ext cx="10065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ru-RU" sz="195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+mj-ea"/>
              <a:cs typeface="Times New Roman" pitchFamily="18" charset="0"/>
              <a:sym typeface="Calibri"/>
            </a:endParaRPr>
          </a:p>
        </p:txBody>
      </p:sp>
      <p:sp>
        <p:nvSpPr>
          <p:cNvPr id="18458" name="Прямоугольник 42"/>
          <p:cNvSpPr>
            <a:spLocks noChangeArrowheads="1"/>
          </p:cNvSpPr>
          <p:nvPr/>
        </p:nvSpPr>
        <p:spPr bwMode="auto">
          <a:xfrm>
            <a:off x="582845" y="1996620"/>
            <a:ext cx="858367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altLang="ru-RU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работников учреждений культуры – 52 428,92 рублей (70,4 % к СДТД в регионе -74 472,90 рублей).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2845" y="397635"/>
            <a:ext cx="8740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alt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2026 году средняя заработная плата за счет средств бюджета округа по категориям работников составит: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4446" y="3501983"/>
            <a:ext cx="706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502931" y="1107713"/>
            <a:ext cx="8765832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Tx/>
              <a:buChar char="-"/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учреждений дополнительного образования – </a:t>
            </a:r>
          </a:p>
          <a:p>
            <a:pPr algn="just" eaLnBrk="1" hangingPunct="1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58 949,00 рублей (100 % к среднемесячной заработной плате учителей);</a:t>
            </a:r>
          </a:p>
          <a:p>
            <a:pPr eaLnBrk="1" hangingPunct="1">
              <a:defRPr/>
            </a:pPr>
            <a:endParaRPr lang="ru-RU" alt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4DC411-27A2-4396-AA28-550D1423EC31}"/>
              </a:ext>
            </a:extLst>
          </p:cNvPr>
          <p:cNvSpPr/>
          <p:nvPr/>
        </p:nvSpPr>
        <p:spPr>
          <a:xfrm>
            <a:off x="582845" y="2580717"/>
            <a:ext cx="8740309" cy="224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П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редусмотрены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средства с 01.01.2026 на увеличение размеров должностных окладов на 5,8% к уровню 2025 года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 муниципальных учреждений, за исключением работников учреждений, относящихся к «указной» категории.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2065D7-9318-4A0D-BB4F-18B04987A532}"/>
              </a:ext>
            </a:extLst>
          </p:cNvPr>
          <p:cNvSpPr/>
          <p:nvPr/>
        </p:nvSpPr>
        <p:spPr>
          <a:xfrm>
            <a:off x="582845" y="5040989"/>
            <a:ext cx="8740309" cy="1052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П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редусмотрены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средства на выполнение Федерального закона от 19.06.2000 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82-ФЗ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минимальном размере оплаты труда» (из расчета МРОТ с 01.01.2026 – 31 156,95 руб. с учетом районного коэффициента, рост на 20,7%).</a:t>
            </a:r>
          </a:p>
        </p:txBody>
      </p:sp>
    </p:spTree>
    <p:extLst>
      <p:ext uri="{BB962C8B-B14F-4D97-AF65-F5344CB8AC3E}">
        <p14:creationId xmlns:p14="http://schemas.microsoft.com/office/powerpoint/2010/main" val="425478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68850</TotalTime>
  <Words>2789</Words>
  <Application>Microsoft Office PowerPoint</Application>
  <PresentationFormat>Лист A4 (210x297 мм)</PresentationFormat>
  <Paragraphs>730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ПРОЕКТ БЮДЖЕТА УИНСКОГО МУНИЦИПАЛЬНОГО ОКРУГА  на 2026-2028 годы</vt:lpstr>
      <vt:lpstr>БЮДЖЕТ СФОРМИРОВАН ПО «ПРОГРАММНОМУ» ПРИНЦИПУ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В РАЗРЕЗЕ МУНИЦИПАЛЬНЫХ ПРОГРАММ И НЕПРОГРАММНЫХ РАСХОДОВ (млн. руб.)</vt:lpstr>
      <vt:lpstr>Презентация PowerPoint</vt:lpstr>
      <vt:lpstr>Презентация PowerPoint</vt:lpstr>
      <vt:lpstr>Презентация PowerPoint</vt:lpstr>
      <vt:lpstr>ИНИЦИАТИВНОЕ БЮДЖЕТИРОВАНИЕ</vt:lpstr>
      <vt:lpstr>САМООБЛОЖЕНИЕ ГРАЖДАН</vt:lpstr>
      <vt:lpstr>Презентация PowerPoint</vt:lpstr>
      <vt:lpstr>Презентация PowerPoint</vt:lpstr>
      <vt:lpstr> ПРОЧИЕ МЕРОПРИЯТИЯ БЮДЖЕТА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Инга Валерьевна</dc:creator>
  <cp:lastModifiedBy>Nachalnik</cp:lastModifiedBy>
  <cp:revision>1716</cp:revision>
  <cp:lastPrinted>2025-12-10T10:59:21Z</cp:lastPrinted>
  <dcterms:created xsi:type="dcterms:W3CDTF">2021-03-12T10:27:17Z</dcterms:created>
  <dcterms:modified xsi:type="dcterms:W3CDTF">2025-12-11T10:44:16Z</dcterms:modified>
</cp:coreProperties>
</file>