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5.xml" ContentType="application/vnd.openxmlformats-officedocument.drawingml.chartshape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drawings/drawing6.xml" ContentType="application/vnd.openxmlformats-officedocument.drawingml.chartshapes+xml"/>
  <Override PartName="/ppt/comments/comment1.xml" ContentType="application/vnd.openxmlformats-officedocument.presentationml.comment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0.xml" ContentType="application/vnd.openxmlformats-officedocument.drawingml.chart+xml"/>
  <Override PartName="/ppt/drawings/drawing7.xml" ContentType="application/vnd.openxmlformats-officedocument.drawingml.chartshapes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1" r:id="rId1"/>
    <p:sldMasterId id="2147483854" r:id="rId2"/>
  </p:sldMasterIdLst>
  <p:notesMasterIdLst>
    <p:notesMasterId r:id="rId29"/>
  </p:notesMasterIdLst>
  <p:sldIdLst>
    <p:sldId id="256" r:id="rId3"/>
    <p:sldId id="257" r:id="rId4"/>
    <p:sldId id="362" r:id="rId5"/>
    <p:sldId id="386" r:id="rId6"/>
    <p:sldId id="442" r:id="rId7"/>
    <p:sldId id="334" r:id="rId8"/>
    <p:sldId id="345" r:id="rId9"/>
    <p:sldId id="449" r:id="rId10"/>
    <p:sldId id="387" r:id="rId11"/>
    <p:sldId id="436" r:id="rId12"/>
    <p:sldId id="452" r:id="rId13"/>
    <p:sldId id="444" r:id="rId14"/>
    <p:sldId id="445" r:id="rId15"/>
    <p:sldId id="443" r:id="rId16"/>
    <p:sldId id="421" r:id="rId17"/>
    <p:sldId id="450" r:id="rId18"/>
    <p:sldId id="451" r:id="rId19"/>
    <p:sldId id="429" r:id="rId20"/>
    <p:sldId id="411" r:id="rId21"/>
    <p:sldId id="414" r:id="rId22"/>
    <p:sldId id="401" r:id="rId23"/>
    <p:sldId id="446" r:id="rId24"/>
    <p:sldId id="448" r:id="rId25"/>
    <p:sldId id="447" r:id="rId26"/>
    <p:sldId id="294" r:id="rId27"/>
    <p:sldId id="354" r:id="rId28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eu16-01" initials="f" lastIdx="1" clrIdx="0"/>
  <p:cmAuthor id="2" name="ZamNacalnFu" initials="Z" lastIdx="3" clrIdx="1">
    <p:extLst>
      <p:ext uri="{19B8F6BF-5375-455C-9EA6-DF929625EA0E}">
        <p15:presenceInfo xmlns:p15="http://schemas.microsoft.com/office/powerpoint/2012/main" userId="ZamNacalnFu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7FD"/>
    <a:srgbClr val="883FE9"/>
    <a:srgbClr val="BB51BB"/>
    <a:srgbClr val="B687DD"/>
    <a:srgbClr val="DC303C"/>
    <a:srgbClr val="F19437"/>
    <a:srgbClr val="64BA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75200" autoAdjust="0"/>
  </p:normalViewPr>
  <p:slideViewPr>
    <p:cSldViewPr>
      <p:cViewPr varScale="1">
        <p:scale>
          <a:sx n="87" d="100"/>
          <a:sy n="87" d="100"/>
        </p:scale>
        <p:origin x="230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commentAuthors" Target="commentAuthors.xml"/><Relationship Id="rId8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_____Microsoft_Excel9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5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____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505149004997767E-2"/>
          <c:y val="0.32496483123496783"/>
          <c:w val="0.96680514094983871"/>
          <c:h val="0.499145928230196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-4.5265716886583596E-3"/>
                  <c:y val="1.3056387143468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8CE-4660-BE0F-CF7285D31A0F}"/>
                </c:ext>
              </c:extLst>
            </c:dLbl>
            <c:dLbl>
              <c:idx val="1"/>
              <c:layout>
                <c:manualLayout>
                  <c:x val="0"/>
                  <c:y val="7.83383228608086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8CE-4660-BE0F-CF7285D31A0F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Лист1!$B$1:$C$1</c:f>
              <c:strCache>
                <c:ptCount val="2"/>
                <c:pt idx="0">
                  <c:v>2024 год</c:v>
                </c:pt>
                <c:pt idx="1">
                  <c:v>2025 год</c:v>
                </c:pt>
              </c:strCache>
            </c:strRef>
          </c:cat>
          <c:val>
            <c:numRef>
              <c:f>Лист1!$B$2:$C$2</c:f>
              <c:numCache>
                <c:formatCode>0</c:formatCode>
                <c:ptCount val="2"/>
                <c:pt idx="0">
                  <c:v>640016</c:v>
                </c:pt>
                <c:pt idx="1">
                  <c:v>642301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8CE-4660-BE0F-CF7285D31A0F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3.0177144591055733E-3"/>
                  <c:y val="1.56676645721617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8CE-4660-BE0F-CF7285D31A0F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Лист1!$B$1:$C$1</c:f>
              <c:strCache>
                <c:ptCount val="2"/>
                <c:pt idx="0">
                  <c:v>2024 год</c:v>
                </c:pt>
                <c:pt idx="1">
                  <c:v>2025 год</c:v>
                </c:pt>
              </c:strCache>
            </c:strRef>
          </c:cat>
          <c:val>
            <c:numRef>
              <c:f>Лист1!$B$3:$C$3</c:f>
              <c:numCache>
                <c:formatCode>0</c:formatCode>
                <c:ptCount val="2"/>
                <c:pt idx="0">
                  <c:v>675889</c:v>
                </c:pt>
                <c:pt idx="1">
                  <c:v>687779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CE-4660-BE0F-CF7285D31A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292224"/>
        <c:axId val="35545664"/>
      </c:barChart>
      <c:catAx>
        <c:axId val="342922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000" b="1"/>
            </a:pPr>
            <a:endParaRPr lang="ru-RU"/>
          </a:p>
        </c:txPr>
        <c:crossAx val="35545664"/>
        <c:crosses val="autoZero"/>
        <c:auto val="1"/>
        <c:lblAlgn val="ctr"/>
        <c:lblOffset val="100"/>
        <c:noMultiLvlLbl val="0"/>
      </c:catAx>
      <c:valAx>
        <c:axId val="35545664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34292224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1.6033572027350496E-2"/>
          <c:y val="0.24011722927706827"/>
          <c:w val="0.96748605067756477"/>
          <c:h val="0.63537618979417276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Ремонт 
дорог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Лист1!$A$2:$A$5</c:f>
              <c:strCache>
                <c:ptCount val="4"/>
                <c:pt idx="0">
                  <c:v>2024 год факт</c:v>
                </c:pt>
                <c:pt idx="1">
                  <c:v>2025 год перв. бюджет</c:v>
                </c:pt>
                <c:pt idx="2">
                  <c:v>2025 год уточн. Бюджет</c:v>
                </c:pt>
                <c:pt idx="3">
                  <c:v>2025 год факт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11689.3</c:v>
                </c:pt>
                <c:pt idx="1">
                  <c:v>16653.7</c:v>
                </c:pt>
                <c:pt idx="2">
                  <c:v>13733.5</c:v>
                </c:pt>
                <c:pt idx="3">
                  <c:v>13733.5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2E-4D99-9401-02E0195CC41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Проектирование, строительство, реконструкция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elete val="1"/>
          </c:dLbls>
          <c:cat>
            <c:strRef>
              <c:f>Лист1!$A$2:$A$5</c:f>
              <c:strCache>
                <c:ptCount val="4"/>
                <c:pt idx="0">
                  <c:v>2024 год факт</c:v>
                </c:pt>
                <c:pt idx="1">
                  <c:v>2025 год перв. бюджет</c:v>
                </c:pt>
                <c:pt idx="2">
                  <c:v>2025 год уточн. Бюджет</c:v>
                </c:pt>
                <c:pt idx="3">
                  <c:v>2025 год факт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0</c:v>
                </c:pt>
                <c:pt idx="1">
                  <c:v>3</c:v>
                </c:pt>
                <c:pt idx="2">
                  <c:v>1</c:v>
                </c:pt>
                <c:pt idx="3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2E-4D99-9401-02E0195CC41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Содержание  дорог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Лист1!$A$2:$A$5</c:f>
              <c:strCache>
                <c:ptCount val="4"/>
                <c:pt idx="0">
                  <c:v>2024 год факт</c:v>
                </c:pt>
                <c:pt idx="1">
                  <c:v>2025 год перв. бюджет</c:v>
                </c:pt>
                <c:pt idx="2">
                  <c:v>2025 год уточн. Бюджет</c:v>
                </c:pt>
                <c:pt idx="3">
                  <c:v>2025 год факт</c:v>
                </c:pt>
              </c:strCache>
            </c:strRef>
          </c:cat>
          <c:val>
            <c:numRef>
              <c:f>Лист1!$D$2:$D$5</c:f>
              <c:numCache>
                <c:formatCode>#,##0.00</c:formatCode>
                <c:ptCount val="4"/>
                <c:pt idx="0">
                  <c:v>28490</c:v>
                </c:pt>
                <c:pt idx="1">
                  <c:v>28964.799999999999</c:v>
                </c:pt>
                <c:pt idx="2">
                  <c:v>29469.5</c:v>
                </c:pt>
                <c:pt idx="3">
                  <c:v>29469.5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A2E-4D99-9401-02E0195CC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46"/>
        <c:overlap val="100"/>
        <c:axId val="175709696"/>
        <c:axId val="164948800"/>
      </c:barChart>
      <c:catAx>
        <c:axId val="1757096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64948800"/>
        <c:crosses val="autoZero"/>
        <c:auto val="1"/>
        <c:lblAlgn val="ctr"/>
        <c:lblOffset val="100"/>
        <c:noMultiLvlLbl val="0"/>
      </c:catAx>
      <c:valAx>
        <c:axId val="16494880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757096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6.9293264935668302E-3"/>
          <c:y val="0"/>
          <c:w val="0.9580883345376684"/>
          <c:h val="0.18630303703628889"/>
        </c:manualLayout>
      </c:layout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7699794108898299E-2"/>
          <c:y val="0.21455791528214035"/>
          <c:w val="0.46057808093007585"/>
          <c:h val="5.770460479138681E-2"/>
        </c:manualLayout>
      </c:layout>
      <c:lineChart>
        <c:grouping val="standard"/>
        <c:varyColors val="0"/>
        <c:ser>
          <c:idx val="1"/>
          <c:order val="0"/>
          <c:tx>
            <c:strRef>
              <c:f>Лист1!$C$1</c:f>
              <c:strCache>
                <c:ptCount val="1"/>
                <c:pt idx="0">
                  <c:v>Собственные доходы всего</c:v>
                </c:pt>
              </c:strCache>
            </c:strRef>
          </c:tx>
          <c:spPr>
            <a:ln w="34925">
              <a:solidFill>
                <a:srgbClr val="142DAC"/>
              </a:solidFill>
            </a:ln>
          </c:spPr>
          <c:marker>
            <c:symbol val="square"/>
            <c:size val="7"/>
            <c:spPr>
              <a:solidFill>
                <a:srgbClr val="142DAC"/>
              </a:solidFill>
              <a:ln>
                <a:solidFill>
                  <a:srgbClr val="142DAC"/>
                </a:solidFill>
                <a:tailEnd type="stealth"/>
              </a:ln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dLbls>
            <c:dLbl>
              <c:idx val="0"/>
              <c:layout>
                <c:manualLayout>
                  <c:x val="-3.7517387684586415E-2"/>
                  <c:y val="-3.894552189048974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281 969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5D0-48B9-BCD8-8B71C798539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307 824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4BB-4159-8DB3-2C25CA96717F}"/>
                </c:ext>
              </c:extLst>
            </c:dLbl>
            <c:dLbl>
              <c:idx val="2"/>
              <c:layout>
                <c:manualLayout>
                  <c:x val="-4.2344296318259415E-2"/>
                  <c:y val="-2.91441112891259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5D0-48B9-BCD8-8B71C798539F}"/>
                </c:ext>
              </c:extLst>
            </c:dLbl>
            <c:dLbl>
              <c:idx val="3"/>
              <c:layout>
                <c:manualLayout>
                  <c:x val="-3.4664812401479478E-2"/>
                  <c:y val="-3.34114796838048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5D0-48B9-BCD8-8B71C798539F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Лист1!$B$2:$B$3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Лист1!$C$2:$C$3</c:f>
              <c:numCache>
                <c:formatCode>#,##0</c:formatCode>
                <c:ptCount val="2"/>
                <c:pt idx="0">
                  <c:v>259363.7</c:v>
                </c:pt>
                <c:pt idx="1">
                  <c:v>281968.7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5D0-48B9-BCD8-8B71C79853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293760"/>
        <c:axId val="110165312"/>
      </c:lineChart>
      <c:catAx>
        <c:axId val="342937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10165312"/>
        <c:crosses val="autoZero"/>
        <c:auto val="1"/>
        <c:lblAlgn val="ctr"/>
        <c:lblOffset val="100"/>
        <c:noMultiLvlLbl val="0"/>
      </c:catAx>
      <c:valAx>
        <c:axId val="110165312"/>
        <c:scaling>
          <c:orientation val="minMax"/>
          <c:min val="0"/>
        </c:scaling>
        <c:delete val="1"/>
        <c:axPos val="l"/>
        <c:numFmt formatCode="#,##0" sourceLinked="0"/>
        <c:majorTickMark val="out"/>
        <c:minorTickMark val="none"/>
        <c:tickLblPos val="none"/>
        <c:crossAx val="34293760"/>
        <c:crosses val="autoZero"/>
        <c:crossBetween val="between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0.6681971492414821"/>
          <c:y val="0.16023014488289181"/>
          <c:w val="0.25242177541793942"/>
          <c:h val="9.596850349961115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7.3120009904231884E-2"/>
          <c:y val="6.8142681116239612E-2"/>
          <c:w val="0.49780998114386621"/>
          <c:h val="0.6753416287079213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Лист1!$A$4</c:f>
              <c:strCache>
                <c:ptCount val="1"/>
                <c:pt idx="0">
                  <c:v>Прочие безвозмездные поступления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cat>
            <c:strRef>
              <c:f>Лист1!$B$1:$C$1</c:f>
              <c:strCache>
                <c:ptCount val="2"/>
                <c:pt idx="0">
                  <c:v>2024 год</c:v>
                </c:pt>
                <c:pt idx="1">
                  <c:v>2025 год</c:v>
                </c:pt>
              </c:strCache>
            </c:strRef>
          </c:cat>
          <c:val>
            <c:numRef>
              <c:f>Лист1!$B$4:$C$4</c:f>
              <c:numCache>
                <c:formatCode>#,##0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82-4694-AB1E-02A105A58806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Дотации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3888888888888909E-3"/>
                  <c:y val="3.51528401606170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82-4694-AB1E-02A105A58806}"/>
                </c:ext>
              </c:extLst>
            </c:dLbl>
            <c:dLbl>
              <c:idx val="1"/>
              <c:layout>
                <c:manualLayout>
                  <c:x val="0"/>
                  <c:y val="-4.72743769210828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82-4694-AB1E-02A105A58806}"/>
                </c:ext>
              </c:extLst>
            </c:dLbl>
            <c:dLbl>
              <c:idx val="2"/>
              <c:layout>
                <c:manualLayout>
                  <c:x val="2.7777777777777835E-3"/>
                  <c:y val="-1.09383483679639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82-4694-AB1E-02A105A58806}"/>
                </c:ext>
              </c:extLst>
            </c:dLbl>
            <c:dLbl>
              <c:idx val="3"/>
              <c:layout>
                <c:manualLayout>
                  <c:x val="0"/>
                  <c:y val="-8.75067869437117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82-4694-AB1E-02A105A58806}"/>
                </c:ext>
              </c:extLst>
            </c:dLbl>
            <c:dLbl>
              <c:idx val="4"/>
              <c:layout>
                <c:manualLayout>
                  <c:x val="1.3888888888888909E-3"/>
                  <c:y val="-1.31260180415567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82-4694-AB1E-02A105A58806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Лист1!$B$1:$C$1</c:f>
              <c:strCache>
                <c:ptCount val="2"/>
                <c:pt idx="0">
                  <c:v>2024 год</c:v>
                </c:pt>
                <c:pt idx="1">
                  <c:v>2025 год</c:v>
                </c:pt>
              </c:strCache>
            </c:strRef>
          </c:cat>
          <c:val>
            <c:numRef>
              <c:f>Лист1!$B$3:$C$3</c:f>
              <c:numCache>
                <c:formatCode>#,##0</c:formatCode>
                <c:ptCount val="2"/>
                <c:pt idx="0">
                  <c:v>187209</c:v>
                </c:pt>
                <c:pt idx="1">
                  <c:v>216151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382-4694-AB1E-02A105A58806}"/>
            </c:ext>
          </c:extLst>
        </c:ser>
        <c:ser>
          <c:idx val="2"/>
          <c:order val="2"/>
          <c:tx>
            <c:strRef>
              <c:f>Лист1!$A$2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Лист1!$B$1:$C$1</c:f>
              <c:strCache>
                <c:ptCount val="2"/>
                <c:pt idx="0">
                  <c:v>2024 год</c:v>
                </c:pt>
                <c:pt idx="1">
                  <c:v>2025 год</c:v>
                </c:pt>
              </c:strCache>
            </c:strRef>
          </c:cat>
          <c:val>
            <c:numRef>
              <c:f>Лист1!$B$2:$C$2</c:f>
              <c:numCache>
                <c:formatCode>0</c:formatCode>
                <c:ptCount val="2"/>
                <c:pt idx="0">
                  <c:v>94760</c:v>
                </c:pt>
                <c:pt idx="1">
                  <c:v>91673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382-4694-AB1E-02A105A588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overlap val="100"/>
        <c:axId val="34294272"/>
        <c:axId val="110164160"/>
      </c:barChart>
      <c:catAx>
        <c:axId val="34294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0164160"/>
        <c:crosses val="autoZero"/>
        <c:auto val="1"/>
        <c:lblAlgn val="ctr"/>
        <c:lblOffset val="100"/>
        <c:tickLblSkip val="1"/>
        <c:noMultiLvlLbl val="0"/>
      </c:catAx>
      <c:valAx>
        <c:axId val="11016416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#,##0" sourceLinked="0"/>
        <c:majorTickMark val="out"/>
        <c:minorTickMark val="none"/>
        <c:tickLblPos val="none"/>
        <c:crossAx val="34294272"/>
        <c:crosses val="autoZero"/>
        <c:crossBetween val="between"/>
      </c:valAx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67515287163770832"/>
          <c:y val="0.11478333215501307"/>
          <c:w val="0.30277777777777776"/>
          <c:h val="0.65272987344840461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 b="1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812052788645166E-2"/>
          <c:y val="0.33432784986887365"/>
          <c:w val="0.93886840472354249"/>
          <c:h val="0.3385098429889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Собственные налоговые и неналоговые доходы 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Лист1!$B$1:$D$1</c:f>
              <c:strCache>
                <c:ptCount val="3"/>
                <c:pt idx="0">
                  <c:v>2024 год                             факт</c:v>
                </c:pt>
                <c:pt idx="1">
                  <c:v>2025 год                                уточн. план</c:v>
                </c:pt>
                <c:pt idx="2">
                  <c:v>2025 год                               факт</c:v>
                </c:pt>
              </c:strCache>
            </c:strRef>
          </c:cat>
          <c:val>
            <c:numRef>
              <c:f>Лист1!$B$2:$D$2</c:f>
              <c:numCache>
                <c:formatCode>#,##0</c:formatCode>
                <c:ptCount val="3"/>
                <c:pt idx="0">
                  <c:v>94760</c:v>
                </c:pt>
                <c:pt idx="1">
                  <c:v>89777</c:v>
                </c:pt>
                <c:pt idx="2">
                  <c:v>91673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20-4EC2-95CE-FFF3C7A376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6"/>
        <c:axId val="43213312"/>
        <c:axId val="36013760"/>
      </c:barChart>
      <c:catAx>
        <c:axId val="432133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36013760"/>
        <c:crosses val="autoZero"/>
        <c:auto val="1"/>
        <c:lblAlgn val="ctr"/>
        <c:lblOffset val="100"/>
        <c:noMultiLvlLbl val="0"/>
      </c:catAx>
      <c:valAx>
        <c:axId val="3601376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#,##0" sourceLinked="1"/>
        <c:majorTickMark val="none"/>
        <c:minorTickMark val="none"/>
        <c:tickLblPos val="none"/>
        <c:crossAx val="432133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1452666875397683"/>
          <c:y val="2.2359592656925878E-3"/>
          <c:w val="0.60097413418711054"/>
          <c:h val="0.17847782773066315"/>
        </c:manualLayout>
      </c:layout>
      <c:overlay val="0"/>
      <c:spPr>
        <a:solidFill>
          <a:srgbClr val="EDF7FD"/>
        </a:solidFill>
      </c:spPr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20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4.6212871077722204E-4"/>
          <c:y val="0.3185732577692772"/>
          <c:w val="0.93886840472354249"/>
          <c:h val="0.345897702912596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Безвозмездные поступления (без дотации)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Лист1!$B$1:$D$1</c:f>
              <c:strCache>
                <c:ptCount val="3"/>
                <c:pt idx="0">
                  <c:v>2024 год                             факт</c:v>
                </c:pt>
                <c:pt idx="1">
                  <c:v>2025 год                                уточн. план</c:v>
                </c:pt>
                <c:pt idx="2">
                  <c:v>2025 год                               факт</c:v>
                </c:pt>
              </c:strCache>
            </c:strRef>
          </c:cat>
          <c:val>
            <c:numRef>
              <c:f>Лист1!$B$2:$D$2</c:f>
              <c:numCache>
                <c:formatCode>#,##0</c:formatCode>
                <c:ptCount val="3"/>
                <c:pt idx="0">
                  <c:v>358047</c:v>
                </c:pt>
                <c:pt idx="1">
                  <c:v>339884</c:v>
                </c:pt>
                <c:pt idx="2">
                  <c:v>334476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20-4EC2-95CE-FFF3C7A376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6"/>
        <c:axId val="43078144"/>
        <c:axId val="36015488"/>
      </c:barChart>
      <c:catAx>
        <c:axId val="430781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36015488"/>
        <c:crosses val="autoZero"/>
        <c:auto val="1"/>
        <c:lblAlgn val="ctr"/>
        <c:lblOffset val="100"/>
        <c:noMultiLvlLbl val="0"/>
      </c:catAx>
      <c:valAx>
        <c:axId val="36015488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#,##0" sourceLinked="1"/>
        <c:majorTickMark val="none"/>
        <c:minorTickMark val="none"/>
        <c:tickLblPos val="none"/>
        <c:crossAx val="430781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11861184742564471"/>
          <c:w val="1"/>
          <c:h val="0.10815216219756676"/>
        </c:manualLayout>
      </c:layout>
      <c:overlay val="0"/>
      <c:spPr>
        <a:solidFill>
          <a:srgbClr val="EDF7FD"/>
        </a:solidFill>
      </c:spPr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20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40922530549827"/>
          <c:y val="0.27748768655334594"/>
          <c:w val="0.39311691791481618"/>
          <c:h val="0.623745509758175"/>
        </c:manualLayout>
      </c:layout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4.3845735161079313E-2"/>
                  <c:y val="6.1578713476280501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520-4044-A55F-F019DB32FB39}"/>
                </c:ext>
              </c:extLst>
            </c:dLbl>
            <c:dLbl>
              <c:idx val="1"/>
              <c:layout>
                <c:manualLayout>
                  <c:x val="3.5415065926381661E-2"/>
                  <c:y val="-2.546679998518683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520-4044-A55F-F019DB32FB39}"/>
                </c:ext>
              </c:extLst>
            </c:dLbl>
            <c:dLbl>
              <c:idx val="2"/>
              <c:layout>
                <c:manualLayout>
                  <c:x val="-2.7138908001818687E-2"/>
                  <c:y val="-4.1013961411694999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520-4044-A55F-F019DB32FB39}"/>
                </c:ext>
              </c:extLst>
            </c:dLbl>
            <c:dLbl>
              <c:idx val="3"/>
              <c:layout>
                <c:manualLayout>
                  <c:x val="-0.1181652085342525"/>
                  <c:y val="0.2129139354886494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520-4044-A55F-F019DB32FB39}"/>
                </c:ext>
              </c:extLst>
            </c:dLbl>
            <c:dLbl>
              <c:idx val="4"/>
              <c:layout>
                <c:manualLayout>
                  <c:x val="-0.12171395055077913"/>
                  <c:y val="0.1388464244713550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82A-44BE-9626-A6D80E4073B1}"/>
                </c:ext>
              </c:extLst>
            </c:dLbl>
            <c:dLbl>
              <c:idx val="5"/>
              <c:layout>
                <c:manualLayout>
                  <c:x val="-0.14839784375032092"/>
                  <c:y val="4.7661556123393699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82A-44BE-9626-A6D80E4073B1}"/>
                </c:ext>
              </c:extLst>
            </c:dLbl>
            <c:dLbl>
              <c:idx val="6"/>
              <c:layout>
                <c:manualLayout>
                  <c:x val="-3.3534555917689793E-2"/>
                  <c:y val="-0.11768988630892864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82A-44BE-9626-A6D80E4073B1}"/>
                </c:ext>
              </c:extLst>
            </c:dLbl>
            <c:dLbl>
              <c:idx val="7"/>
              <c:layout>
                <c:manualLayout>
                  <c:x val="5.7108617249810714E-2"/>
                  <c:y val="-0.12294226567418436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82A-44BE-9626-A6D80E4073B1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82A-44BE-9626-A6D80E4073B1}"/>
                </c:ext>
              </c:extLst>
            </c:dLbl>
            <c:dLbl>
              <c:idx val="9"/>
              <c:layout>
                <c:manualLayout>
                  <c:x val="0.11923926053034256"/>
                  <c:y val="-0.1042224937969855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82A-44BE-9626-A6D80E4073B1}"/>
                </c:ext>
              </c:extLst>
            </c:dLbl>
            <c:dLbl>
              <c:idx val="10"/>
              <c:layout>
                <c:manualLayout>
                  <c:x val="0.275341488667459"/>
                  <c:y val="-1.4198422397511388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520-4044-A55F-F019DB32FB39}"/>
                </c:ext>
              </c:extLst>
            </c:dLbl>
            <c:numFmt formatCode="General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Лист1!$A$2:$A$12</c:f>
              <c:strCache>
                <c:ptCount val="11"/>
                <c:pt idx="0">
                  <c:v>Налог на доходы физических лиц</c:v>
                </c:pt>
                <c:pt idx="1">
                  <c:v>Акцизы</c:v>
                </c:pt>
                <c:pt idx="2">
                  <c:v>Доходы от использования имущества</c:v>
                </c:pt>
                <c:pt idx="3">
                  <c:v>Налоги на имущество</c:v>
                </c:pt>
                <c:pt idx="4">
                  <c:v>Доходы от продажи имущества</c:v>
                </c:pt>
                <c:pt idx="5">
                  <c:v>Доходы от оказания платных услуг и компенсации затрат государства</c:v>
                </c:pt>
                <c:pt idx="6">
                  <c:v>Налоги на совокупный доход</c:v>
                </c:pt>
                <c:pt idx="7">
                  <c:v>Госпошлина</c:v>
                </c:pt>
                <c:pt idx="9">
                  <c:v>Штрафы</c:v>
                </c:pt>
                <c:pt idx="10">
                  <c:v>Прочие налоговые и неналоговые доходы</c:v>
                </c:pt>
              </c:strCache>
            </c:strRef>
          </c:cat>
          <c:val>
            <c:numRef>
              <c:f>Лист1!$E$2:$E$12</c:f>
              <c:numCache>
                <c:formatCode>#,##0</c:formatCode>
                <c:ptCount val="11"/>
                <c:pt idx="0">
                  <c:v>33132</c:v>
                </c:pt>
                <c:pt idx="1">
                  <c:v>12533</c:v>
                </c:pt>
                <c:pt idx="2">
                  <c:v>23327</c:v>
                </c:pt>
                <c:pt idx="3">
                  <c:v>5630</c:v>
                </c:pt>
                <c:pt idx="4">
                  <c:v>2311</c:v>
                </c:pt>
                <c:pt idx="5">
                  <c:v>4876</c:v>
                </c:pt>
                <c:pt idx="6">
                  <c:v>2728</c:v>
                </c:pt>
                <c:pt idx="7">
                  <c:v>3831</c:v>
                </c:pt>
                <c:pt idx="9">
                  <c:v>1608</c:v>
                </c:pt>
                <c:pt idx="10">
                  <c:v>1697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933-4403-9E4B-FACB7AB75DA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626307428329425E-2"/>
          <c:y val="0.13443749592860399"/>
          <c:w val="0.96080682393314321"/>
          <c:h val="0.760684157383883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расходы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95000"/>
                  </a:schemeClr>
                </a:gs>
                <a:gs pos="100000">
                  <a:schemeClr val="accent1">
                    <a:shade val="82000"/>
                    <a:satMod val="125000"/>
                    <a:lumMod val="74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balanced" dir="tr"/>
            </a:scene3d>
            <a:sp3d contourW="14605" prstMaterial="plastic">
              <a:bevelT w="50800"/>
              <a:contourClr>
                <a:schemeClr val="dk1">
                  <a:shade val="30000"/>
                  <a:satMod val="120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Лист1!$B$1:$E$1</c:f>
              <c:strCache>
                <c:ptCount val="4"/>
                <c:pt idx="0">
                  <c:v>2024 год факт</c:v>
                </c:pt>
                <c:pt idx="1">
                  <c:v>2025 год перв. план</c:v>
                </c:pt>
                <c:pt idx="2">
                  <c:v>2025 год уточн. план</c:v>
                </c:pt>
                <c:pt idx="3">
                  <c:v>2025 год факт2</c:v>
                </c:pt>
              </c:strCache>
            </c:strRef>
          </c:cat>
          <c:val>
            <c:numRef>
              <c:f>Лист1!$B$2:$E$2</c:f>
              <c:numCache>
                <c:formatCode>#\ ##0.0</c:formatCode>
                <c:ptCount val="4"/>
                <c:pt idx="0">
                  <c:v>675888.6</c:v>
                </c:pt>
                <c:pt idx="1">
                  <c:v>551072.19999999995</c:v>
                </c:pt>
                <c:pt idx="2">
                  <c:v>720673.1</c:v>
                </c:pt>
                <c:pt idx="3">
                  <c:v>687779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1ED-4756-9C50-39B81CB3E7E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54"/>
        <c:axId val="130373632"/>
        <c:axId val="35788992"/>
      </c:barChart>
      <c:catAx>
        <c:axId val="1303736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5788992"/>
        <c:crosses val="autoZero"/>
        <c:auto val="1"/>
        <c:lblAlgn val="ctr"/>
        <c:lblOffset val="100"/>
        <c:noMultiLvlLbl val="0"/>
      </c:catAx>
      <c:valAx>
        <c:axId val="35788992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prstDash val="solid"/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ru-RU"/>
                  <a:t>тыс. руб.</a:t>
                </a:r>
              </a:p>
            </c:rich>
          </c:tx>
          <c:layout>
            <c:manualLayout>
              <c:xMode val="edge"/>
              <c:yMode val="edge"/>
              <c:x val="2.5626307428329425E-2"/>
              <c:y val="7.7560093804963842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ru-RU"/>
            </a:p>
          </c:txPr>
        </c:title>
        <c:numFmt formatCode="#\ ##0.0" sourceLinked="1"/>
        <c:majorTickMark val="out"/>
        <c:minorTickMark val="none"/>
        <c:tickLblPos val="nextTo"/>
        <c:crossAx val="130373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4753821275319129E-4"/>
          <c:y val="2.0996344321530414E-2"/>
          <c:w val="0.98327239619878759"/>
          <c:h val="0.706573201268235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 год (факт)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569972151659764E-3"/>
                  <c:y val="-9.96096587558647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791-4680-9255-BB6A97C2F3E8}"/>
                </c:ext>
              </c:extLst>
            </c:dLbl>
            <c:dLbl>
              <c:idx val="1"/>
              <c:layout>
                <c:manualLayout>
                  <c:x val="1.1788580460034679E-2"/>
                  <c:y val="-1.0972427565028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791-4680-9255-BB6A97C2F3E8}"/>
                </c:ext>
              </c:extLst>
            </c:dLbl>
            <c:dLbl>
              <c:idx val="2"/>
              <c:layout>
                <c:manualLayout>
                  <c:x val="4.5222895461757258E-3"/>
                  <c:y val="-1.25978065929182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D33-48C1-8965-8E2469FF4955}"/>
                </c:ext>
              </c:extLst>
            </c:dLbl>
            <c:dLbl>
              <c:idx val="3"/>
              <c:layout>
                <c:manualLayout>
                  <c:x val="1.4763479754503093E-2"/>
                  <c:y val="-2.1642538293465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2CA-4FE2-9847-6F7CCD0B36EB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Текущих расходы</c:v>
                </c:pt>
                <c:pt idx="1">
                  <c:v>Меры социальной поддержки</c:v>
                </c:pt>
                <c:pt idx="2">
                  <c:v>Бюджет развития </c:v>
                </c:pt>
                <c:pt idx="3">
                  <c:v>Прочие расходы</c:v>
                </c:pt>
              </c:strCache>
            </c:strRef>
          </c:cat>
          <c:val>
            <c:numRef>
              <c:f>Лист1!$B$2:$B$5</c:f>
              <c:numCache>
                <c:formatCode>#\ ##0.0</c:formatCode>
                <c:ptCount val="4"/>
                <c:pt idx="0">
                  <c:v>389716</c:v>
                </c:pt>
                <c:pt idx="1">
                  <c:v>18029.900000000001</c:v>
                </c:pt>
                <c:pt idx="2">
                  <c:v>205260.4</c:v>
                </c:pt>
                <c:pt idx="3">
                  <c:v>62882.3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791-4680-9255-BB6A97C2F3E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 год (факт)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9119868760802333E-2"/>
                  <c:y val="-1.83231065494147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791-4680-9255-BB6A97C2F3E8}"/>
                </c:ext>
              </c:extLst>
            </c:dLbl>
            <c:dLbl>
              <c:idx val="1"/>
              <c:layout>
                <c:manualLayout>
                  <c:x val="2.0101000801180335E-2"/>
                  <c:y val="-1.78044675947685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791-4680-9255-BB6A97C2F3E8}"/>
                </c:ext>
              </c:extLst>
            </c:dLbl>
            <c:dLbl>
              <c:idx val="2"/>
              <c:layout>
                <c:manualLayout>
                  <c:x val="2.2611447730878906E-2"/>
                  <c:y val="-1.6797075457224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D33-48C1-8965-8E2469FF4955}"/>
                </c:ext>
              </c:extLst>
            </c:dLbl>
            <c:dLbl>
              <c:idx val="3"/>
              <c:layout>
                <c:manualLayout>
                  <c:x val="2.5595223979425055E-2"/>
                  <c:y val="-1.71200707043946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D33-48C1-8965-8E2469FF495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Текущих расходы</c:v>
                </c:pt>
                <c:pt idx="1">
                  <c:v>Меры социальной поддержки</c:v>
                </c:pt>
                <c:pt idx="2">
                  <c:v>Бюджет развития </c:v>
                </c:pt>
                <c:pt idx="3">
                  <c:v>Прочие расходы</c:v>
                </c:pt>
              </c:strCache>
            </c:strRef>
          </c:cat>
          <c:val>
            <c:numRef>
              <c:f>Лист1!$C$2:$C$5</c:f>
              <c:numCache>
                <c:formatCode>#\ ##0.0</c:formatCode>
                <c:ptCount val="4"/>
                <c:pt idx="0">
                  <c:v>445744</c:v>
                </c:pt>
                <c:pt idx="1">
                  <c:v>17743</c:v>
                </c:pt>
                <c:pt idx="2">
                  <c:v>155163</c:v>
                </c:pt>
                <c:pt idx="3">
                  <c:v>69129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791-4680-9255-BB6A97C2F3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2391040"/>
        <c:axId val="35993792"/>
        <c:axId val="0"/>
      </c:bar3DChart>
      <c:catAx>
        <c:axId val="16239104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35993792"/>
        <c:crosses val="autoZero"/>
        <c:auto val="1"/>
        <c:lblAlgn val="ctr"/>
        <c:lblOffset val="100"/>
        <c:noMultiLvlLbl val="0"/>
      </c:catAx>
      <c:valAx>
        <c:axId val="35993792"/>
        <c:scaling>
          <c:orientation val="minMax"/>
        </c:scaling>
        <c:delete val="1"/>
        <c:axPos val="l"/>
        <c:numFmt formatCode="#\ ##0.0" sourceLinked="1"/>
        <c:majorTickMark val="out"/>
        <c:minorTickMark val="none"/>
        <c:tickLblPos val="none"/>
        <c:crossAx val="16239104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2037481103908396"/>
          <c:y val="8.0311945396380466E-2"/>
          <c:w val="0.22508331484992167"/>
          <c:h val="0.1373319631152094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210032895631626"/>
          <c:y val="6.3333828856561455E-2"/>
          <c:w val="0.47763734016875786"/>
          <c:h val="0.7387657053983516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3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D9E3-45E7-9638-FC9B9F1D6407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D9E3-45E7-9638-FC9B9F1D6407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D9E3-45E7-9638-FC9B9F1D6407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3-D9E3-45E7-9638-FC9B9F1D6407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4-D9E3-45E7-9638-FC9B9F1D6407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5-D9E3-45E7-9638-FC9B9F1D6407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6-D9E3-45E7-9638-FC9B9F1D6407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07-D9E3-45E7-9638-FC9B9F1D6407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8-D9E3-45E7-9638-FC9B9F1D6407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09-D9E3-45E7-9638-FC9B9F1D6407}"/>
              </c:ext>
            </c:extLst>
          </c:dPt>
          <c:dLbls>
            <c:dLbl>
              <c:idx val="0"/>
              <c:layout>
                <c:manualLayout>
                  <c:x val="7.9981776067832994E-3"/>
                  <c:y val="6.205273833671402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9E3-45E7-9638-FC9B9F1D6407}"/>
                </c:ext>
              </c:extLst>
            </c:dLbl>
            <c:dLbl>
              <c:idx val="1"/>
              <c:layout>
                <c:manualLayout>
                  <c:x val="9.5768080340682835E-2"/>
                  <c:y val="-6.0358848806046132E-2"/>
                </c:manualLayout>
              </c:layout>
              <c:tx>
                <c:rich>
                  <a:bodyPr anchorCtr="0"/>
                  <a:lstStyle/>
                  <a:p>
                    <a:pPr algn="ctr">
                      <a:defRPr sz="12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200" dirty="0"/>
                      <a:t>Развитие</a:t>
                    </a:r>
                    <a:r>
                      <a:rPr lang="ru-RU" sz="1200" baseline="0" dirty="0"/>
                      <a:t> муниципального управления 6</a:t>
                    </a:r>
                    <a:r>
                      <a:rPr lang="ru-RU" sz="1200" dirty="0"/>
                      <a:t>,8%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4625200483002729"/>
                      <c:h val="7.614111753577232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9E3-45E7-9638-FC9B9F1D6407}"/>
                </c:ext>
              </c:extLst>
            </c:dLbl>
            <c:dLbl>
              <c:idx val="2"/>
              <c:layout>
                <c:manualLayout>
                  <c:x val="-0.34338360002949636"/>
                  <c:y val="-0.4719858747831501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9E3-45E7-9638-FC9B9F1D6407}"/>
                </c:ext>
              </c:extLst>
            </c:dLbl>
            <c:dLbl>
              <c:idx val="3"/>
              <c:layout>
                <c:manualLayout>
                  <c:x val="0.10037792198215471"/>
                  <c:y val="1.765774818351001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anchorCtr="0"/>
                <a:lstStyle/>
                <a:p>
                  <a:pPr lvl="1" algn="ctr" rtl="0">
                    <a:defRPr sz="1200" b="0" i="0" u="none" strike="noStrike" kern="1200" baseline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9E3-45E7-9638-FC9B9F1D6407}"/>
                </c:ext>
              </c:extLst>
            </c:dLbl>
            <c:dLbl>
              <c:idx val="4"/>
              <c:layout>
                <c:manualLayout>
                  <c:x val="-3.7050427878957182E-2"/>
                  <c:y val="6.943209531996993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9E3-45E7-9638-FC9B9F1D6407}"/>
                </c:ext>
              </c:extLst>
            </c:dLbl>
            <c:dLbl>
              <c:idx val="5"/>
              <c:layout>
                <c:manualLayout>
                  <c:x val="-1.4049440465979135E-2"/>
                  <c:y val="9.3229656784718055E-3"/>
                </c:manualLayout>
              </c:layout>
              <c:tx>
                <c:rich>
                  <a:bodyPr/>
                  <a:lstStyle/>
                  <a:p>
                    <a:fld id="{7FCE6A6E-FEC9-4BBE-85AE-1A7FD1FD5A56}" type="CATEGORYNAME">
                      <a:rPr lang="ru-RU" sz="1200"/>
                      <a:pPr/>
                      <a:t>[ИМЯ КАТЕГОРИИ]</a:t>
                    </a:fld>
                    <a:r>
                      <a:rPr lang="ru-RU" sz="1200" baseline="0" dirty="0"/>
                      <a:t> </a:t>
                    </a:r>
                    <a:fld id="{61A3D5BA-A5F1-4BF1-832E-945FCB1B52FB}" type="VALUE">
                      <a:rPr lang="ru-RU" sz="1200" baseline="0"/>
                      <a:pPr/>
                      <a:t>[ЗНАЧЕНИЕ]</a:t>
                    </a:fld>
                    <a:endParaRPr lang="ru-RU" sz="12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D9E3-45E7-9638-FC9B9F1D6407}"/>
                </c:ext>
              </c:extLst>
            </c:dLbl>
            <c:dLbl>
              <c:idx val="6"/>
              <c:layout>
                <c:manualLayout>
                  <c:x val="-7.4411225204630921E-2"/>
                  <c:y val="-8.4804593219840636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4980965636752453"/>
                      <c:h val="8.156253900492391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D9E3-45E7-9638-FC9B9F1D6407}"/>
                </c:ext>
              </c:extLst>
            </c:dLbl>
            <c:dLbl>
              <c:idx val="7"/>
              <c:layout>
                <c:manualLayout>
                  <c:x val="2.0604640605412582E-2"/>
                  <c:y val="-6.82731669964701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36214130342139955"/>
                      <c:h val="0.124675514093662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D9E3-45E7-9638-FC9B9F1D6407}"/>
                </c:ext>
              </c:extLst>
            </c:dLbl>
            <c:dLbl>
              <c:idx val="8"/>
              <c:layout>
                <c:manualLayout>
                  <c:x val="3.8503665850018409E-2"/>
                  <c:y val="-1.432681533298476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9E3-45E7-9638-FC9B9F1D6407}"/>
                </c:ext>
              </c:extLst>
            </c:dLbl>
            <c:dLbl>
              <c:idx val="9"/>
              <c:layout>
                <c:manualLayout>
                  <c:x val="-3.6799576911732174E-3"/>
                  <c:y val="-0.1175849448356429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570226007859406"/>
                      <c:h val="7.295393316887570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D9E3-45E7-9638-FC9B9F1D6407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9E3-45E7-9638-FC9B9F1D6407}"/>
                </c:ext>
              </c:extLst>
            </c:dLbl>
            <c:dLbl>
              <c:idx val="11"/>
              <c:layout>
                <c:manualLayout>
                  <c:x val="3.1897076174323385E-2"/>
                  <c:y val="-1.0973969603857332E-4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250546143352258"/>
                      <c:h val="0.114434311150254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BF72-4EB5-B289-2B8364832EFA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7DE-4EFD-92F2-4B7CB0317F97}"/>
                </c:ext>
              </c:extLst>
            </c:dLbl>
            <c:dLbl>
              <c:idx val="13"/>
              <c:layout>
                <c:manualLayout>
                  <c:x val="4.5362159870216058E-2"/>
                  <c:y val="6.6790453978747659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7DE-4EFD-92F2-4B7CB0317F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Лист1!$A$2:$A$15</c:f>
              <c:strCache>
                <c:ptCount val="14"/>
                <c:pt idx="0">
                  <c:v>Развитие системы образования</c:v>
                </c:pt>
                <c:pt idx="1">
                  <c:v>Развитие муниципального управления</c:v>
                </c:pt>
                <c:pt idx="2">
                  <c:v>Обеспечение безопасности жизнедеятельности</c:v>
                </c:pt>
                <c:pt idx="3">
                  <c:v>Развитие физической культуры и спорта</c:v>
                </c:pt>
                <c:pt idx="4">
                  <c:v>Переселение граждан из аварийного фонда</c:v>
                </c:pt>
                <c:pt idx="5">
                  <c:v>Развитие культуры и молодежной политики</c:v>
                </c:pt>
                <c:pt idx="6">
                  <c:v>Гармонизация межнац. и межконфесс. отношений</c:v>
                </c:pt>
                <c:pt idx="7">
                  <c:v>Управление муниципальными финансами и муниципальным долгом</c:v>
                </c:pt>
                <c:pt idx="8">
                  <c:v>Безопасные и качественные дороги</c:v>
                </c:pt>
                <c:pt idx="9">
                  <c:v>Благоустройство на территории округа </c:v>
                </c:pt>
                <c:pt idx="10">
                  <c:v>Управление муниципальным имуществом</c:v>
                </c:pt>
                <c:pt idx="11">
                  <c:v>Комплексное развитие сельских территорий</c:v>
                </c:pt>
                <c:pt idx="13">
                  <c:v>Непрограммные мероприятия</c:v>
                </c:pt>
              </c:strCache>
            </c:strRef>
          </c:cat>
          <c:val>
            <c:numRef>
              <c:f>Лист1!$B$2:$B$15</c:f>
              <c:numCache>
                <c:formatCode>0.0%</c:formatCode>
                <c:ptCount val="14"/>
                <c:pt idx="0">
                  <c:v>0.43200000000000005</c:v>
                </c:pt>
                <c:pt idx="1">
                  <c:v>6.8000000000000005E-2</c:v>
                </c:pt>
                <c:pt idx="2">
                  <c:v>3.3000000000000002E-2</c:v>
                </c:pt>
                <c:pt idx="3">
                  <c:v>6.9999999999999993E-3</c:v>
                </c:pt>
                <c:pt idx="4">
                  <c:v>1.6E-2</c:v>
                </c:pt>
                <c:pt idx="5">
                  <c:v>7.9000000000000001E-2</c:v>
                </c:pt>
                <c:pt idx="6">
                  <c:v>1E-3</c:v>
                </c:pt>
                <c:pt idx="7">
                  <c:v>0.04</c:v>
                </c:pt>
                <c:pt idx="8">
                  <c:v>6.6000000000000003E-2</c:v>
                </c:pt>
                <c:pt idx="9">
                  <c:v>3.6000000000000004E-2</c:v>
                </c:pt>
                <c:pt idx="10">
                  <c:v>4.7E-2</c:v>
                </c:pt>
                <c:pt idx="11">
                  <c:v>0.157</c:v>
                </c:pt>
                <c:pt idx="12">
                  <c:v>0</c:v>
                </c:pt>
                <c:pt idx="13">
                  <c:v>1.6E-2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9E3-45E7-9638-FC9B9F1D64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126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3">
      <a:schemeClr val="dk1"/>
    </cs:effectRef>
    <cs:fontRef idx="minor">
      <a:schemeClr val="tx1"/>
    </cs:fontRef>
  </cs:dataPoint>
  <cs:dataPoint3D>
    <cs:lnRef idx="0"/>
    <cs:fillRef idx="3">
      <cs:styleClr val="auto"/>
    </cs:fillRef>
    <cs:effectRef idx="3">
      <a:schemeClr val="dk1"/>
    </cs:effectRef>
    <cs:fontRef idx="minor">
      <a:schemeClr val="tx1"/>
    </cs:fontRef>
  </cs:dataPoint3D>
  <cs:dataPointLine>
    <cs:lnRef idx="1">
      <cs:styleClr val="auto"/>
    </cs:lnRef>
    <cs:lineWidthScale>7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3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>
      <a:schemeClr val="dk1">
        <a:tint val="95000"/>
      </a:schemeClr>
    </cs:fillRef>
    <cs:effectRef idx="3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>
      <a:schemeClr val="dk1">
        <a:tint val="5000"/>
      </a:schemeClr>
    </cs:fillRef>
    <cs:effectRef idx="3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5-03-25T14:24:52.418" idx="3">
    <p:pos x="5576" y="572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AFB71F-E8F7-4F0D-9582-26C21525F7C3}" type="doc">
      <dgm:prSet loTypeId="urn:microsoft.com/office/officeart/2008/layout/PictureAccentList" loCatId="list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B261C9F4-A8D1-4CA1-BECC-8BFB6B4018E1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4000" dirty="0">
              <a:latin typeface="Times New Roman" panose="02020603050405020304" pitchFamily="18" charset="0"/>
              <a:cs typeface="Times New Roman" panose="02020603050405020304" pitchFamily="18" charset="0"/>
            </a:rPr>
            <a:t>Отчет представлен во исполнение:</a:t>
          </a:r>
        </a:p>
      </dgm:t>
    </dgm:pt>
    <dgm:pt modelId="{D71F55F2-14C3-4ECF-B255-BD5F629D1A99}" type="parTrans" cxnId="{A39B4975-F20C-4E84-8EAB-9594DC0A6CB3}">
      <dgm:prSet/>
      <dgm:spPr/>
      <dgm:t>
        <a:bodyPr/>
        <a:lstStyle/>
        <a:p>
          <a:endParaRPr lang="ru-RU"/>
        </a:p>
      </dgm:t>
    </dgm:pt>
    <dgm:pt modelId="{7CF63F31-9F67-4F9C-8107-220C70DB11F7}" type="sibTrans" cxnId="{A39B4975-F20C-4E84-8EAB-9594DC0A6CB3}">
      <dgm:prSet/>
      <dgm:spPr/>
      <dgm:t>
        <a:bodyPr/>
        <a:lstStyle/>
        <a:p>
          <a:endParaRPr lang="ru-RU"/>
        </a:p>
      </dgm:t>
    </dgm:pt>
    <dgm:pt modelId="{7C065404-0CC9-4C07-9418-5A571FA26FA0}">
      <dgm:prSet phldrT="[Текст]" custT="1"/>
      <dgm:spPr>
        <a:solidFill>
          <a:schemeClr val="accent4">
            <a:lumMod val="75000"/>
          </a:schemeClr>
        </a:solidFill>
      </dgm:spPr>
      <dgm:t>
        <a:bodyPr/>
        <a:lstStyle/>
        <a:p>
          <a:pPr algn="just"/>
          <a:r>
            <a:rPr lang="ru-RU" sz="2600" dirty="0">
              <a:latin typeface="Times New Roman" panose="02020603050405020304" pitchFamily="18" charset="0"/>
              <a:cs typeface="Times New Roman" panose="02020603050405020304" pitchFamily="18" charset="0"/>
            </a:rPr>
            <a:t>статьи 45 раздела </a:t>
          </a:r>
          <a:r>
            <a:rPr lang="en-US" sz="2600" dirty="0">
              <a:latin typeface="Times New Roman" panose="02020603050405020304" pitchFamily="18" charset="0"/>
              <a:cs typeface="Times New Roman" panose="02020603050405020304" pitchFamily="18" charset="0"/>
            </a:rPr>
            <a:t>IV</a:t>
          </a:r>
          <a:r>
            <a:rPr lang="ru-RU" sz="2600" dirty="0">
              <a:latin typeface="Times New Roman" panose="02020603050405020304" pitchFamily="18" charset="0"/>
              <a:cs typeface="Times New Roman" panose="02020603050405020304" pitchFamily="18" charset="0"/>
            </a:rPr>
            <a:t> Положения о бюджетном процессе в Уинском муниципальном</a:t>
          </a:r>
          <a:r>
            <a:rPr lang="en-US" sz="2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dirty="0">
              <a:latin typeface="Times New Roman" panose="02020603050405020304" pitchFamily="18" charset="0"/>
              <a:cs typeface="Times New Roman" panose="02020603050405020304" pitchFamily="18" charset="0"/>
            </a:rPr>
            <a:t>округе Пермского края, утвержденным решением Думы Уинского муниципального округа Пермского края от 08 ноября 2019 № 21</a:t>
          </a:r>
        </a:p>
        <a:p>
          <a:pPr algn="just"/>
          <a:endParaRPr lang="ru-RU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016020-D114-4CAF-B634-36E1C46CA994}" type="parTrans" cxnId="{EE1D6663-3930-4761-9A2B-17065C5087F8}">
      <dgm:prSet/>
      <dgm:spPr/>
      <dgm:t>
        <a:bodyPr/>
        <a:lstStyle/>
        <a:p>
          <a:endParaRPr lang="ru-RU"/>
        </a:p>
      </dgm:t>
    </dgm:pt>
    <dgm:pt modelId="{917C332C-A793-4687-9258-A4EA43A49632}" type="sibTrans" cxnId="{EE1D6663-3930-4761-9A2B-17065C5087F8}">
      <dgm:prSet/>
      <dgm:spPr/>
      <dgm:t>
        <a:bodyPr/>
        <a:lstStyle/>
        <a:p>
          <a:endParaRPr lang="ru-RU"/>
        </a:p>
      </dgm:t>
    </dgm:pt>
    <dgm:pt modelId="{3B0F130F-B3BD-47E7-8705-271573F24C88}" type="pres">
      <dgm:prSet presAssocID="{11AFB71F-E8F7-4F0D-9582-26C21525F7C3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E6777C6-FDC7-42D2-8CDC-F5E5F7989E5C}" type="pres">
      <dgm:prSet presAssocID="{B261C9F4-A8D1-4CA1-BECC-8BFB6B4018E1}" presName="root" presStyleCnt="0">
        <dgm:presLayoutVars>
          <dgm:chMax/>
          <dgm:chPref val="4"/>
        </dgm:presLayoutVars>
      </dgm:prSet>
      <dgm:spPr/>
    </dgm:pt>
    <dgm:pt modelId="{98CEEF2E-5FDF-4839-9826-C208E5371B22}" type="pres">
      <dgm:prSet presAssocID="{B261C9F4-A8D1-4CA1-BECC-8BFB6B4018E1}" presName="rootComposite" presStyleCnt="0">
        <dgm:presLayoutVars/>
      </dgm:prSet>
      <dgm:spPr/>
    </dgm:pt>
    <dgm:pt modelId="{30462BE3-C324-4301-A3EA-62E336A6FDDF}" type="pres">
      <dgm:prSet presAssocID="{B261C9F4-A8D1-4CA1-BECC-8BFB6B4018E1}" presName="rootText" presStyleLbl="node0" presStyleIdx="0" presStyleCnt="1" custScaleX="94314" custScaleY="56008" custLinFactNeighborX="182" custLinFactNeighborY="-43670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B4B6AF96-9478-47E7-AB94-6A7872F3CA69}" type="pres">
      <dgm:prSet presAssocID="{B261C9F4-A8D1-4CA1-BECC-8BFB6B4018E1}" presName="childShape" presStyleCnt="0">
        <dgm:presLayoutVars>
          <dgm:chMax val="0"/>
          <dgm:chPref val="0"/>
        </dgm:presLayoutVars>
      </dgm:prSet>
      <dgm:spPr/>
    </dgm:pt>
    <dgm:pt modelId="{EA92171D-A967-4CC7-9350-214E5A77BB4B}" type="pres">
      <dgm:prSet presAssocID="{7C065404-0CC9-4C07-9418-5A571FA26FA0}" presName="childComposite" presStyleCnt="0">
        <dgm:presLayoutVars>
          <dgm:chMax val="0"/>
          <dgm:chPref val="0"/>
        </dgm:presLayoutVars>
      </dgm:prSet>
      <dgm:spPr/>
    </dgm:pt>
    <dgm:pt modelId="{968BD832-E34C-467E-BD31-5A1BEBA80314}" type="pres">
      <dgm:prSet presAssocID="{7C065404-0CC9-4C07-9418-5A571FA26FA0}" presName="Image" presStyleLbl="node1" presStyleIdx="0" presStyleCnt="1" custScaleX="3527" custScaleY="7778" custLinFactNeighborY="2556"/>
      <dgm:spPr/>
    </dgm:pt>
    <dgm:pt modelId="{6C2961C2-0D48-462E-BD33-51C2ABD26C91}" type="pres">
      <dgm:prSet presAssocID="{7C065404-0CC9-4C07-9418-5A571FA26FA0}" presName="childText" presStyleLbl="lnNode1" presStyleIdx="0" presStyleCnt="1" custScaleX="114723" custScaleY="209800" custLinFactNeighborX="133" custLinFactNeighborY="458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C7543D8-6CEF-41D3-B939-B6BF64F60FD7}" type="presOf" srcId="{B261C9F4-A8D1-4CA1-BECC-8BFB6B4018E1}" destId="{30462BE3-C324-4301-A3EA-62E336A6FDDF}" srcOrd="0" destOrd="0" presId="urn:microsoft.com/office/officeart/2008/layout/PictureAccentList"/>
    <dgm:cxn modelId="{16FA3E9B-524F-4AE8-88BC-7D39406B6A8C}" type="presOf" srcId="{7C065404-0CC9-4C07-9418-5A571FA26FA0}" destId="{6C2961C2-0D48-462E-BD33-51C2ABD26C91}" srcOrd="0" destOrd="0" presId="urn:microsoft.com/office/officeart/2008/layout/PictureAccentList"/>
    <dgm:cxn modelId="{E584D6C0-8CEE-4C64-BF2F-2F2354698FFA}" type="presOf" srcId="{11AFB71F-E8F7-4F0D-9582-26C21525F7C3}" destId="{3B0F130F-B3BD-47E7-8705-271573F24C88}" srcOrd="0" destOrd="0" presId="urn:microsoft.com/office/officeart/2008/layout/PictureAccentList"/>
    <dgm:cxn modelId="{A39B4975-F20C-4E84-8EAB-9594DC0A6CB3}" srcId="{11AFB71F-E8F7-4F0D-9582-26C21525F7C3}" destId="{B261C9F4-A8D1-4CA1-BECC-8BFB6B4018E1}" srcOrd="0" destOrd="0" parTransId="{D71F55F2-14C3-4ECF-B255-BD5F629D1A99}" sibTransId="{7CF63F31-9F67-4F9C-8107-220C70DB11F7}"/>
    <dgm:cxn modelId="{EE1D6663-3930-4761-9A2B-17065C5087F8}" srcId="{B261C9F4-A8D1-4CA1-BECC-8BFB6B4018E1}" destId="{7C065404-0CC9-4C07-9418-5A571FA26FA0}" srcOrd="0" destOrd="0" parTransId="{86016020-D114-4CAF-B634-36E1C46CA994}" sibTransId="{917C332C-A793-4687-9258-A4EA43A49632}"/>
    <dgm:cxn modelId="{805C0383-5797-4244-A53D-523512D72F0A}" type="presParOf" srcId="{3B0F130F-B3BD-47E7-8705-271573F24C88}" destId="{FE6777C6-FDC7-42D2-8CDC-F5E5F7989E5C}" srcOrd="0" destOrd="0" presId="urn:microsoft.com/office/officeart/2008/layout/PictureAccentList"/>
    <dgm:cxn modelId="{6BEC982B-878B-49D4-8849-E63997F97E04}" type="presParOf" srcId="{FE6777C6-FDC7-42D2-8CDC-F5E5F7989E5C}" destId="{98CEEF2E-5FDF-4839-9826-C208E5371B22}" srcOrd="0" destOrd="0" presId="urn:microsoft.com/office/officeart/2008/layout/PictureAccentList"/>
    <dgm:cxn modelId="{621C3884-9741-4073-9FB5-27E529FBEA69}" type="presParOf" srcId="{98CEEF2E-5FDF-4839-9826-C208E5371B22}" destId="{30462BE3-C324-4301-A3EA-62E336A6FDDF}" srcOrd="0" destOrd="0" presId="urn:microsoft.com/office/officeart/2008/layout/PictureAccentList"/>
    <dgm:cxn modelId="{940D6EDC-33C8-48BF-BDF4-990ECD574709}" type="presParOf" srcId="{FE6777C6-FDC7-42D2-8CDC-F5E5F7989E5C}" destId="{B4B6AF96-9478-47E7-AB94-6A7872F3CA69}" srcOrd="1" destOrd="0" presId="urn:microsoft.com/office/officeart/2008/layout/PictureAccentList"/>
    <dgm:cxn modelId="{6346F0A4-1DD8-41B4-B58E-DE3AEA1B7863}" type="presParOf" srcId="{B4B6AF96-9478-47E7-AB94-6A7872F3CA69}" destId="{EA92171D-A967-4CC7-9350-214E5A77BB4B}" srcOrd="0" destOrd="0" presId="urn:microsoft.com/office/officeart/2008/layout/PictureAccentList"/>
    <dgm:cxn modelId="{9C1ABB79-B5B5-45E6-8D39-45F6B682E8EA}" type="presParOf" srcId="{EA92171D-A967-4CC7-9350-214E5A77BB4B}" destId="{968BD832-E34C-467E-BD31-5A1BEBA80314}" srcOrd="0" destOrd="0" presId="urn:microsoft.com/office/officeart/2008/layout/PictureAccentList"/>
    <dgm:cxn modelId="{F8F89CE2-2BFF-469F-A90A-586AE2750E43}" type="presParOf" srcId="{EA92171D-A967-4CC7-9350-214E5A77BB4B}" destId="{6C2961C2-0D48-462E-BD33-51C2ABD26C91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DEF3F7-42C1-42AB-97D3-FAEAFFAD36F4}" type="doc">
      <dgm:prSet loTypeId="urn:microsoft.com/office/officeart/2005/8/layout/lProcess2" loCatId="list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467379CB-B728-4506-9D57-3AA621B2AA79}">
      <dgm:prSet phldrT="[Текст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 общего образования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D3FD75-E4EC-48C3-8CFA-123DAEB17609}" type="parTrans" cxnId="{6AFEFCE7-0590-41B9-B082-3A88D8DDA05D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3D6658-7947-4A77-B2AF-ACBD8559EBE9}" type="sibTrans" cxnId="{6AFEFCE7-0590-41B9-B082-3A88D8DDA05D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B21898-EF02-4D5C-AC41-92E973B3F58B}">
      <dgm:prSet phldrT="[Текст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 дополнительного образования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270623-8CB6-4857-9FA5-1D63461858D5}" type="parTrans" cxnId="{9D92D606-1273-4976-98DD-CB0B6B093C04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3E2555-563E-41D1-A798-CA7774A3350E}" type="sibTrans" cxnId="{9D92D606-1273-4976-98DD-CB0B6B093C04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C27617-8079-48C8-BAD0-1F2A183F5334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Работники учреждений культуры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760CAB-7E07-4693-BF64-FE8A0C7FB4C7}" type="parTrans" cxnId="{DCAF5BEC-7DEC-4F12-A2B0-A731FA14643D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D6C907-23B5-4819-8A3E-63AA881D8262}" type="sibTrans" cxnId="{DCAF5BEC-7DEC-4F12-A2B0-A731FA14643D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E15CFE-5A51-4ECC-8576-5F8D34F7ED46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ln/>
        <a:effectLst>
          <a:glow rad="190500">
            <a:schemeClr val="accent4">
              <a:lumMod val="75000"/>
              <a:alpha val="40000"/>
            </a:schemeClr>
          </a:glow>
        </a:effectLst>
      </dgm:spPr>
      <dgm:t>
        <a:bodyPr/>
        <a:lstStyle/>
        <a:p>
          <a:r>
            <a: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52 934 руб.</a:t>
          </a:r>
        </a:p>
      </dgm:t>
    </dgm:pt>
    <dgm:pt modelId="{79B89783-2070-4AEF-B673-AFE491D0C998}" type="parTrans" cxnId="{4D3BFC9D-5BE8-4B8F-ABA9-C2A8F2267337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3D3206-3195-4376-9285-0C8116D17983}" type="sibTrans" cxnId="{4D3BFC9D-5BE8-4B8F-ABA9-C2A8F2267337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E6CAE4-CD12-445B-99AA-09D65F110E08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ln/>
        <a:effectLst>
          <a:glow rad="190500">
            <a:schemeClr val="accent4">
              <a:lumMod val="75000"/>
              <a:alpha val="40000"/>
            </a:schemeClr>
          </a:glow>
        </a:effectLst>
      </dgm:spPr>
      <dgm:t>
        <a:bodyPr/>
        <a:lstStyle/>
        <a:p>
          <a:r>
            <a: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54 331 руб.</a:t>
          </a:r>
        </a:p>
      </dgm:t>
    </dgm:pt>
    <dgm:pt modelId="{48D99921-5467-4A7C-8BAE-BE990CFF571F}" type="parTrans" cxnId="{624E487F-8097-4253-9482-C409427CD1A6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149AFB-D119-4FAF-B2A6-3F1D5C9BF1B7}" type="sibTrans" cxnId="{624E487F-8097-4253-9482-C409427CD1A6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03E8B5-E95D-4523-AC40-35CD289C5DAF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ln/>
        <a:effectLst>
          <a:glow rad="190500">
            <a:schemeClr val="accent4">
              <a:lumMod val="75000"/>
              <a:alpha val="40000"/>
            </a:schemeClr>
          </a:glow>
        </a:effectLst>
      </dgm:spPr>
      <dgm:t>
        <a:bodyPr/>
        <a:lstStyle/>
        <a:p>
          <a:r>
            <a: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53 218 руб</a:t>
          </a: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C2F13E5D-4741-4F0B-A15C-43767F2C2170}" type="parTrans" cxnId="{EA891755-A237-4E63-A8BA-F4235DDF0F06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A52D75-C6E1-4852-A271-722DCF04C88C}" type="sibTrans" cxnId="{EA891755-A237-4E63-A8BA-F4235DDF0F06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76B1C8-E821-4F62-B8BF-7DAA03252AD1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ln/>
        <a:effectLst>
          <a:glow rad="190500">
            <a:schemeClr val="accent4">
              <a:lumMod val="75000"/>
              <a:alpha val="40000"/>
            </a:schemeClr>
          </a:glow>
        </a:effectLst>
      </dgm:spPr>
      <dgm:t>
        <a:bodyPr/>
        <a:lstStyle/>
        <a:p>
          <a:r>
            <a: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47 332,52 руб.</a:t>
          </a:r>
        </a:p>
      </dgm:t>
    </dgm:pt>
    <dgm:pt modelId="{65D78AB7-05F5-454C-8C82-239F870EC205}" type="parTrans" cxnId="{73CFE15D-653F-4650-9C04-8F61CE62CC8A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8CB179-B1B8-4D5C-AA5A-AC55E30B7362}" type="sibTrans" cxnId="{73CFE15D-653F-4650-9C04-8F61CE62CC8A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BC1823-9A3D-40B6-B4DC-29A41BB5D43A}">
      <dgm:prSet custT="1"/>
      <dgm:spPr>
        <a:solidFill>
          <a:schemeClr val="accent3">
            <a:lumMod val="20000"/>
            <a:lumOff val="80000"/>
          </a:schemeClr>
        </a:solidFill>
        <a:effectLst>
          <a:glow>
            <a:schemeClr val="accent1">
              <a:alpha val="40000"/>
            </a:schemeClr>
          </a:glow>
          <a:softEdge rad="0"/>
        </a:effectLst>
      </dgm:spPr>
      <dgm:t>
        <a:bodyPr/>
        <a:lstStyle/>
        <a:p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100,2 % </a:t>
          </a:r>
        </a:p>
        <a:p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53 038,1 руб.</a:t>
          </a:r>
        </a:p>
      </dgm:t>
    </dgm:pt>
    <dgm:pt modelId="{A21DADA4-82A2-4196-9811-CAA3BC870EE1}" type="parTrans" cxnId="{E68914B5-22BD-4F16-9FF0-31932707B4D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378660-C73F-4C82-A64B-3FD78F754DCC}" type="sibTrans" cxnId="{E68914B5-22BD-4F16-9FF0-31932707B4D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49F380-295D-4267-8D94-487A3C0D54BC}">
      <dgm:prSet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101,03 %</a:t>
          </a:r>
        </a:p>
        <a:p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54 893,3 руб.</a:t>
          </a:r>
        </a:p>
      </dgm:t>
    </dgm:pt>
    <dgm:pt modelId="{1DB6131A-E7AF-4FF1-BD7E-2BCF5DEC5970}" type="parTrans" cxnId="{8C0D818C-0E0B-4C64-AC19-D1DA753D16BD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336508-1B59-4CB1-AED1-168423C781A1}" type="sibTrans" cxnId="{8C0D818C-0E0B-4C64-AC19-D1DA753D16BD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2F209B-D944-44F6-884C-2C2ED4CE718E}">
      <dgm:prSet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100,0 %</a:t>
          </a:r>
        </a:p>
        <a:p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53 219,5 руб.</a:t>
          </a:r>
        </a:p>
      </dgm:t>
    </dgm:pt>
    <dgm:pt modelId="{9CAAAEA0-C1E4-47D8-9D62-9978649C9AA2}" type="parTrans" cxnId="{325F0053-9713-42C5-BA82-A318714208BF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F2D127-2C0E-4A1A-B64A-31A1B159B67D}" type="sibTrans" cxnId="{325F0053-9713-42C5-BA82-A318714208BF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A72008-67DF-488C-A07D-2CD709E9042F}">
      <dgm:prSet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100,0 %</a:t>
          </a:r>
        </a:p>
        <a:p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47 333,1 руб.</a:t>
          </a:r>
        </a:p>
      </dgm:t>
    </dgm:pt>
    <dgm:pt modelId="{819B0737-2E56-43FB-A379-335BF9BAB843}" type="parTrans" cxnId="{00572825-A741-4323-B6B1-55D942424EE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6252C8-7358-476F-898E-EFF235F08998}" type="sibTrans" cxnId="{00572825-A741-4323-B6B1-55D942424EE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E4D799-D757-4880-A395-8DE3B05D1FCE}">
      <dgm:prSet phldrT="[Текст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 дошкольного образования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53A53F-0D21-4946-9FB5-DC141290DCC4}" type="sibTrans" cxnId="{A0C4C723-5629-40B8-8C4B-4F7AC52F0740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0E8EA7-2607-42E2-BCBE-D213DC066388}" type="parTrans" cxnId="{A0C4C723-5629-40B8-8C4B-4F7AC52F0740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AC0BC5-8FD9-4FFE-905A-CD890DDC9711}" type="pres">
      <dgm:prSet presAssocID="{83DEF3F7-42C1-42AB-97D3-FAEAFFAD36F4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917CEA6-BD7E-4415-9F6D-93BD52541D19}" type="pres">
      <dgm:prSet presAssocID="{467379CB-B728-4506-9D57-3AA621B2AA79}" presName="compNode" presStyleCnt="0"/>
      <dgm:spPr/>
    </dgm:pt>
    <dgm:pt modelId="{25743631-35FE-47A5-A188-20EAE011F3BA}" type="pres">
      <dgm:prSet presAssocID="{467379CB-B728-4506-9D57-3AA621B2AA79}" presName="aNode" presStyleLbl="bgShp" presStyleIdx="0" presStyleCnt="4" custScaleY="71898" custLinFactNeighborX="-43" custLinFactNeighborY="68"/>
      <dgm:spPr/>
      <dgm:t>
        <a:bodyPr/>
        <a:lstStyle/>
        <a:p>
          <a:endParaRPr lang="ru-RU"/>
        </a:p>
      </dgm:t>
    </dgm:pt>
    <dgm:pt modelId="{8AAA378E-8001-4FDC-A76A-D3764151D091}" type="pres">
      <dgm:prSet presAssocID="{467379CB-B728-4506-9D57-3AA621B2AA79}" presName="textNode" presStyleLbl="bgShp" presStyleIdx="0" presStyleCnt="4"/>
      <dgm:spPr/>
      <dgm:t>
        <a:bodyPr/>
        <a:lstStyle/>
        <a:p>
          <a:endParaRPr lang="ru-RU"/>
        </a:p>
      </dgm:t>
    </dgm:pt>
    <dgm:pt modelId="{E919F526-2A93-4AA7-9D39-A11571392EEE}" type="pres">
      <dgm:prSet presAssocID="{467379CB-B728-4506-9D57-3AA621B2AA79}" presName="compChildNode" presStyleCnt="0"/>
      <dgm:spPr/>
    </dgm:pt>
    <dgm:pt modelId="{5E2A3583-EE91-48E5-A186-6A15F9322B47}" type="pres">
      <dgm:prSet presAssocID="{467379CB-B728-4506-9D57-3AA621B2AA79}" presName="theInnerList" presStyleCnt="0"/>
      <dgm:spPr/>
    </dgm:pt>
    <dgm:pt modelId="{0971185C-44AB-4301-AD0F-113902A1F7BB}" type="pres">
      <dgm:prSet presAssocID="{53BC1823-9A3D-40B6-B4DC-29A41BB5D43A}" presName="childNode" presStyleLbl="node1" presStyleIdx="0" presStyleCnt="8" custScaleX="97715" custScaleY="35638" custLinFactNeighborX="2720" custLinFactNeighborY="-14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25DE54-A547-4747-A7F6-E721F4EB63D2}" type="pres">
      <dgm:prSet presAssocID="{53BC1823-9A3D-40B6-B4DC-29A41BB5D43A}" presName="aSpace2" presStyleCnt="0"/>
      <dgm:spPr/>
    </dgm:pt>
    <dgm:pt modelId="{52590929-01F0-4C7F-9A9B-D5424F8C253D}" type="pres">
      <dgm:prSet presAssocID="{F8E15CFE-5A51-4ECC-8576-5F8D34F7ED46}" presName="childNode" presStyleLbl="node1" presStyleIdx="1" presStyleCnt="8" custScaleY="217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33CEF6-2D02-4D47-BEBB-4EB964830AEA}" type="pres">
      <dgm:prSet presAssocID="{467379CB-B728-4506-9D57-3AA621B2AA79}" presName="aSpace" presStyleCnt="0"/>
      <dgm:spPr/>
    </dgm:pt>
    <dgm:pt modelId="{A38BE0C6-50ED-477E-B4F7-6CB743DE4FAC}" type="pres">
      <dgm:prSet presAssocID="{5AE4D799-D757-4880-A395-8DE3B05D1FCE}" presName="compNode" presStyleCnt="0"/>
      <dgm:spPr/>
    </dgm:pt>
    <dgm:pt modelId="{66B0A4EE-50C7-4455-8E94-DCB4DE0B97C7}" type="pres">
      <dgm:prSet presAssocID="{5AE4D799-D757-4880-A395-8DE3B05D1FCE}" presName="aNode" presStyleLbl="bgShp" presStyleIdx="1" presStyleCnt="4" custScaleY="71054" custLinFactNeighborX="-1648" custLinFactNeighborY="-986"/>
      <dgm:spPr/>
      <dgm:t>
        <a:bodyPr/>
        <a:lstStyle/>
        <a:p>
          <a:endParaRPr lang="ru-RU"/>
        </a:p>
      </dgm:t>
    </dgm:pt>
    <dgm:pt modelId="{5F8E949E-6662-452F-940A-AD84C1C0CDA8}" type="pres">
      <dgm:prSet presAssocID="{5AE4D799-D757-4880-A395-8DE3B05D1FCE}" presName="textNode" presStyleLbl="bgShp" presStyleIdx="1" presStyleCnt="4"/>
      <dgm:spPr/>
      <dgm:t>
        <a:bodyPr/>
        <a:lstStyle/>
        <a:p>
          <a:endParaRPr lang="ru-RU"/>
        </a:p>
      </dgm:t>
    </dgm:pt>
    <dgm:pt modelId="{1260B967-4464-4109-A216-8F86E4D4E5EA}" type="pres">
      <dgm:prSet presAssocID="{5AE4D799-D757-4880-A395-8DE3B05D1FCE}" presName="compChildNode" presStyleCnt="0"/>
      <dgm:spPr/>
    </dgm:pt>
    <dgm:pt modelId="{EADB76E8-0BDB-4F34-ABED-48824442F5E7}" type="pres">
      <dgm:prSet presAssocID="{5AE4D799-D757-4880-A395-8DE3B05D1FCE}" presName="theInnerList" presStyleCnt="0"/>
      <dgm:spPr/>
    </dgm:pt>
    <dgm:pt modelId="{793C0705-5382-4EF8-BEA0-F4B9BABF88CB}" type="pres">
      <dgm:prSet presAssocID="{F149F380-295D-4267-8D94-487A3C0D54BC}" presName="childNode" presStyleLbl="node1" presStyleIdx="2" presStyleCnt="8" custScaleY="36934" custLinFactNeighborX="-202" custLinFactNeighborY="-44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9AB51F-9756-4140-9D3F-30AACB851036}" type="pres">
      <dgm:prSet presAssocID="{F149F380-295D-4267-8D94-487A3C0D54BC}" presName="aSpace2" presStyleCnt="0"/>
      <dgm:spPr/>
    </dgm:pt>
    <dgm:pt modelId="{6AE18252-EC2D-45E1-A455-FBF5EFB276F6}" type="pres">
      <dgm:prSet presAssocID="{CFE6CAE4-CD12-445B-99AA-09D65F110E08}" presName="childNode" presStyleLbl="node1" presStyleIdx="3" presStyleCnt="8" custScaleY="213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0814AC-443C-4322-B853-92EC0CEAD0B0}" type="pres">
      <dgm:prSet presAssocID="{5AE4D799-D757-4880-A395-8DE3B05D1FCE}" presName="aSpace" presStyleCnt="0"/>
      <dgm:spPr/>
    </dgm:pt>
    <dgm:pt modelId="{3A125812-CBAE-492D-9DA7-A874214F1494}" type="pres">
      <dgm:prSet presAssocID="{CCB21898-EF02-4D5C-AC41-92E973B3F58B}" presName="compNode" presStyleCnt="0"/>
      <dgm:spPr/>
    </dgm:pt>
    <dgm:pt modelId="{73C0176E-7D6D-4EB7-821F-112BC9212A10}" type="pres">
      <dgm:prSet presAssocID="{CCB21898-EF02-4D5C-AC41-92E973B3F58B}" presName="aNode" presStyleLbl="bgShp" presStyleIdx="2" presStyleCnt="4" custScaleX="120783" custScaleY="70413" custLinFactNeighborX="819" custLinFactNeighborY="-1883"/>
      <dgm:spPr/>
      <dgm:t>
        <a:bodyPr/>
        <a:lstStyle/>
        <a:p>
          <a:endParaRPr lang="ru-RU"/>
        </a:p>
      </dgm:t>
    </dgm:pt>
    <dgm:pt modelId="{698BE7C6-B0A9-4484-B5D7-CA5297F3BBF5}" type="pres">
      <dgm:prSet presAssocID="{CCB21898-EF02-4D5C-AC41-92E973B3F58B}" presName="textNode" presStyleLbl="bgShp" presStyleIdx="2" presStyleCnt="4"/>
      <dgm:spPr/>
      <dgm:t>
        <a:bodyPr/>
        <a:lstStyle/>
        <a:p>
          <a:endParaRPr lang="ru-RU"/>
        </a:p>
      </dgm:t>
    </dgm:pt>
    <dgm:pt modelId="{1EAC927F-0DAA-4E96-AE33-BBA5ADE87ED3}" type="pres">
      <dgm:prSet presAssocID="{CCB21898-EF02-4D5C-AC41-92E973B3F58B}" presName="compChildNode" presStyleCnt="0"/>
      <dgm:spPr/>
    </dgm:pt>
    <dgm:pt modelId="{33FB9F47-CE41-45D3-8DE1-1B6E31E64D20}" type="pres">
      <dgm:prSet presAssocID="{CCB21898-EF02-4D5C-AC41-92E973B3F58B}" presName="theInnerList" presStyleCnt="0"/>
      <dgm:spPr/>
    </dgm:pt>
    <dgm:pt modelId="{8598F4FE-10F4-4E54-BC12-A19801251A4D}" type="pres">
      <dgm:prSet presAssocID="{572F209B-D944-44F6-884C-2C2ED4CE718E}" presName="childNode" presStyleLbl="node1" presStyleIdx="4" presStyleCnt="8" custAng="10800000" custFlipVert="1" custScaleX="105480" custScaleY="36793" custLinFactNeighborX="1850" custLinFactNeighborY="35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88009A-99DB-4B83-99B8-399CE6160DBE}" type="pres">
      <dgm:prSet presAssocID="{572F209B-D944-44F6-884C-2C2ED4CE718E}" presName="aSpace2" presStyleCnt="0"/>
      <dgm:spPr/>
    </dgm:pt>
    <dgm:pt modelId="{B91A0C16-7D88-46CC-8623-7855C1900380}" type="pres">
      <dgm:prSet presAssocID="{C303E8B5-E95D-4523-AC40-35CD289C5DAF}" presName="childNode" presStyleLbl="node1" presStyleIdx="5" presStyleCnt="8" custScaleY="210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340D1A-2B13-4CCE-A989-1D455CD0AFBD}" type="pres">
      <dgm:prSet presAssocID="{CCB21898-EF02-4D5C-AC41-92E973B3F58B}" presName="aSpace" presStyleCnt="0"/>
      <dgm:spPr/>
    </dgm:pt>
    <dgm:pt modelId="{635C9379-6163-44AA-883F-97E62F907672}" type="pres">
      <dgm:prSet presAssocID="{2BC27617-8079-48C8-BAD0-1F2A183F5334}" presName="compNode" presStyleCnt="0"/>
      <dgm:spPr/>
    </dgm:pt>
    <dgm:pt modelId="{34A6229F-3588-4558-AF6F-BF92E6D47CB5}" type="pres">
      <dgm:prSet presAssocID="{2BC27617-8079-48C8-BAD0-1F2A183F5334}" presName="aNode" presStyleLbl="bgShp" presStyleIdx="3" presStyleCnt="4" custScaleY="67953" custLinFactNeighborX="82" custLinFactNeighborY="-2202"/>
      <dgm:spPr/>
      <dgm:t>
        <a:bodyPr/>
        <a:lstStyle/>
        <a:p>
          <a:endParaRPr lang="ru-RU"/>
        </a:p>
      </dgm:t>
    </dgm:pt>
    <dgm:pt modelId="{B11919BE-40B9-48C3-A89D-30B34EA87A9E}" type="pres">
      <dgm:prSet presAssocID="{2BC27617-8079-48C8-BAD0-1F2A183F5334}" presName="textNode" presStyleLbl="bgShp" presStyleIdx="3" presStyleCnt="4"/>
      <dgm:spPr/>
      <dgm:t>
        <a:bodyPr/>
        <a:lstStyle/>
        <a:p>
          <a:endParaRPr lang="ru-RU"/>
        </a:p>
      </dgm:t>
    </dgm:pt>
    <dgm:pt modelId="{F2D4CB89-55D7-4A06-B2B6-018606A309AF}" type="pres">
      <dgm:prSet presAssocID="{2BC27617-8079-48C8-BAD0-1F2A183F5334}" presName="compChildNode" presStyleCnt="0"/>
      <dgm:spPr/>
    </dgm:pt>
    <dgm:pt modelId="{5CDEBEFE-9375-4C01-BFD0-07CDF819FC55}" type="pres">
      <dgm:prSet presAssocID="{2BC27617-8079-48C8-BAD0-1F2A183F5334}" presName="theInnerList" presStyleCnt="0"/>
      <dgm:spPr/>
    </dgm:pt>
    <dgm:pt modelId="{A70C00E6-24FA-4F43-B69A-0E34946208AD}" type="pres">
      <dgm:prSet presAssocID="{04A72008-67DF-488C-A07D-2CD709E9042F}" presName="childNode" presStyleLbl="node1" presStyleIdx="6" presStyleCnt="8" custScaleX="103245" custScaleY="39685" custLinFactNeighborX="-24" custLinFactNeighborY="114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7D70E0-4A73-4A7D-847F-0A7D93A02A74}" type="pres">
      <dgm:prSet presAssocID="{04A72008-67DF-488C-A07D-2CD709E9042F}" presName="aSpace2" presStyleCnt="0"/>
      <dgm:spPr/>
    </dgm:pt>
    <dgm:pt modelId="{EBD19780-067C-45B1-9E1D-F29498BBE35E}" type="pres">
      <dgm:prSet presAssocID="{BF76B1C8-E821-4F62-B8BF-7DAA03252AD1}" presName="childNode" presStyleLbl="node1" presStyleIdx="7" presStyleCnt="8" custScaleX="114725" custScaleY="214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4B3CF82-6579-4C35-9356-BEC723521747}" type="presOf" srcId="{CFE6CAE4-CD12-445B-99AA-09D65F110E08}" destId="{6AE18252-EC2D-45E1-A455-FBF5EFB276F6}" srcOrd="0" destOrd="0" presId="urn:microsoft.com/office/officeart/2005/8/layout/lProcess2"/>
    <dgm:cxn modelId="{5BFD326B-7A09-4C79-A281-F470F3E1AC72}" type="presOf" srcId="{CCB21898-EF02-4D5C-AC41-92E973B3F58B}" destId="{73C0176E-7D6D-4EB7-821F-112BC9212A10}" srcOrd="0" destOrd="0" presId="urn:microsoft.com/office/officeart/2005/8/layout/lProcess2"/>
    <dgm:cxn modelId="{74E130E7-AF8B-4DA0-9205-FEFF98519F8C}" type="presOf" srcId="{2BC27617-8079-48C8-BAD0-1F2A183F5334}" destId="{34A6229F-3588-4558-AF6F-BF92E6D47CB5}" srcOrd="0" destOrd="0" presId="urn:microsoft.com/office/officeart/2005/8/layout/lProcess2"/>
    <dgm:cxn modelId="{BCE09C47-4BA3-4C8A-9072-3C1467522EF4}" type="presOf" srcId="{467379CB-B728-4506-9D57-3AA621B2AA79}" destId="{25743631-35FE-47A5-A188-20EAE011F3BA}" srcOrd="0" destOrd="0" presId="urn:microsoft.com/office/officeart/2005/8/layout/lProcess2"/>
    <dgm:cxn modelId="{73CFE15D-653F-4650-9C04-8F61CE62CC8A}" srcId="{2BC27617-8079-48C8-BAD0-1F2A183F5334}" destId="{BF76B1C8-E821-4F62-B8BF-7DAA03252AD1}" srcOrd="1" destOrd="0" parTransId="{65D78AB7-05F5-454C-8C82-239F870EC205}" sibTransId="{338CB179-B1B8-4D5C-AA5A-AC55E30B7362}"/>
    <dgm:cxn modelId="{6AFEFCE7-0590-41B9-B082-3A88D8DDA05D}" srcId="{83DEF3F7-42C1-42AB-97D3-FAEAFFAD36F4}" destId="{467379CB-B728-4506-9D57-3AA621B2AA79}" srcOrd="0" destOrd="0" parTransId="{21D3FD75-E4EC-48C3-8CFA-123DAEB17609}" sibTransId="{D73D6658-7947-4A77-B2AF-ACBD8559EBE9}"/>
    <dgm:cxn modelId="{358268FD-3040-4A01-9022-E1643E2F3447}" type="presOf" srcId="{467379CB-B728-4506-9D57-3AA621B2AA79}" destId="{8AAA378E-8001-4FDC-A76A-D3764151D091}" srcOrd="1" destOrd="0" presId="urn:microsoft.com/office/officeart/2005/8/layout/lProcess2"/>
    <dgm:cxn modelId="{476BD37E-BD94-4D6E-BCAF-8EF8FEE4CA3E}" type="presOf" srcId="{5AE4D799-D757-4880-A395-8DE3B05D1FCE}" destId="{5F8E949E-6662-452F-940A-AD84C1C0CDA8}" srcOrd="1" destOrd="0" presId="urn:microsoft.com/office/officeart/2005/8/layout/lProcess2"/>
    <dgm:cxn modelId="{2EB227A0-7DFE-4C26-9A5D-E088BF47C147}" type="presOf" srcId="{BF76B1C8-E821-4F62-B8BF-7DAA03252AD1}" destId="{EBD19780-067C-45B1-9E1D-F29498BBE35E}" srcOrd="0" destOrd="0" presId="urn:microsoft.com/office/officeart/2005/8/layout/lProcess2"/>
    <dgm:cxn modelId="{9FA66D9E-AB54-4557-8B2C-68FF2C6DDF2E}" type="presOf" srcId="{F8E15CFE-5A51-4ECC-8576-5F8D34F7ED46}" destId="{52590929-01F0-4C7F-9A9B-D5424F8C253D}" srcOrd="0" destOrd="0" presId="urn:microsoft.com/office/officeart/2005/8/layout/lProcess2"/>
    <dgm:cxn modelId="{00572825-A741-4323-B6B1-55D942424EE1}" srcId="{2BC27617-8079-48C8-BAD0-1F2A183F5334}" destId="{04A72008-67DF-488C-A07D-2CD709E9042F}" srcOrd="0" destOrd="0" parTransId="{819B0737-2E56-43FB-A379-335BF9BAB843}" sibTransId="{8B6252C8-7358-476F-898E-EFF235F08998}"/>
    <dgm:cxn modelId="{D266D058-9A63-4841-9F29-0DE8001BC518}" type="presOf" srcId="{04A72008-67DF-488C-A07D-2CD709E9042F}" destId="{A70C00E6-24FA-4F43-B69A-0E34946208AD}" srcOrd="0" destOrd="0" presId="urn:microsoft.com/office/officeart/2005/8/layout/lProcess2"/>
    <dgm:cxn modelId="{AD10BA33-E29E-416F-A3C6-6164F6F981C3}" type="presOf" srcId="{CCB21898-EF02-4D5C-AC41-92E973B3F58B}" destId="{698BE7C6-B0A9-4484-B5D7-CA5297F3BBF5}" srcOrd="1" destOrd="0" presId="urn:microsoft.com/office/officeart/2005/8/layout/lProcess2"/>
    <dgm:cxn modelId="{DCAF5BEC-7DEC-4F12-A2B0-A731FA14643D}" srcId="{83DEF3F7-42C1-42AB-97D3-FAEAFFAD36F4}" destId="{2BC27617-8079-48C8-BAD0-1F2A183F5334}" srcOrd="3" destOrd="0" parTransId="{D7760CAB-7E07-4693-BF64-FE8A0C7FB4C7}" sibTransId="{C9D6C907-23B5-4819-8A3E-63AA881D8262}"/>
    <dgm:cxn modelId="{A0C4C723-5629-40B8-8C4B-4F7AC52F0740}" srcId="{83DEF3F7-42C1-42AB-97D3-FAEAFFAD36F4}" destId="{5AE4D799-D757-4880-A395-8DE3B05D1FCE}" srcOrd="1" destOrd="0" parTransId="{1D0E8EA7-2607-42E2-BCBE-D213DC066388}" sibTransId="{A053A53F-0D21-4946-9FB5-DC141290DCC4}"/>
    <dgm:cxn modelId="{325F0053-9713-42C5-BA82-A318714208BF}" srcId="{CCB21898-EF02-4D5C-AC41-92E973B3F58B}" destId="{572F209B-D944-44F6-884C-2C2ED4CE718E}" srcOrd="0" destOrd="0" parTransId="{9CAAAEA0-C1E4-47D8-9D62-9978649C9AA2}" sibTransId="{4AF2D127-2C0E-4A1A-B64A-31A1B159B67D}"/>
    <dgm:cxn modelId="{9D92D606-1273-4976-98DD-CB0B6B093C04}" srcId="{83DEF3F7-42C1-42AB-97D3-FAEAFFAD36F4}" destId="{CCB21898-EF02-4D5C-AC41-92E973B3F58B}" srcOrd="2" destOrd="0" parTransId="{55270623-8CB6-4857-9FA5-1D63461858D5}" sibTransId="{813E2555-563E-41D1-A798-CA7774A3350E}"/>
    <dgm:cxn modelId="{EA891755-A237-4E63-A8BA-F4235DDF0F06}" srcId="{CCB21898-EF02-4D5C-AC41-92E973B3F58B}" destId="{C303E8B5-E95D-4523-AC40-35CD289C5DAF}" srcOrd="1" destOrd="0" parTransId="{C2F13E5D-4741-4F0B-A15C-43767F2C2170}" sibTransId="{67A52D75-C6E1-4852-A271-722DCF04C88C}"/>
    <dgm:cxn modelId="{9EB3F172-BF33-4494-9B15-0C9EFEA77C60}" type="presOf" srcId="{2BC27617-8079-48C8-BAD0-1F2A183F5334}" destId="{B11919BE-40B9-48C3-A89D-30B34EA87A9E}" srcOrd="1" destOrd="0" presId="urn:microsoft.com/office/officeart/2005/8/layout/lProcess2"/>
    <dgm:cxn modelId="{624E487F-8097-4253-9482-C409427CD1A6}" srcId="{5AE4D799-D757-4880-A395-8DE3B05D1FCE}" destId="{CFE6CAE4-CD12-445B-99AA-09D65F110E08}" srcOrd="1" destOrd="0" parTransId="{48D99921-5467-4A7C-8BAE-BE990CFF571F}" sibTransId="{F0149AFB-D119-4FAF-B2A6-3F1D5C9BF1B7}"/>
    <dgm:cxn modelId="{1E6AC1DE-3200-4DB5-9E8D-63DEDB9928F5}" type="presOf" srcId="{53BC1823-9A3D-40B6-B4DC-29A41BB5D43A}" destId="{0971185C-44AB-4301-AD0F-113902A1F7BB}" srcOrd="0" destOrd="0" presId="urn:microsoft.com/office/officeart/2005/8/layout/lProcess2"/>
    <dgm:cxn modelId="{E68914B5-22BD-4F16-9FF0-31932707B4D1}" srcId="{467379CB-B728-4506-9D57-3AA621B2AA79}" destId="{53BC1823-9A3D-40B6-B4DC-29A41BB5D43A}" srcOrd="0" destOrd="0" parTransId="{A21DADA4-82A2-4196-9811-CAA3BC870EE1}" sibTransId="{16378660-C73F-4C82-A64B-3FD78F754DCC}"/>
    <dgm:cxn modelId="{1EE0CC2F-7874-4095-88AF-987E6BE08E58}" type="presOf" srcId="{83DEF3F7-42C1-42AB-97D3-FAEAFFAD36F4}" destId="{26AC0BC5-8FD9-4FFE-905A-CD890DDC9711}" srcOrd="0" destOrd="0" presId="urn:microsoft.com/office/officeart/2005/8/layout/lProcess2"/>
    <dgm:cxn modelId="{4D3BFC9D-5BE8-4B8F-ABA9-C2A8F2267337}" srcId="{467379CB-B728-4506-9D57-3AA621B2AA79}" destId="{F8E15CFE-5A51-4ECC-8576-5F8D34F7ED46}" srcOrd="1" destOrd="0" parTransId="{79B89783-2070-4AEF-B673-AFE491D0C998}" sibTransId="{A63D3206-3195-4376-9285-0C8116D17983}"/>
    <dgm:cxn modelId="{C44A8351-8EA1-4D11-A97A-1D3349CEEEC7}" type="presOf" srcId="{5AE4D799-D757-4880-A395-8DE3B05D1FCE}" destId="{66B0A4EE-50C7-4455-8E94-DCB4DE0B97C7}" srcOrd="0" destOrd="0" presId="urn:microsoft.com/office/officeart/2005/8/layout/lProcess2"/>
    <dgm:cxn modelId="{1A24481F-6D5D-40A8-84B9-77DC5C19B58E}" type="presOf" srcId="{572F209B-D944-44F6-884C-2C2ED4CE718E}" destId="{8598F4FE-10F4-4E54-BC12-A19801251A4D}" srcOrd="0" destOrd="0" presId="urn:microsoft.com/office/officeart/2005/8/layout/lProcess2"/>
    <dgm:cxn modelId="{1225E38B-6D6D-4CC6-89AF-A983804780AA}" type="presOf" srcId="{F149F380-295D-4267-8D94-487A3C0D54BC}" destId="{793C0705-5382-4EF8-BEA0-F4B9BABF88CB}" srcOrd="0" destOrd="0" presId="urn:microsoft.com/office/officeart/2005/8/layout/lProcess2"/>
    <dgm:cxn modelId="{8C0D818C-0E0B-4C64-AC19-D1DA753D16BD}" srcId="{5AE4D799-D757-4880-A395-8DE3B05D1FCE}" destId="{F149F380-295D-4267-8D94-487A3C0D54BC}" srcOrd="0" destOrd="0" parTransId="{1DB6131A-E7AF-4FF1-BD7E-2BCF5DEC5970}" sibTransId="{02336508-1B59-4CB1-AED1-168423C781A1}"/>
    <dgm:cxn modelId="{84369C77-005E-4EB1-A525-3F6CC6901E6B}" type="presOf" srcId="{C303E8B5-E95D-4523-AC40-35CD289C5DAF}" destId="{B91A0C16-7D88-46CC-8623-7855C1900380}" srcOrd="0" destOrd="0" presId="urn:microsoft.com/office/officeart/2005/8/layout/lProcess2"/>
    <dgm:cxn modelId="{407A2831-F16F-4260-A626-C862FD4282BA}" type="presParOf" srcId="{26AC0BC5-8FD9-4FFE-905A-CD890DDC9711}" destId="{C917CEA6-BD7E-4415-9F6D-93BD52541D19}" srcOrd="0" destOrd="0" presId="urn:microsoft.com/office/officeart/2005/8/layout/lProcess2"/>
    <dgm:cxn modelId="{4A9C4A72-1E47-4211-B7FB-C1F00386C3D0}" type="presParOf" srcId="{C917CEA6-BD7E-4415-9F6D-93BD52541D19}" destId="{25743631-35FE-47A5-A188-20EAE011F3BA}" srcOrd="0" destOrd="0" presId="urn:microsoft.com/office/officeart/2005/8/layout/lProcess2"/>
    <dgm:cxn modelId="{E636F807-0FCE-425C-9836-0859F981BAC8}" type="presParOf" srcId="{C917CEA6-BD7E-4415-9F6D-93BD52541D19}" destId="{8AAA378E-8001-4FDC-A76A-D3764151D091}" srcOrd="1" destOrd="0" presId="urn:microsoft.com/office/officeart/2005/8/layout/lProcess2"/>
    <dgm:cxn modelId="{D8D04138-31E5-4876-A176-7AB82BF7E3E3}" type="presParOf" srcId="{C917CEA6-BD7E-4415-9F6D-93BD52541D19}" destId="{E919F526-2A93-4AA7-9D39-A11571392EEE}" srcOrd="2" destOrd="0" presId="urn:microsoft.com/office/officeart/2005/8/layout/lProcess2"/>
    <dgm:cxn modelId="{C87FF0E3-6CF3-44C0-A139-A893F0C349A1}" type="presParOf" srcId="{E919F526-2A93-4AA7-9D39-A11571392EEE}" destId="{5E2A3583-EE91-48E5-A186-6A15F9322B47}" srcOrd="0" destOrd="0" presId="urn:microsoft.com/office/officeart/2005/8/layout/lProcess2"/>
    <dgm:cxn modelId="{4A046FDD-E3E6-4ACB-8C2B-2551724DD089}" type="presParOf" srcId="{5E2A3583-EE91-48E5-A186-6A15F9322B47}" destId="{0971185C-44AB-4301-AD0F-113902A1F7BB}" srcOrd="0" destOrd="0" presId="urn:microsoft.com/office/officeart/2005/8/layout/lProcess2"/>
    <dgm:cxn modelId="{E8CB887A-0A82-44E6-9B1E-93172BE38F00}" type="presParOf" srcId="{5E2A3583-EE91-48E5-A186-6A15F9322B47}" destId="{1325DE54-A547-4747-A7F6-E721F4EB63D2}" srcOrd="1" destOrd="0" presId="urn:microsoft.com/office/officeart/2005/8/layout/lProcess2"/>
    <dgm:cxn modelId="{40AEEC6A-B6FE-455C-B1BF-03ED82FAA1CB}" type="presParOf" srcId="{5E2A3583-EE91-48E5-A186-6A15F9322B47}" destId="{52590929-01F0-4C7F-9A9B-D5424F8C253D}" srcOrd="2" destOrd="0" presId="urn:microsoft.com/office/officeart/2005/8/layout/lProcess2"/>
    <dgm:cxn modelId="{CA1C8CAE-0B91-4CC4-A324-F97B538F5120}" type="presParOf" srcId="{26AC0BC5-8FD9-4FFE-905A-CD890DDC9711}" destId="{0F33CEF6-2D02-4D47-BEBB-4EB964830AEA}" srcOrd="1" destOrd="0" presId="urn:microsoft.com/office/officeart/2005/8/layout/lProcess2"/>
    <dgm:cxn modelId="{E69B804F-68AB-4A16-8E15-66001DB07C68}" type="presParOf" srcId="{26AC0BC5-8FD9-4FFE-905A-CD890DDC9711}" destId="{A38BE0C6-50ED-477E-B4F7-6CB743DE4FAC}" srcOrd="2" destOrd="0" presId="urn:microsoft.com/office/officeart/2005/8/layout/lProcess2"/>
    <dgm:cxn modelId="{ADF87CBB-B3C7-46FF-A799-F4C08651A4EB}" type="presParOf" srcId="{A38BE0C6-50ED-477E-B4F7-6CB743DE4FAC}" destId="{66B0A4EE-50C7-4455-8E94-DCB4DE0B97C7}" srcOrd="0" destOrd="0" presId="urn:microsoft.com/office/officeart/2005/8/layout/lProcess2"/>
    <dgm:cxn modelId="{96E05A06-B8F5-4754-AE66-3BBDE6BAAD9F}" type="presParOf" srcId="{A38BE0C6-50ED-477E-B4F7-6CB743DE4FAC}" destId="{5F8E949E-6662-452F-940A-AD84C1C0CDA8}" srcOrd="1" destOrd="0" presId="urn:microsoft.com/office/officeart/2005/8/layout/lProcess2"/>
    <dgm:cxn modelId="{8870B4CC-42A2-47CF-9E4B-DA0500F8C077}" type="presParOf" srcId="{A38BE0C6-50ED-477E-B4F7-6CB743DE4FAC}" destId="{1260B967-4464-4109-A216-8F86E4D4E5EA}" srcOrd="2" destOrd="0" presId="urn:microsoft.com/office/officeart/2005/8/layout/lProcess2"/>
    <dgm:cxn modelId="{84CF2A81-2188-4EC4-8D57-3B1F787DFF1B}" type="presParOf" srcId="{1260B967-4464-4109-A216-8F86E4D4E5EA}" destId="{EADB76E8-0BDB-4F34-ABED-48824442F5E7}" srcOrd="0" destOrd="0" presId="urn:microsoft.com/office/officeart/2005/8/layout/lProcess2"/>
    <dgm:cxn modelId="{CEA5298A-A26F-4E01-BCB0-C37B527F207D}" type="presParOf" srcId="{EADB76E8-0BDB-4F34-ABED-48824442F5E7}" destId="{793C0705-5382-4EF8-BEA0-F4B9BABF88CB}" srcOrd="0" destOrd="0" presId="urn:microsoft.com/office/officeart/2005/8/layout/lProcess2"/>
    <dgm:cxn modelId="{E8F21EE4-2222-4558-A69B-CCC967B24E74}" type="presParOf" srcId="{EADB76E8-0BDB-4F34-ABED-48824442F5E7}" destId="{BA9AB51F-9756-4140-9D3F-30AACB851036}" srcOrd="1" destOrd="0" presId="urn:microsoft.com/office/officeart/2005/8/layout/lProcess2"/>
    <dgm:cxn modelId="{A8639D08-682A-4DA0-85B4-C918AB1DA8B3}" type="presParOf" srcId="{EADB76E8-0BDB-4F34-ABED-48824442F5E7}" destId="{6AE18252-EC2D-45E1-A455-FBF5EFB276F6}" srcOrd="2" destOrd="0" presId="urn:microsoft.com/office/officeart/2005/8/layout/lProcess2"/>
    <dgm:cxn modelId="{4A898B9E-F1C5-4303-96F4-9CBE28CDDBFC}" type="presParOf" srcId="{26AC0BC5-8FD9-4FFE-905A-CD890DDC9711}" destId="{AC0814AC-443C-4322-B853-92EC0CEAD0B0}" srcOrd="3" destOrd="0" presId="urn:microsoft.com/office/officeart/2005/8/layout/lProcess2"/>
    <dgm:cxn modelId="{6223E35C-BF28-46A2-B2DF-E70035A81288}" type="presParOf" srcId="{26AC0BC5-8FD9-4FFE-905A-CD890DDC9711}" destId="{3A125812-CBAE-492D-9DA7-A874214F1494}" srcOrd="4" destOrd="0" presId="urn:microsoft.com/office/officeart/2005/8/layout/lProcess2"/>
    <dgm:cxn modelId="{C6CEA995-01A7-4639-9BB0-54C5BA842887}" type="presParOf" srcId="{3A125812-CBAE-492D-9DA7-A874214F1494}" destId="{73C0176E-7D6D-4EB7-821F-112BC9212A10}" srcOrd="0" destOrd="0" presId="urn:microsoft.com/office/officeart/2005/8/layout/lProcess2"/>
    <dgm:cxn modelId="{663056A6-9D44-4D02-BA3C-478E0F9E3809}" type="presParOf" srcId="{3A125812-CBAE-492D-9DA7-A874214F1494}" destId="{698BE7C6-B0A9-4484-B5D7-CA5297F3BBF5}" srcOrd="1" destOrd="0" presId="urn:microsoft.com/office/officeart/2005/8/layout/lProcess2"/>
    <dgm:cxn modelId="{B127B886-11C0-43FD-9C78-946122383F12}" type="presParOf" srcId="{3A125812-CBAE-492D-9DA7-A874214F1494}" destId="{1EAC927F-0DAA-4E96-AE33-BBA5ADE87ED3}" srcOrd="2" destOrd="0" presId="urn:microsoft.com/office/officeart/2005/8/layout/lProcess2"/>
    <dgm:cxn modelId="{25E4CB24-EBB0-4FBB-8B5E-8DB89C6F6ED9}" type="presParOf" srcId="{1EAC927F-0DAA-4E96-AE33-BBA5ADE87ED3}" destId="{33FB9F47-CE41-45D3-8DE1-1B6E31E64D20}" srcOrd="0" destOrd="0" presId="urn:microsoft.com/office/officeart/2005/8/layout/lProcess2"/>
    <dgm:cxn modelId="{C3E90DC4-239C-4850-BF15-BBBF3F14918E}" type="presParOf" srcId="{33FB9F47-CE41-45D3-8DE1-1B6E31E64D20}" destId="{8598F4FE-10F4-4E54-BC12-A19801251A4D}" srcOrd="0" destOrd="0" presId="urn:microsoft.com/office/officeart/2005/8/layout/lProcess2"/>
    <dgm:cxn modelId="{90DDEBC3-4ABE-4615-A26D-8988D67C6FE2}" type="presParOf" srcId="{33FB9F47-CE41-45D3-8DE1-1B6E31E64D20}" destId="{6888009A-99DB-4B83-99B8-399CE6160DBE}" srcOrd="1" destOrd="0" presId="urn:microsoft.com/office/officeart/2005/8/layout/lProcess2"/>
    <dgm:cxn modelId="{2219993C-30D5-48D1-A9A7-CFBCB1E9447B}" type="presParOf" srcId="{33FB9F47-CE41-45D3-8DE1-1B6E31E64D20}" destId="{B91A0C16-7D88-46CC-8623-7855C1900380}" srcOrd="2" destOrd="0" presId="urn:microsoft.com/office/officeart/2005/8/layout/lProcess2"/>
    <dgm:cxn modelId="{C032246E-BFC1-498A-A8BD-E08AC80B432B}" type="presParOf" srcId="{26AC0BC5-8FD9-4FFE-905A-CD890DDC9711}" destId="{C9340D1A-2B13-4CCE-A989-1D455CD0AFBD}" srcOrd="5" destOrd="0" presId="urn:microsoft.com/office/officeart/2005/8/layout/lProcess2"/>
    <dgm:cxn modelId="{EECCEA8A-0964-46F8-B296-FF5C42E1A315}" type="presParOf" srcId="{26AC0BC5-8FD9-4FFE-905A-CD890DDC9711}" destId="{635C9379-6163-44AA-883F-97E62F907672}" srcOrd="6" destOrd="0" presId="urn:microsoft.com/office/officeart/2005/8/layout/lProcess2"/>
    <dgm:cxn modelId="{BBB3A134-85B9-426A-BC49-12DA65AA455A}" type="presParOf" srcId="{635C9379-6163-44AA-883F-97E62F907672}" destId="{34A6229F-3588-4558-AF6F-BF92E6D47CB5}" srcOrd="0" destOrd="0" presId="urn:microsoft.com/office/officeart/2005/8/layout/lProcess2"/>
    <dgm:cxn modelId="{6548F709-3AF9-4A86-B37E-DC0C70FDFC36}" type="presParOf" srcId="{635C9379-6163-44AA-883F-97E62F907672}" destId="{B11919BE-40B9-48C3-A89D-30B34EA87A9E}" srcOrd="1" destOrd="0" presId="urn:microsoft.com/office/officeart/2005/8/layout/lProcess2"/>
    <dgm:cxn modelId="{7510BCD1-D754-42D0-B635-ADE4E8B8FF22}" type="presParOf" srcId="{635C9379-6163-44AA-883F-97E62F907672}" destId="{F2D4CB89-55D7-4A06-B2B6-018606A309AF}" srcOrd="2" destOrd="0" presId="urn:microsoft.com/office/officeart/2005/8/layout/lProcess2"/>
    <dgm:cxn modelId="{73848660-418A-4FEF-A279-F4C623D6A0A0}" type="presParOf" srcId="{F2D4CB89-55D7-4A06-B2B6-018606A309AF}" destId="{5CDEBEFE-9375-4C01-BFD0-07CDF819FC55}" srcOrd="0" destOrd="0" presId="urn:microsoft.com/office/officeart/2005/8/layout/lProcess2"/>
    <dgm:cxn modelId="{0CF0833C-5A4C-4E95-B62C-07F5313D40D0}" type="presParOf" srcId="{5CDEBEFE-9375-4C01-BFD0-07CDF819FC55}" destId="{A70C00E6-24FA-4F43-B69A-0E34946208AD}" srcOrd="0" destOrd="0" presId="urn:microsoft.com/office/officeart/2005/8/layout/lProcess2"/>
    <dgm:cxn modelId="{1807E7A5-E744-4377-8B12-DD6F37123D8A}" type="presParOf" srcId="{5CDEBEFE-9375-4C01-BFD0-07CDF819FC55}" destId="{087D70E0-4A73-4A7D-847F-0A7D93A02A74}" srcOrd="1" destOrd="0" presId="urn:microsoft.com/office/officeart/2005/8/layout/lProcess2"/>
    <dgm:cxn modelId="{E30836C0-9C0C-460F-8CC0-D3FEE34B5DAA}" type="presParOf" srcId="{5CDEBEFE-9375-4C01-BFD0-07CDF819FC55}" destId="{EBD19780-067C-45B1-9E1D-F29498BBE35E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462BE3-C324-4301-A3EA-62E336A6FDDF}">
      <dsp:nvSpPr>
        <dsp:cNvPr id="0" name=""/>
        <dsp:cNvSpPr/>
      </dsp:nvSpPr>
      <dsp:spPr>
        <a:xfrm>
          <a:off x="144045" y="144023"/>
          <a:ext cx="8481108" cy="923637"/>
        </a:xfrm>
        <a:prstGeom prst="roundRect">
          <a:avLst>
            <a:gd name="adj" fmla="val 10000"/>
          </a:avLst>
        </a:prstGeom>
        <a:solidFill>
          <a:srgbClr val="00B0F0"/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50800" rIns="762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Отчет представлен во исполнение:</a:t>
          </a:r>
        </a:p>
      </dsp:txBody>
      <dsp:txXfrm>
        <a:off x="171097" y="171075"/>
        <a:ext cx="8427004" cy="869533"/>
      </dsp:txXfrm>
    </dsp:sp>
    <dsp:sp modelId="{968BD832-E34C-467E-BD31-5A1BEBA80314}">
      <dsp:nvSpPr>
        <dsp:cNvPr id="0" name=""/>
        <dsp:cNvSpPr/>
      </dsp:nvSpPr>
      <dsp:spPr>
        <a:xfrm>
          <a:off x="3116" y="3792612"/>
          <a:ext cx="58164" cy="128268"/>
        </a:xfrm>
        <a:prstGeom prst="roundRect">
          <a:avLst>
            <a:gd name="adj" fmla="val 166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2961C2-0D48-462E-BD33-51C2ABD26C91}">
      <dsp:nvSpPr>
        <dsp:cNvPr id="0" name=""/>
        <dsp:cNvSpPr/>
      </dsp:nvSpPr>
      <dsp:spPr>
        <a:xfrm>
          <a:off x="425526" y="2160234"/>
          <a:ext cx="8310939" cy="3459847"/>
        </a:xfrm>
        <a:prstGeom prst="roundRect">
          <a:avLst>
            <a:gd name="adj" fmla="val 16670"/>
          </a:avLst>
        </a:prstGeom>
        <a:solidFill>
          <a:schemeClr val="accent4">
            <a:lumMod val="75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just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статьи 45 раздела </a:t>
          </a:r>
          <a:r>
            <a:rPr lang="en-US" sz="2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IV</a:t>
          </a:r>
          <a:r>
            <a:rPr lang="ru-RU" sz="2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Положения о бюджетном процессе в Уинском муниципальном</a:t>
          </a:r>
          <a:r>
            <a:rPr lang="en-US" sz="2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округе Пермского края, утвержденным решением Думы Уинского муниципального округа Пермского края от 08 ноября 2019 № 21</a:t>
          </a:r>
        </a:p>
        <a:p>
          <a:pPr lvl="0" algn="just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4452" y="2329160"/>
        <a:ext cx="7973087" cy="31219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743631-35FE-47A5-A188-20EAE011F3BA}">
      <dsp:nvSpPr>
        <dsp:cNvPr id="0" name=""/>
        <dsp:cNvSpPr/>
      </dsp:nvSpPr>
      <dsp:spPr>
        <a:xfrm>
          <a:off x="0" y="666538"/>
          <a:ext cx="1656887" cy="3416971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 общего образования</a:t>
          </a: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666538"/>
        <a:ext cx="1656887" cy="1025091"/>
      </dsp:txXfrm>
    </dsp:sp>
    <dsp:sp modelId="{0971185C-44AB-4301-AD0F-113902A1F7BB}">
      <dsp:nvSpPr>
        <dsp:cNvPr id="0" name=""/>
        <dsp:cNvSpPr/>
      </dsp:nvSpPr>
      <dsp:spPr>
        <a:xfrm>
          <a:off x="216944" y="1835383"/>
          <a:ext cx="1295221" cy="1100908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>
          <a:noFill/>
        </a:ln>
        <a:effectLst>
          <a:glow>
            <a:schemeClr val="accent1">
              <a:alpha val="40000"/>
            </a:schemeClr>
          </a:glow>
          <a:softEdge rad="0"/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100,2 %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53 038,1 руб.</a:t>
          </a:r>
        </a:p>
      </dsp:txBody>
      <dsp:txXfrm>
        <a:off x="249188" y="1867627"/>
        <a:ext cx="1230733" cy="1036420"/>
      </dsp:txXfrm>
    </dsp:sp>
    <dsp:sp modelId="{52590929-01F0-4C7F-9A9B-D5424F8C253D}">
      <dsp:nvSpPr>
        <dsp:cNvPr id="0" name=""/>
        <dsp:cNvSpPr/>
      </dsp:nvSpPr>
      <dsp:spPr>
        <a:xfrm>
          <a:off x="165747" y="3418659"/>
          <a:ext cx="1325509" cy="670560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flat" cmpd="sng" algn="ctr">
          <a:solidFill>
            <a:schemeClr val="accent3">
              <a:shade val="75000"/>
              <a:satMod val="125000"/>
              <a:lumMod val="75000"/>
            </a:schemeClr>
          </a:solidFill>
          <a:prstDash val="solid"/>
        </a:ln>
        <a:effectLst>
          <a:glow rad="190500">
            <a:schemeClr val="accent4">
              <a:lumMod val="75000"/>
              <a:alpha val="40000"/>
            </a:schemeClr>
          </a:glow>
        </a:effectLst>
        <a:scene3d>
          <a:camera prst="orthographicFront"/>
          <a:lightRig rig="flat" dir="t"/>
        </a:scene3d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52 934 руб.</a:t>
          </a:r>
        </a:p>
      </dsp:txBody>
      <dsp:txXfrm>
        <a:off x="185387" y="3438299"/>
        <a:ext cx="1286229" cy="631280"/>
      </dsp:txXfrm>
    </dsp:sp>
    <dsp:sp modelId="{66B0A4EE-50C7-4455-8E94-DCB4DE0B97C7}">
      <dsp:nvSpPr>
        <dsp:cNvPr id="0" name=""/>
        <dsp:cNvSpPr/>
      </dsp:nvSpPr>
      <dsp:spPr>
        <a:xfrm>
          <a:off x="1753906" y="618860"/>
          <a:ext cx="1656887" cy="3376860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 дошкольного образования</a:t>
          </a: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53906" y="618860"/>
        <a:ext cx="1656887" cy="1013058"/>
      </dsp:txXfrm>
    </dsp:sp>
    <dsp:sp modelId="{793C0705-5382-4EF8-BEA0-F4B9BABF88CB}">
      <dsp:nvSpPr>
        <dsp:cNvPr id="0" name=""/>
        <dsp:cNvSpPr/>
      </dsp:nvSpPr>
      <dsp:spPr>
        <a:xfrm>
          <a:off x="1944223" y="1788311"/>
          <a:ext cx="1325509" cy="1140943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101,03 %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54 893,3 руб.</a:t>
          </a:r>
        </a:p>
      </dsp:txBody>
      <dsp:txXfrm>
        <a:off x="1977640" y="1821728"/>
        <a:ext cx="1258675" cy="1074109"/>
      </dsp:txXfrm>
    </dsp:sp>
    <dsp:sp modelId="{6AE18252-EC2D-45E1-A455-FBF5EFB276F6}">
      <dsp:nvSpPr>
        <dsp:cNvPr id="0" name=""/>
        <dsp:cNvSpPr/>
      </dsp:nvSpPr>
      <dsp:spPr>
        <a:xfrm>
          <a:off x="1946900" y="3425822"/>
          <a:ext cx="1325509" cy="660983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flat" cmpd="sng" algn="ctr">
          <a:solidFill>
            <a:schemeClr val="accent3">
              <a:shade val="75000"/>
              <a:satMod val="125000"/>
              <a:lumMod val="75000"/>
            </a:schemeClr>
          </a:solidFill>
          <a:prstDash val="solid"/>
        </a:ln>
        <a:effectLst>
          <a:glow rad="190500">
            <a:schemeClr val="accent4">
              <a:lumMod val="75000"/>
              <a:alpha val="40000"/>
            </a:schemeClr>
          </a:glow>
        </a:effectLst>
        <a:scene3d>
          <a:camera prst="orthographicFront"/>
          <a:lightRig rig="flat" dir="t"/>
        </a:scene3d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54 331 руб.</a:t>
          </a:r>
        </a:p>
      </dsp:txBody>
      <dsp:txXfrm>
        <a:off x="1966260" y="3445182"/>
        <a:ext cx="1286789" cy="622263"/>
      </dsp:txXfrm>
    </dsp:sp>
    <dsp:sp modelId="{73C0176E-7D6D-4EB7-821F-112BC9212A10}">
      <dsp:nvSpPr>
        <dsp:cNvPr id="0" name=""/>
        <dsp:cNvSpPr/>
      </dsp:nvSpPr>
      <dsp:spPr>
        <a:xfrm>
          <a:off x="3575935" y="587854"/>
          <a:ext cx="2001238" cy="3346396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 дополнительного образования</a:t>
          </a: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75935" y="587854"/>
        <a:ext cx="2001238" cy="1003919"/>
      </dsp:txXfrm>
    </dsp:sp>
    <dsp:sp modelId="{8598F4FE-10F4-4E54-BC12-A19801251A4D}">
      <dsp:nvSpPr>
        <dsp:cNvPr id="0" name=""/>
        <dsp:cNvSpPr/>
      </dsp:nvSpPr>
      <dsp:spPr>
        <a:xfrm rot="10800000" flipV="1">
          <a:off x="3888432" y="1830963"/>
          <a:ext cx="1398147" cy="1136588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100,0 %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53 219,5 руб.</a:t>
          </a:r>
        </a:p>
      </dsp:txBody>
      <dsp:txXfrm rot="-10800000">
        <a:off x="3921722" y="1864253"/>
        <a:ext cx="1331567" cy="1070008"/>
      </dsp:txXfrm>
    </dsp:sp>
    <dsp:sp modelId="{B91A0C16-7D88-46CC-8623-7855C1900380}">
      <dsp:nvSpPr>
        <dsp:cNvPr id="0" name=""/>
        <dsp:cNvSpPr/>
      </dsp:nvSpPr>
      <dsp:spPr>
        <a:xfrm>
          <a:off x="3900229" y="3425875"/>
          <a:ext cx="1325509" cy="649306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flat" cmpd="sng" algn="ctr">
          <a:solidFill>
            <a:schemeClr val="accent3">
              <a:shade val="75000"/>
              <a:satMod val="125000"/>
              <a:lumMod val="75000"/>
            </a:schemeClr>
          </a:solidFill>
          <a:prstDash val="solid"/>
        </a:ln>
        <a:effectLst>
          <a:glow rad="190500">
            <a:schemeClr val="accent4">
              <a:lumMod val="75000"/>
              <a:alpha val="40000"/>
            </a:schemeClr>
          </a:glow>
        </a:effectLst>
        <a:scene3d>
          <a:camera prst="orthographicFront"/>
          <a:lightRig rig="flat" dir="t"/>
        </a:scene3d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53 218 руб</a:t>
          </a: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3919247" y="3444893"/>
        <a:ext cx="1287473" cy="611270"/>
      </dsp:txXfrm>
    </dsp:sp>
    <dsp:sp modelId="{34A6229F-3588-4558-AF6F-BF92E6D47CB5}">
      <dsp:nvSpPr>
        <dsp:cNvPr id="0" name=""/>
        <dsp:cNvSpPr/>
      </dsp:nvSpPr>
      <dsp:spPr>
        <a:xfrm>
          <a:off x="5687928" y="576127"/>
          <a:ext cx="1656887" cy="3229484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Работники учреждений культуры</a:t>
          </a: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87928" y="576127"/>
        <a:ext cx="1656887" cy="968845"/>
      </dsp:txXfrm>
    </dsp:sp>
    <dsp:sp modelId="{A70C00E6-24FA-4F43-B69A-0E34946208AD}">
      <dsp:nvSpPr>
        <dsp:cNvPr id="0" name=""/>
        <dsp:cNvSpPr/>
      </dsp:nvSpPr>
      <dsp:spPr>
        <a:xfrm>
          <a:off x="5831734" y="1762073"/>
          <a:ext cx="1368522" cy="1225926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100,0 %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47 333,1 руб.</a:t>
          </a:r>
        </a:p>
      </dsp:txBody>
      <dsp:txXfrm>
        <a:off x="5867640" y="1797979"/>
        <a:ext cx="1296710" cy="1154114"/>
      </dsp:txXfrm>
    </dsp:sp>
    <dsp:sp modelId="{EBD19780-067C-45B1-9E1D-F29498BBE35E}">
      <dsp:nvSpPr>
        <dsp:cNvPr id="0" name=""/>
        <dsp:cNvSpPr/>
      </dsp:nvSpPr>
      <dsp:spPr>
        <a:xfrm>
          <a:off x="5755968" y="3408602"/>
          <a:ext cx="1520691" cy="663146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flat" cmpd="sng" algn="ctr">
          <a:solidFill>
            <a:schemeClr val="accent3">
              <a:shade val="75000"/>
              <a:satMod val="125000"/>
              <a:lumMod val="75000"/>
            </a:schemeClr>
          </a:solidFill>
          <a:prstDash val="solid"/>
        </a:ln>
        <a:effectLst>
          <a:glow rad="190500">
            <a:schemeClr val="accent4">
              <a:lumMod val="75000"/>
              <a:alpha val="40000"/>
            </a:schemeClr>
          </a:glow>
        </a:effectLst>
        <a:scene3d>
          <a:camera prst="orthographicFront"/>
          <a:lightRig rig="flat" dir="t"/>
        </a:scene3d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47 332,52 руб.</a:t>
          </a:r>
        </a:p>
      </dsp:txBody>
      <dsp:txXfrm>
        <a:off x="5775391" y="3428025"/>
        <a:ext cx="1481845" cy="6243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0.26985</cdr:x>
      <cdr:y>0.13514</cdr:y>
    </cdr:from>
    <cdr:to>
      <cdr:x>0.70616</cdr:x>
      <cdr:y>0.21622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49E0E5B9-7D4A-1211-3B62-0E10D8239C01}"/>
            </a:ext>
          </a:extLst>
        </cdr:cNvPr>
        <cdr:cNvCxnSpPr/>
      </cdr:nvCxnSpPr>
      <cdr:spPr>
        <a:xfrm xmlns:a="http://schemas.openxmlformats.org/drawingml/2006/main" flipV="1">
          <a:off x="2271344" y="720080"/>
          <a:ext cx="3672408" cy="432048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chemeClr val="accent3">
              <a:lumMod val="50000"/>
            </a:schemeClr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0.38762</cdr:x>
      <cdr:y>0.06113</cdr:y>
    </cdr:from>
    <cdr:to>
      <cdr:x>0.53518</cdr:x>
      <cdr:y>0.14199</cdr:y>
    </cdr:to>
    <cdr:sp macro="" textlink="">
      <cdr:nvSpPr>
        <cdr:cNvPr id="7" name="TextBox 6"/>
        <cdr:cNvSpPr txBox="1"/>
      </cdr:nvSpPr>
      <cdr:spPr>
        <a:xfrm xmlns:a="http://schemas.openxmlformats.org/drawingml/2006/main" rot="21200936">
          <a:off x="3262584" y="325737"/>
          <a:ext cx="1242008" cy="43087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2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+ 0,4%</a:t>
          </a:r>
        </a:p>
      </cdr:txBody>
    </cdr:sp>
  </cdr:relSizeAnchor>
  <cdr:relSizeAnchor xmlns:cdr="http://schemas.openxmlformats.org/drawingml/2006/chartDrawing">
    <cdr:from>
      <cdr:x>0.32462</cdr:x>
      <cdr:y>0.25559</cdr:y>
    </cdr:from>
    <cdr:to>
      <cdr:x>0.42728</cdr:x>
      <cdr:y>0.31198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732319" y="1361928"/>
          <a:ext cx="864085" cy="30047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0.25274</cdr:x>
      <cdr:y>0.24303</cdr:y>
    </cdr:from>
    <cdr:to>
      <cdr:x>0.70616</cdr:x>
      <cdr:y>0.33784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AD2FD292-A136-138E-2ABB-8EFD42153F60}"/>
            </a:ext>
          </a:extLst>
        </cdr:cNvPr>
        <cdr:cNvCxnSpPr/>
      </cdr:nvCxnSpPr>
      <cdr:spPr>
        <a:xfrm xmlns:a="http://schemas.openxmlformats.org/drawingml/2006/main" flipV="1">
          <a:off x="2127328" y="1294984"/>
          <a:ext cx="3816424" cy="505216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0.23387</cdr:x>
      <cdr:y>0.15909</cdr:y>
    </cdr:from>
    <cdr:to>
      <cdr:x>0.33065</cdr:x>
      <cdr:y>0.20646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088232" y="1008112"/>
          <a:ext cx="864096" cy="3001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Bookman Old Style" panose="02050604050505020204" pitchFamily="18" charset="0"/>
            </a:rPr>
            <a:t>+9,2%</a:t>
          </a:r>
        </a:p>
      </cdr:txBody>
    </cdr:sp>
  </cdr:relSizeAnchor>
  <cdr:relSizeAnchor xmlns:cdr="http://schemas.openxmlformats.org/drawingml/2006/chartDrawing">
    <cdr:from>
      <cdr:x>0.07049</cdr:x>
      <cdr:y>0.04545</cdr:y>
    </cdr:from>
    <cdr:to>
      <cdr:x>0.95989</cdr:x>
      <cdr:y>0.13636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10689" y="288032"/>
          <a:ext cx="7704856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</cdr:x>
      <cdr:y>0.01136</cdr:y>
    </cdr:from>
    <cdr:to>
      <cdr:x>1</cdr:x>
      <cdr:y>0.15567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0" y="72008"/>
          <a:ext cx="8663041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r>
            <a:rPr kumimoji="0" lang="ru-RU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rPr>
            <a:t>Доходы бюджета </a:t>
          </a:r>
        </a:p>
        <a:p xmlns:a="http://schemas.openxmlformats.org/drawingml/2006/main"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r>
            <a:rPr kumimoji="0" lang="ru-RU" sz="2000" b="1" i="0" u="none" strike="noStrike" kern="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rPr>
            <a:t>Уинского</a:t>
          </a:r>
          <a:r>
            <a:rPr kumimoji="0" lang="ru-RU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rPr>
            <a:t> муниципального округа за 2025 год, тыс. руб.</a:t>
          </a:r>
          <a:endParaRPr kumimoji="0" lang="ru-RU" sz="2000" b="0" i="0" u="none" strike="noStrike" kern="0" cap="none" spc="0" normalizeH="0" baseline="0" noProof="0" dirty="0">
            <a:ln>
              <a:noFill/>
            </a:ln>
            <a:solidFill>
              <a:srgbClr val="000000"/>
            </a:solidFill>
            <a:effectLst/>
            <a:uLnTx/>
            <a:uFillTx/>
            <a:latin typeface="Arial"/>
            <a:ea typeface="+mn-ea"/>
            <a:cs typeface="+mn-cs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0.49557</cdr:x>
      <cdr:y>0.27591</cdr:y>
    </cdr:from>
    <cdr:to>
      <cdr:x>0.83636</cdr:x>
      <cdr:y>0.33722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AA1CDD83-7E18-5F54-760A-E60BE8315B77}"/>
            </a:ext>
          </a:extLst>
        </cdr:cNvPr>
        <cdr:cNvCxnSpPr/>
      </cdr:nvCxnSpPr>
      <cdr:spPr>
        <a:xfrm xmlns:a="http://schemas.openxmlformats.org/drawingml/2006/main" flipV="1">
          <a:off x="1962690" y="648072"/>
          <a:ext cx="1349678" cy="144016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0.30757</cdr:x>
      <cdr:y>0.20501</cdr:y>
    </cdr:from>
    <cdr:to>
      <cdr:x>0.48697</cdr:x>
      <cdr:y>0.32848</cdr:y>
    </cdr:to>
    <cdr:sp macro="" textlink="">
      <cdr:nvSpPr>
        <cdr:cNvPr id="4" name="TextBox 7"/>
        <cdr:cNvSpPr txBox="1"/>
      </cdr:nvSpPr>
      <cdr:spPr>
        <a:xfrm xmlns:a="http://schemas.openxmlformats.org/drawingml/2006/main" rot="404345">
          <a:off x="1218113" y="511079"/>
          <a:ext cx="710502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-3,3</a:t>
          </a:r>
          <a:r>
            <a:rPr lang="ru-RU" sz="14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</a:p>
      </cdr:txBody>
    </cdr:sp>
  </cdr:relSizeAnchor>
  <cdr:relSizeAnchor xmlns:cdr="http://schemas.openxmlformats.org/drawingml/2006/chartDrawing">
    <cdr:from>
      <cdr:x>0.19336</cdr:x>
      <cdr:y>0.30656</cdr:y>
    </cdr:from>
    <cdr:to>
      <cdr:x>0.78846</cdr:x>
      <cdr:y>0.42384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:a16="http://schemas.microsoft.com/office/drawing/2014/main" id="{AA1CDD83-7E18-5F54-760A-E60BE8315B77}"/>
            </a:ext>
          </a:extLst>
        </cdr:cNvPr>
        <cdr:cNvCxnSpPr/>
      </cdr:nvCxnSpPr>
      <cdr:spPr>
        <a:xfrm xmlns:a="http://schemas.openxmlformats.org/drawingml/2006/main">
          <a:off x="765797" y="720080"/>
          <a:ext cx="2356838" cy="275480"/>
        </a:xfrm>
        <a:prstGeom xmlns:a="http://schemas.openxmlformats.org/drawingml/2006/main" prst="straightConnector1">
          <a:avLst/>
        </a:prstGeom>
        <a:ln xmlns:a="http://schemas.openxmlformats.org/drawingml/2006/main" w="12700" cmpd="sng">
          <a:solidFill>
            <a:schemeClr val="accent3">
              <a:lumMod val="50000"/>
            </a:schemeClr>
          </a:solidFill>
          <a:prstDash val="solid"/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0.56156</cdr:x>
      <cdr:y>0.17683</cdr:y>
    </cdr:from>
    <cdr:to>
      <cdr:x>0.73954</cdr:x>
      <cdr:y>0.30786</cdr:y>
    </cdr:to>
    <cdr:sp macro="" textlink="">
      <cdr:nvSpPr>
        <cdr:cNvPr id="6" name="TextBox 7"/>
        <cdr:cNvSpPr txBox="1"/>
      </cdr:nvSpPr>
      <cdr:spPr>
        <a:xfrm xmlns:a="http://schemas.openxmlformats.org/drawingml/2006/main" rot="21038026">
          <a:off x="2224006" y="415347"/>
          <a:ext cx="704882" cy="30777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+2,1%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0.19037</cdr:x>
      <cdr:y>0.23108</cdr:y>
    </cdr:from>
    <cdr:to>
      <cdr:x>0.85667</cdr:x>
      <cdr:y>0.40439</cdr:y>
    </cdr:to>
    <cdr:cxnSp macro="">
      <cdr:nvCxnSpPr>
        <cdr:cNvPr id="4" name="Прямая со стрелкой 3">
          <a:extLst xmlns:a="http://schemas.openxmlformats.org/drawingml/2006/main">
            <a:ext uri="{FF2B5EF4-FFF2-40B4-BE49-F238E27FC236}">
              <a16:creationId xmlns:a16="http://schemas.microsoft.com/office/drawing/2014/main" id="{AA1CDD83-7E18-5F54-760A-E60BE8315B77}"/>
            </a:ext>
          </a:extLst>
        </cdr:cNvPr>
        <cdr:cNvCxnSpPr/>
      </cdr:nvCxnSpPr>
      <cdr:spPr>
        <a:xfrm xmlns:a="http://schemas.openxmlformats.org/drawingml/2006/main">
          <a:off x="720074" y="576058"/>
          <a:ext cx="2520286" cy="432054"/>
        </a:xfrm>
        <a:prstGeom xmlns:a="http://schemas.openxmlformats.org/drawingml/2006/main" prst="straightConnector1">
          <a:avLst/>
        </a:prstGeom>
        <a:ln xmlns:a="http://schemas.openxmlformats.org/drawingml/2006/main" w="12700" cmpd="sng">
          <a:solidFill>
            <a:srgbClr val="FF0000"/>
          </a:solidFill>
          <a:prstDash val="solid"/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0.38381</cdr:x>
      <cdr:y>0.21382</cdr:y>
    </cdr:from>
    <cdr:to>
      <cdr:x>0.62176</cdr:x>
      <cdr:y>0.33728</cdr:y>
    </cdr:to>
    <cdr:sp macro="" textlink="">
      <cdr:nvSpPr>
        <cdr:cNvPr id="10" name="TextBox 7"/>
        <cdr:cNvSpPr txBox="1"/>
      </cdr:nvSpPr>
      <cdr:spPr>
        <a:xfrm xmlns:a="http://schemas.openxmlformats.org/drawingml/2006/main" rot="563824">
          <a:off x="1451769" y="533028"/>
          <a:ext cx="900028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-6,6%</a:t>
          </a:r>
        </a:p>
      </cdr:txBody>
    </cdr:sp>
  </cdr:relSizeAnchor>
  <cdr:relSizeAnchor xmlns:cdr="http://schemas.openxmlformats.org/drawingml/2006/chartDrawing">
    <cdr:from>
      <cdr:x>0.45689</cdr:x>
      <cdr:y>0.37551</cdr:y>
    </cdr:from>
    <cdr:to>
      <cdr:x>0.8186</cdr:x>
      <cdr:y>0.43328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:a16="http://schemas.microsoft.com/office/drawing/2014/main" id="{AA1CDD83-7E18-5F54-760A-E60BE8315B77}"/>
            </a:ext>
          </a:extLst>
        </cdr:cNvPr>
        <cdr:cNvCxnSpPr/>
      </cdr:nvCxnSpPr>
      <cdr:spPr>
        <a:xfrm xmlns:a="http://schemas.openxmlformats.org/drawingml/2006/main">
          <a:off x="1728192" y="936104"/>
          <a:ext cx="1368152" cy="144016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5"/>
        </a:lnRef>
        <a:fillRef xmlns:a="http://schemas.openxmlformats.org/drawingml/2006/main" idx="0">
          <a:schemeClr val="accent5"/>
        </a:fillRef>
        <a:effectRef xmlns:a="http://schemas.openxmlformats.org/drawingml/2006/main" idx="0">
          <a:schemeClr val="accent5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0.55375</cdr:x>
      <cdr:y>0.31866</cdr:y>
    </cdr:from>
    <cdr:to>
      <cdr:x>0.73353</cdr:x>
      <cdr:y>0.42933</cdr:y>
    </cdr:to>
    <cdr:sp macro="" textlink="">
      <cdr:nvSpPr>
        <cdr:cNvPr id="8" name="TextBox 7"/>
        <cdr:cNvSpPr txBox="1"/>
      </cdr:nvSpPr>
      <cdr:spPr>
        <a:xfrm xmlns:a="http://schemas.openxmlformats.org/drawingml/2006/main" rot="563824">
          <a:off x="2094560" y="886170"/>
          <a:ext cx="680006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-1,6%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0.69671</cdr:x>
      <cdr:y>0.62124</cdr:y>
    </cdr:from>
    <cdr:to>
      <cdr:x>0.84358</cdr:x>
      <cdr:y>0.66522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869772" y="3051726"/>
          <a:ext cx="1237316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0.70085</cdr:x>
      <cdr:y>0.60658</cdr:y>
    </cdr:from>
    <cdr:to>
      <cdr:x>0.78632</cdr:x>
      <cdr:y>0.67987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904657" y="2979718"/>
          <a:ext cx="72008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0.83314</cdr:x>
      <cdr:y>0.56804</cdr:y>
    </cdr:from>
    <cdr:to>
      <cdr:x>0.93678</cdr:x>
      <cdr:y>0.72834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6E597A7D-E27C-4819-B3EA-44FD9287F931}"/>
            </a:ext>
          </a:extLst>
        </cdr:cNvPr>
        <cdr:cNvSpPr txBox="1"/>
      </cdr:nvSpPr>
      <cdr:spPr>
        <a:xfrm xmlns:a="http://schemas.openxmlformats.org/drawingml/2006/main">
          <a:off x="7350848" y="324036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0.60796</cdr:x>
      <cdr:y>0.80953</cdr:y>
    </cdr:from>
    <cdr:to>
      <cdr:x>0.73608</cdr:x>
      <cdr:y>0.99507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F2C463A5-AAD3-4414-9BE9-5556B1D0C632}"/>
            </a:ext>
          </a:extLst>
        </cdr:cNvPr>
        <cdr:cNvSpPr txBox="1"/>
      </cdr:nvSpPr>
      <cdr:spPr>
        <a:xfrm xmlns:a="http://schemas.openxmlformats.org/drawingml/2006/main">
          <a:off x="5364088" y="4617894"/>
          <a:ext cx="1130424" cy="10584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0.60796</cdr:x>
      <cdr:y>0.83478</cdr:y>
    </cdr:from>
    <cdr:to>
      <cdr:x>0.87456</cdr:x>
      <cdr:y>0.89789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2642B14F-F1BB-4C9C-99CD-A9F495460C79}"/>
            </a:ext>
          </a:extLst>
        </cdr:cNvPr>
        <cdr:cNvSpPr txBox="1"/>
      </cdr:nvSpPr>
      <cdr:spPr>
        <a:xfrm xmlns:a="http://schemas.openxmlformats.org/drawingml/2006/main">
          <a:off x="5276510" y="4761926"/>
          <a:ext cx="2313820" cy="3600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Управление муниципальным имуществом 4,7%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0.07851</cdr:x>
      <cdr:y>0.13464</cdr:y>
    </cdr:from>
    <cdr:to>
      <cdr:x>0.21901</cdr:x>
      <cdr:y>0.21439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84076" y="523538"/>
          <a:ext cx="1224135" cy="3101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40 179,3</a:t>
          </a:r>
        </a:p>
      </cdr:txBody>
    </cdr:sp>
  </cdr:relSizeAnchor>
  <cdr:relSizeAnchor xmlns:cdr="http://schemas.openxmlformats.org/drawingml/2006/chartDrawing">
    <cdr:from>
      <cdr:x>0.30992</cdr:x>
      <cdr:y>0.13464</cdr:y>
    </cdr:from>
    <cdr:to>
      <cdr:x>0.43389</cdr:x>
      <cdr:y>0.22222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700300" y="523538"/>
          <a:ext cx="1080170" cy="3405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45 618,5</a:t>
          </a:r>
        </a:p>
      </cdr:txBody>
    </cdr:sp>
  </cdr:relSizeAnchor>
  <cdr:relSizeAnchor xmlns:cdr="http://schemas.openxmlformats.org/drawingml/2006/chartDrawing">
    <cdr:from>
      <cdr:x>0.55785</cdr:x>
      <cdr:y>0.13847</cdr:y>
    </cdr:from>
    <cdr:to>
      <cdr:x>0.69834</cdr:x>
      <cdr:y>0.22222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860540" y="538431"/>
          <a:ext cx="1224074" cy="3256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43 203,0</a:t>
          </a:r>
        </a:p>
      </cdr:txBody>
    </cdr:sp>
  </cdr:relSizeAnchor>
  <cdr:relSizeAnchor xmlns:cdr="http://schemas.openxmlformats.org/drawingml/2006/chartDrawing">
    <cdr:from>
      <cdr:x>0.79752</cdr:x>
      <cdr:y>0.13611</cdr:y>
    </cdr:from>
    <cdr:to>
      <cdr:x>0.92975</cdr:x>
      <cdr:y>0.22222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6948772" y="529254"/>
          <a:ext cx="1152128" cy="3348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43 203,0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7" y="12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55" y="12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97A9B-783E-41BC-8B6C-5C8EC65C8DBB}" type="datetimeFigureOut">
              <a:rPr lang="ru-RU" smtClean="0"/>
              <a:pPr/>
              <a:t>28.05.2026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67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7" y="9428587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55" y="9428587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59846-528B-4E20-9CB1-DEFD26683D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631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2782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ru-RU" sz="2400" b="0" dirty="0"/>
          </a:p>
          <a:p>
            <a:pPr algn="just"/>
            <a:endParaRPr lang="ru-RU" sz="2400" b="0" dirty="0"/>
          </a:p>
          <a:p>
            <a:pPr algn="just"/>
            <a:endParaRPr lang="ru-RU" sz="2400" b="0" dirty="0"/>
          </a:p>
          <a:p>
            <a:pPr algn="just"/>
            <a:endParaRPr lang="ru-RU" sz="24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0425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8825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5628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39822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1706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altLang="ru-RU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5214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1308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>
              <a:latin typeface="Arial" pitchFamily="34" charset="0"/>
            </a:endParaRPr>
          </a:p>
        </p:txBody>
      </p:sp>
      <p:sp>
        <p:nvSpPr>
          <p:cNvPr id="8192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3DDA518-213E-43C5-B5E8-198F509F18EE}" type="slidenum">
              <a:rPr lang="ru-RU" altLang="ru-RU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18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8114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958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1846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30503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5480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39286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88771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7324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0451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282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6867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4257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endParaRPr lang="ru-RU" dirty="0">
              <a:effectLst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6958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5081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9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E9F7CB-6615-40C7-B592-1ECD162292A9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876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8C071C-5A1B-4FA4-847A-0D2F72C29A62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59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D4EFE-C9A4-4BD0-ACB5-B646316048DE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166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784AF-202E-4E90-8E6B-E376377F833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872E8-4799-4906-B883-9830661BF9C2}" type="datetime1">
              <a:rPr lang="ru-RU"/>
              <a:pPr>
                <a:defRPr/>
              </a:pPr>
              <a:t>28.05.2026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99064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28.05.2026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474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28.05.2026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6649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28.05.2026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9450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28.05.2026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6623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28.05.2026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7173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28.05.2026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173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28.05.2026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197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5AED14-DAC1-4BC5-925C-ADBC9A76BC46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0798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28.05.2026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1718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28.05.2026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2339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28.05.2026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202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28.05.2026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9217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784AF-202E-4E90-8E6B-E376377F8336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872E8-4799-4906-B883-9830661BF9C2}" type="datetime1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28.05.2026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422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7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67632C-711D-4A0C-BF39-D529AFE6880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364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88DD0C-E197-4013-8D6C-057E7C6CBB0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080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C9C337-D853-4C7A-98E1-86D8A1E9CB9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013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91726F-12AF-4064-9829-38904F936B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882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6761A-CFB7-4164-B9A2-7A8523ED5C71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559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6" y="2209804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7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9DF95D-302D-41A0-AF71-4C441F4AB341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100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26655F-2B0B-4217-A95D-49F9C2854826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079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8000"/>
                <a:shade val="90000"/>
                <a:satMod val="160000"/>
                <a:lumMod val="100000"/>
              </a:schemeClr>
            </a:gs>
            <a:gs pos="69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4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ru-RU" dirty="0">
                <a:solidFill>
                  <a:prstClr val="black">
                    <a:tint val="75000"/>
                  </a:prstClr>
                </a:solidFill>
              </a:rPr>
              <a:t>27.11.2013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1" y="6172204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4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1E70AF3-EC4B-439A-8621-69E618DFC03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72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</p:sldLayoutIdLst>
  <p:hf sldNum="0"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28.05.2026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008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  <p:sldLayoutId id="2147483866" r:id="rId12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comments" Target="../comments/commen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700808"/>
            <a:ext cx="856895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40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об исполнении бюджета</a:t>
            </a:r>
          </a:p>
          <a:p>
            <a:pPr algn="ctr"/>
            <a:r>
              <a:rPr lang="ru-RU" altLang="ru-RU" sz="40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Уинского муниципального округа Пермского края за </a:t>
            </a:r>
          </a:p>
          <a:p>
            <a:pPr algn="ctr"/>
            <a:r>
              <a:rPr lang="ru-RU" altLang="ru-RU" sz="40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год</a:t>
            </a:r>
          </a:p>
        </p:txBody>
      </p:sp>
      <p:pic>
        <p:nvPicPr>
          <p:cNvPr id="5" name="Рисунок 4" descr="Безымянный.jpg">
            <a:extLst>
              <a:ext uri="{FF2B5EF4-FFF2-40B4-BE49-F238E27FC236}">
                <a16:creationId xmlns:a16="http://schemas.microsoft.com/office/drawing/2014/main" id="{C22B3F7D-1321-491A-960D-092FBCAC0DC7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242372"/>
            <a:ext cx="648072" cy="98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645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>
          <a:xfrm>
            <a:off x="474102" y="127297"/>
            <a:ext cx="8143875" cy="493391"/>
          </a:xfrm>
        </p:spPr>
        <p:txBody>
          <a:bodyPr/>
          <a:lstStyle/>
          <a:p>
            <a:pPr marL="0" indent="0">
              <a:buNone/>
            </a:pPr>
            <a:r>
              <a:rPr lang="ru-RU" alt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муниципальных программ в 2025 году</a:t>
            </a:r>
            <a:br>
              <a:rPr lang="ru-RU" alt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18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F7940CAC-D771-F9A8-18E3-EA625CB975E2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5358961"/>
              </p:ext>
            </p:extLst>
          </p:nvPr>
        </p:nvGraphicFramePr>
        <p:xfrm>
          <a:off x="2987824" y="1772817"/>
          <a:ext cx="5688632" cy="5113506"/>
        </p:xfrm>
        <a:graphic>
          <a:graphicData uri="http://schemas.openxmlformats.org/drawingml/2006/table">
            <a:tbl>
              <a:tblPr>
                <a:effectLst/>
                <a:tableStyleId>{2D5ABB26-0587-4C30-8999-92F81FD0307C}</a:tableStyleId>
              </a:tblPr>
              <a:tblGrid>
                <a:gridCol w="612570">
                  <a:extLst>
                    <a:ext uri="{9D8B030D-6E8A-4147-A177-3AD203B41FA5}">
                      <a16:colId xmlns:a16="http://schemas.microsoft.com/office/drawing/2014/main" val="3639729097"/>
                    </a:ext>
                  </a:extLst>
                </a:gridCol>
                <a:gridCol w="753450">
                  <a:extLst>
                    <a:ext uri="{9D8B030D-6E8A-4147-A177-3AD203B41FA5}">
                      <a16:colId xmlns:a16="http://schemas.microsoft.com/office/drawing/2014/main" val="2990201127"/>
                    </a:ext>
                  </a:extLst>
                </a:gridCol>
                <a:gridCol w="4322612">
                  <a:extLst>
                    <a:ext uri="{9D8B030D-6E8A-4147-A177-3AD203B41FA5}">
                      <a16:colId xmlns:a16="http://schemas.microsoft.com/office/drawing/2014/main" val="1600110320"/>
                    </a:ext>
                  </a:extLst>
                </a:gridCol>
              </a:tblGrid>
              <a:tr h="4693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01" marR="6201" marT="62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 2025</a:t>
                      </a:r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01" marR="6201" marT="62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01" marR="6201" marT="62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9520982"/>
                  </a:ext>
                </a:extLst>
              </a:tr>
              <a:tr h="2054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46 866,4   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 «Развитие муниципального управления»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63834056"/>
                  </a:ext>
                </a:extLst>
              </a:tr>
              <a:tr h="4021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22 901,4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 "Обеспечение безопасности жизнедеятельности жителей округа»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994775"/>
                  </a:ext>
                </a:extLst>
              </a:tr>
              <a:tr h="2054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4 924,4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 "Развитие физической культуры и спорта»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13992440"/>
                  </a:ext>
                </a:extLst>
              </a:tr>
              <a:tr h="4021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10 950,7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 «Переселение граждан из аварийного жилищного фонда»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73025820"/>
                  </a:ext>
                </a:extLst>
              </a:tr>
              <a:tr h="2054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54 180,3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 «Развитие культуры и молодежной политики»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18671201"/>
                  </a:ext>
                </a:extLst>
              </a:tr>
              <a:tr h="4021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961,6 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 «Гармонизация межнациональных и межконфессиональных отношений»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80725263"/>
                  </a:ext>
                </a:extLst>
              </a:tr>
              <a:tr h="4021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27 325,9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 «Управление муниципальными финансами и муниципальным долгом»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41102034"/>
                  </a:ext>
                </a:extLst>
              </a:tr>
              <a:tr h="7955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99,0%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25 096,1</a:t>
                      </a:r>
                    </a:p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266,3</a:t>
                      </a:r>
                    </a:p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45 699,2</a:t>
                      </a:r>
                    </a:p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297 461,0 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 «Благоустройство на территории округа»</a:t>
                      </a:r>
                    </a:p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 «Экономическое развитие Уинского МО»</a:t>
                      </a:r>
                    </a:p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 «Безопасные и качественные дороги»</a:t>
                      </a:r>
                    </a:p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 «Развитие системы образования»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81716694"/>
                  </a:ext>
                </a:extLst>
              </a:tr>
              <a:tr h="4265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96,1%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32 598,2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 «Управление муниципальным имуществом на территории округа»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48066373"/>
                  </a:ext>
                </a:extLst>
              </a:tr>
              <a:tr h="2054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79,1%</a:t>
                      </a:r>
                      <a:endParaRPr lang="ru-RU" sz="14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107 682,2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МП «Комплексное развитие сельских территорий»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0368705"/>
                  </a:ext>
                </a:extLst>
              </a:tr>
              <a:tr h="205470">
                <a:tc gridSpan="2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864295"/>
                  </a:ext>
                </a:extLst>
              </a:tr>
              <a:tr h="205470"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93732387"/>
                  </a:ext>
                </a:extLst>
              </a:tr>
              <a:tr h="209925"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35805449"/>
                  </a:ext>
                </a:extLst>
              </a:tr>
            </a:tbl>
          </a:graphicData>
        </a:graphic>
      </p:graphicFrame>
      <p:pic>
        <p:nvPicPr>
          <p:cNvPr id="2" name="Picture 2" descr="C:\Users\GYK\Desktop\Рисунок2.png">
            <a:extLst>
              <a:ext uri="{FF2B5EF4-FFF2-40B4-BE49-F238E27FC236}">
                <a16:creationId xmlns:a16="http://schemas.microsoft.com/office/drawing/2014/main" id="{5FAE39AD-CF2F-C1AD-8B55-C89D4A398A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colorTemperature colorTemp="53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2223119" y="1772816"/>
            <a:ext cx="630830" cy="4680520"/>
          </a:xfrm>
          <a:prstGeom prst="snip2DiagRect">
            <a:avLst/>
          </a:prstGeom>
          <a:solidFill>
            <a:sysClr val="window" lastClr="FFFFFF"/>
          </a:solidFill>
          <a:ln w="38100" cap="flat" cmpd="sng" algn="ctr">
            <a:noFill/>
            <a:prstDash val="solid"/>
          </a:ln>
          <a:effectLst/>
        </p:spPr>
      </p:pic>
      <p:sp>
        <p:nvSpPr>
          <p:cNvPr id="3" name="Овал 2"/>
          <p:cNvSpPr/>
          <p:nvPr/>
        </p:nvSpPr>
        <p:spPr>
          <a:xfrm>
            <a:off x="74440" y="2274907"/>
            <a:ext cx="2016224" cy="1008112"/>
          </a:xfrm>
          <a:prstGeom prst="ellipse">
            <a:avLst/>
          </a:prstGeom>
          <a:noFill/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Программные </a:t>
            </a:r>
            <a:r>
              <a:rPr lang="ru-RU" sz="1400" dirty="0">
                <a:solidFill>
                  <a:schemeClr val="tx1"/>
                </a:solidFill>
              </a:rPr>
              <a:t>расходы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</a:rPr>
              <a:t>98,4%</a:t>
            </a:r>
          </a:p>
        </p:txBody>
      </p:sp>
      <p:sp>
        <p:nvSpPr>
          <p:cNvPr id="7" name="TextBox 4"/>
          <p:cNvSpPr txBox="1"/>
          <p:nvPr/>
        </p:nvSpPr>
        <p:spPr>
          <a:xfrm>
            <a:off x="74440" y="5223012"/>
            <a:ext cx="219666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100013">
              <a:spcAft>
                <a:spcPts val="600"/>
              </a:spcAft>
            </a:pPr>
            <a:r>
              <a:rPr lang="ru-RU" sz="1200" dirty="0">
                <a:latin typeface="Arial Narrow" panose="020B0606020202030204" pitchFamily="34" charset="0"/>
              </a:rPr>
              <a:t>% исполнения:</a:t>
            </a:r>
          </a:p>
          <a:p>
            <a:pPr lvl="1" indent="-100013">
              <a:spcBef>
                <a:spcPts val="600"/>
              </a:spcBef>
              <a:spcAft>
                <a:spcPts val="600"/>
              </a:spcAft>
            </a:pPr>
            <a:r>
              <a:rPr lang="ru-RU" sz="1200" dirty="0">
                <a:latin typeface="Arial Narrow" panose="020B0606020202030204" pitchFamily="34" charset="0"/>
              </a:rPr>
              <a:t> выше среднего</a:t>
            </a:r>
          </a:p>
          <a:p>
            <a:pPr lvl="1" indent="-100013">
              <a:spcBef>
                <a:spcPts val="600"/>
              </a:spcBef>
              <a:spcAft>
                <a:spcPts val="600"/>
              </a:spcAft>
            </a:pPr>
            <a:r>
              <a:rPr lang="ru-RU" sz="1200" dirty="0">
                <a:latin typeface="Arial Narrow" panose="020B0606020202030204" pitchFamily="34" charset="0"/>
              </a:rPr>
              <a:t> до 80%</a:t>
            </a:r>
          </a:p>
          <a:p>
            <a:pPr lvl="1" indent="-100013">
              <a:spcBef>
                <a:spcPts val="600"/>
              </a:spcBef>
              <a:spcAft>
                <a:spcPts val="600"/>
              </a:spcAft>
            </a:pPr>
            <a:r>
              <a:rPr lang="ru-RU" sz="1200" dirty="0">
                <a:latin typeface="Arial Narrow" panose="020B0606020202030204" pitchFamily="34" charset="0"/>
              </a:rPr>
              <a:t> менее 80%</a:t>
            </a:r>
          </a:p>
        </p:txBody>
      </p:sp>
      <p:sp>
        <p:nvSpPr>
          <p:cNvPr id="8" name="Блок-схема: узел 7"/>
          <p:cNvSpPr/>
          <p:nvPr/>
        </p:nvSpPr>
        <p:spPr>
          <a:xfrm>
            <a:off x="227489" y="5634270"/>
            <a:ext cx="211785" cy="136635"/>
          </a:xfrm>
          <a:prstGeom prst="flowChartConnector">
            <a:avLst/>
          </a:prstGeom>
          <a:solidFill>
            <a:srgbClr val="008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B050"/>
              </a:solidFill>
            </a:endParaRPr>
          </a:p>
        </p:txBody>
      </p:sp>
      <p:sp>
        <p:nvSpPr>
          <p:cNvPr id="9" name="Блок-схема: узел 8"/>
          <p:cNvSpPr/>
          <p:nvPr/>
        </p:nvSpPr>
        <p:spPr>
          <a:xfrm>
            <a:off x="227489" y="5934220"/>
            <a:ext cx="217686" cy="136635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Блок-схема: узел 9"/>
          <p:cNvSpPr/>
          <p:nvPr/>
        </p:nvSpPr>
        <p:spPr>
          <a:xfrm>
            <a:off x="233390" y="6321999"/>
            <a:ext cx="211785" cy="136635"/>
          </a:xfrm>
          <a:prstGeom prst="flowChartConnector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11" name="TextBox 9"/>
          <p:cNvSpPr txBox="1"/>
          <p:nvPr/>
        </p:nvSpPr>
        <p:spPr>
          <a:xfrm>
            <a:off x="2223119" y="606960"/>
            <a:ext cx="1124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</a:p>
        </p:txBody>
      </p:sp>
      <p:sp>
        <p:nvSpPr>
          <p:cNvPr id="12" name="TextBox 9"/>
          <p:cNvSpPr txBox="1"/>
          <p:nvPr/>
        </p:nvSpPr>
        <p:spPr>
          <a:xfrm>
            <a:off x="4873697" y="620688"/>
            <a:ext cx="1124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B1125EC-A449-4A87-8FB3-D18A687AA059}"/>
              </a:ext>
            </a:extLst>
          </p:cNvPr>
          <p:cNvSpPr txBox="1"/>
          <p:nvPr/>
        </p:nvSpPr>
        <p:spPr>
          <a:xfrm>
            <a:off x="3995936" y="1024510"/>
            <a:ext cx="2472754" cy="537135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676 913,7</a:t>
            </a:r>
          </a:p>
          <a:p>
            <a:pPr algn="ctr">
              <a:lnSpc>
                <a:spcPts val="2000"/>
              </a:lnSpc>
            </a:pP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₽</a:t>
            </a:r>
            <a:endParaRPr lang="ru-RU" sz="5400" b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B1125EC-A449-4A87-8FB3-D18A687AA059}"/>
              </a:ext>
            </a:extLst>
          </p:cNvPr>
          <p:cNvSpPr txBox="1"/>
          <p:nvPr/>
        </p:nvSpPr>
        <p:spPr>
          <a:xfrm>
            <a:off x="1302157" y="1026564"/>
            <a:ext cx="2472754" cy="537135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709 800,8</a:t>
            </a:r>
          </a:p>
          <a:p>
            <a:pPr algn="ctr">
              <a:lnSpc>
                <a:spcPts val="2000"/>
              </a:lnSpc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 ₽</a:t>
            </a:r>
            <a:endParaRPr lang="ru-RU" sz="5400" b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EC0B9D4-7C30-4A27-A87B-A6F0EDB387CB}"/>
              </a:ext>
            </a:extLst>
          </p:cNvPr>
          <p:cNvSpPr txBox="1"/>
          <p:nvPr/>
        </p:nvSpPr>
        <p:spPr>
          <a:xfrm>
            <a:off x="6658819" y="1008006"/>
            <a:ext cx="2496382" cy="482183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95,4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ts val="1700"/>
              </a:lnSpc>
            </a:pP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</a:t>
            </a:r>
          </a:p>
        </p:txBody>
      </p:sp>
    </p:spTree>
    <p:extLst>
      <p:ext uri="{BB962C8B-B14F-4D97-AF65-F5344CB8AC3E}">
        <p14:creationId xmlns:p14="http://schemas.microsoft.com/office/powerpoint/2010/main" val="3809392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Заголовок 1"/>
          <p:cNvSpPr>
            <a:spLocks noGrp="1"/>
          </p:cNvSpPr>
          <p:nvPr>
            <p:ph type="title"/>
          </p:nvPr>
        </p:nvSpPr>
        <p:spPr>
          <a:xfrm>
            <a:off x="107504" y="188641"/>
            <a:ext cx="9036496" cy="504056"/>
          </a:xfrm>
        </p:spPr>
        <p:txBody>
          <a:bodyPr/>
          <a:lstStyle/>
          <a:p>
            <a:pPr marL="0" indent="0" algn="ctr">
              <a:buNone/>
            </a:pPr>
            <a:r>
              <a:rPr lang="ru-RU" altLang="ru-RU" sz="2600" b="1">
                <a:solidFill>
                  <a:schemeClr val="tx1"/>
                </a:solidFill>
                <a:effectLst/>
                <a:latin typeface="Times New Roman" pitchFamily="18" charset="0"/>
              </a:rPr>
              <a:t>Управленческая структура расходов бюджета, тыс. рублей</a:t>
            </a:r>
            <a:endParaRPr lang="ru-RU" altLang="ru-RU" sz="2600" dirty="0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2" name="Диаграмма 1"/>
          <p:cNvGraphicFramePr/>
          <p:nvPr>
            <p:extLst/>
          </p:nvPr>
        </p:nvGraphicFramePr>
        <p:xfrm>
          <a:off x="240523" y="1052736"/>
          <a:ext cx="8602308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Заголовок 1"/>
          <p:cNvSpPr txBox="1">
            <a:spLocks/>
          </p:cNvSpPr>
          <p:nvPr/>
        </p:nvSpPr>
        <p:spPr>
          <a:xfrm>
            <a:off x="467545" y="836712"/>
            <a:ext cx="2658048" cy="369449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lnSpc>
                <a:spcPts val="1200"/>
              </a:lnSpc>
              <a:buFont typeface="Georgia" pitchFamily="18" charset="0"/>
              <a:buNone/>
            </a:pPr>
            <a:r>
              <a:rPr lang="ru-RU" altLang="ru-RU" sz="1600" dirty="0">
                <a:solidFill>
                  <a:schemeClr val="tx1"/>
                </a:solidFill>
                <a:effectLst/>
                <a:latin typeface="Times New Roman" pitchFamily="18" charset="0"/>
              </a:rPr>
              <a:t>Текущие расходы -64,8%</a:t>
            </a:r>
            <a:endParaRPr lang="ru-RU" altLang="ru-RU" sz="1600" dirty="0">
              <a:solidFill>
                <a:schemeClr val="tx1"/>
              </a:solidFill>
              <a:effectLst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2339752" y="3567211"/>
            <a:ext cx="2103515" cy="568856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lnSpc>
                <a:spcPts val="1200"/>
              </a:lnSpc>
              <a:buFont typeface="Georgia" pitchFamily="18" charset="0"/>
              <a:buNone/>
            </a:pPr>
            <a:r>
              <a:rPr lang="ru-RU" altLang="ru-RU" sz="1600" dirty="0">
                <a:solidFill>
                  <a:schemeClr val="tx1"/>
                </a:solidFill>
                <a:effectLst/>
                <a:latin typeface="Times New Roman" pitchFamily="18" charset="0"/>
              </a:rPr>
              <a:t>Меры </a:t>
            </a:r>
            <a:endParaRPr lang="en-US" altLang="ru-RU" sz="1600" dirty="0"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indent="0" algn="ctr">
              <a:lnSpc>
                <a:spcPts val="1200"/>
              </a:lnSpc>
              <a:buFont typeface="Georgia" pitchFamily="18" charset="0"/>
              <a:buNone/>
            </a:pPr>
            <a:r>
              <a:rPr lang="ru-RU" altLang="ru-RU" sz="1600" dirty="0">
                <a:solidFill>
                  <a:schemeClr val="tx1"/>
                </a:solidFill>
                <a:effectLst/>
                <a:latin typeface="Times New Roman" pitchFamily="18" charset="0"/>
              </a:rPr>
              <a:t>социальной </a:t>
            </a:r>
            <a:endParaRPr lang="en-US" altLang="ru-RU" sz="1600" dirty="0"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indent="0" algn="ctr">
              <a:lnSpc>
                <a:spcPts val="1200"/>
              </a:lnSpc>
              <a:buFont typeface="Georgia" pitchFamily="18" charset="0"/>
              <a:buNone/>
            </a:pPr>
            <a:r>
              <a:rPr lang="ru-RU" altLang="ru-RU" sz="1600" dirty="0">
                <a:solidFill>
                  <a:schemeClr val="tx1"/>
                </a:solidFill>
                <a:effectLst/>
                <a:latin typeface="Times New Roman" pitchFamily="18" charset="0"/>
              </a:rPr>
              <a:t>поддержи – 2,6%</a:t>
            </a:r>
            <a:endParaRPr lang="en-US" altLang="ru-RU" sz="160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4505384" y="2132856"/>
            <a:ext cx="2103515" cy="51441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lnSpc>
                <a:spcPts val="1200"/>
              </a:lnSpc>
              <a:buFont typeface="Georgia" pitchFamily="18" charset="0"/>
              <a:buNone/>
            </a:pPr>
            <a:r>
              <a:rPr lang="en-US" altLang="ru-RU" sz="1800" dirty="0"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lang="ru-RU" altLang="ru-RU" sz="1800" dirty="0"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lang="ru-RU" altLang="ru-RU" sz="1600" dirty="0">
                <a:solidFill>
                  <a:schemeClr val="tx1"/>
                </a:solidFill>
                <a:effectLst/>
                <a:latin typeface="Times New Roman" pitchFamily="18" charset="0"/>
              </a:rPr>
              <a:t>Бюджет развития – 22,6%</a:t>
            </a:r>
            <a:endParaRPr lang="ru-RU" altLang="ru-RU" sz="1600" dirty="0">
              <a:solidFill>
                <a:schemeClr val="tx1"/>
              </a:solidFill>
              <a:effectLst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588224" y="3284984"/>
            <a:ext cx="1944216" cy="432049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lnSpc>
                <a:spcPts val="1200"/>
              </a:lnSpc>
              <a:buFont typeface="Georgia" pitchFamily="18" charset="0"/>
              <a:buNone/>
            </a:pPr>
            <a:r>
              <a:rPr lang="ru-RU" altLang="ru-RU" sz="1600" dirty="0">
                <a:solidFill>
                  <a:schemeClr val="tx1"/>
                </a:solidFill>
                <a:effectLst/>
                <a:latin typeface="Times New Roman" pitchFamily="18" charset="0"/>
              </a:rPr>
              <a:t>Содержание ОМС  10,0% </a:t>
            </a:r>
            <a:endParaRPr lang="ru-RU" altLang="ru-RU" sz="1600" dirty="0">
              <a:solidFill>
                <a:schemeClr val="tx1"/>
              </a:solidFill>
              <a:effectLst/>
            </a:endParaRPr>
          </a:p>
        </p:txBody>
      </p:sp>
      <p:pic>
        <p:nvPicPr>
          <p:cNvPr id="19" name="Picture 1" descr="C:\Users\EAN\Pictures\Иконки\noun_1412321_cc.png"/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977"/>
          <a:stretch/>
        </p:blipFill>
        <p:spPr bwMode="auto">
          <a:xfrm>
            <a:off x="5182567" y="5252880"/>
            <a:ext cx="692019" cy="724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C:\Users\EAN\Pictures\Иконки\noun_145569_cc.png"/>
          <p:cNvPicPr>
            <a:picLocks noChangeAspect="1" noChangeArrowheads="1"/>
          </p:cNvPicPr>
          <p:nvPr/>
        </p:nvPicPr>
        <p:blipFill rotWithShape="1"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000"/>
          <a:stretch/>
        </p:blipFill>
        <p:spPr bwMode="auto">
          <a:xfrm>
            <a:off x="3125592" y="5237301"/>
            <a:ext cx="728652" cy="700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" descr="C:\Users\EAN\Pictures\Иконки\noun_471836_cc.png"/>
          <p:cNvPicPr>
            <a:picLocks noChangeAspect="1" noChangeArrowheads="1"/>
          </p:cNvPicPr>
          <p:nvPr/>
        </p:nvPicPr>
        <p:blipFill rotWithShape="1"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644"/>
          <a:stretch/>
        </p:blipFill>
        <p:spPr bwMode="auto">
          <a:xfrm>
            <a:off x="1280947" y="5237301"/>
            <a:ext cx="804222" cy="658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https://d30y9cdsu7xlg0.cloudfront.net/png/712670-200.png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9982" y="5183815"/>
            <a:ext cx="725377" cy="783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0638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936104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бюджета Уинского муниципального округа по расходам </a:t>
            </a:r>
            <a:r>
              <a:rPr lang="ru-RU" alt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2025 год, тыс. руб.                                                                                                 </a:t>
            </a:r>
            <a:br>
              <a:rPr lang="ru-RU" alt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4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698554666"/>
              </p:ext>
            </p:extLst>
          </p:nvPr>
        </p:nvGraphicFramePr>
        <p:xfrm>
          <a:off x="251520" y="1031446"/>
          <a:ext cx="8568952" cy="5673728"/>
        </p:xfrm>
        <a:graphic>
          <a:graphicData uri="http://schemas.openxmlformats.org/drawingml/2006/table">
            <a:tbl>
              <a:tblPr bandRow="1">
                <a:tableStyleId>{3B4B98B0-60AC-42C2-AFA5-B58CD77FA1E5}</a:tableStyleId>
              </a:tblPr>
              <a:tblGrid>
                <a:gridCol w="3816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15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6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41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Направления расходов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план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Отклонения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Исполнение, %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66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муниципального управления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46 866,4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46 866,4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6411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жизнедеятельности жителей округа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22 901,4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22 901,4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23634408"/>
                  </a:ext>
                </a:extLst>
              </a:tr>
              <a:tr h="23586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физической культуры и спорта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4 926,5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4 924,4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11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Переселение граждан из аварийного жилищного фонда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10 950,7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10 950,7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727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культуры и молодежной политики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54 180,3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54 180,3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014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ru-RU" sz="1500" b="0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Гармонизация межнациональных и межконфессиональных отношений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961,6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961,6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411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муниципальным долгом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27 325,9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27 325,9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8866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Благоустройство на территории округа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25 098,9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25 096,1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2,8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683042218"/>
                  </a:ext>
                </a:extLst>
              </a:tr>
              <a:tr h="244288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Экономическое развитие Уинского МО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266,3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266,3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5551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Безопасные и качественные дороги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45 699,2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45 699,2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5551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системы образования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300 591,0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297 461,0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3 130,0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99,0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606719901"/>
                  </a:ext>
                </a:extLst>
              </a:tr>
              <a:tr h="46411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 имуществом на территории округа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33 921,8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32 598,2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1 323,6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96,1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9894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Комплексное развитие сельских территорий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136 110,8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107 682,2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28 428,6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79,1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4190324272"/>
                  </a:ext>
                </a:extLst>
              </a:tr>
              <a:tr h="198449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ru-RU" sz="1500" b="0" i="0" u="none" strike="noStrike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Непрограммные</a:t>
                      </a:r>
                      <a:r>
                        <a:rPr lang="ru-RU" sz="1500" b="0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мероприятия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10 872,3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10 865,3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2841939292"/>
                  </a:ext>
                </a:extLst>
              </a:tr>
              <a:tr h="358021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5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</a:t>
                      </a:r>
                      <a:endParaRPr lang="ru-RU" sz="1500" b="1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720 673,1</a:t>
                      </a:r>
                      <a:endParaRPr lang="ru-RU" sz="1500" b="1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687 779,0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32 894,1</a:t>
                      </a:r>
                      <a:endParaRPr lang="ru-RU" sz="1500" b="1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u="none" strike="noStrike" baseline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95,4</a:t>
                      </a:r>
                      <a:endParaRPr lang="ru-RU" sz="1500" b="1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97085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323528" y="116632"/>
            <a:ext cx="8679040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 lnSpcReduction="100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Структура расходов бюджета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Уинского муниципального округа за 2025 год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946456106"/>
              </p:ext>
            </p:extLst>
          </p:nvPr>
        </p:nvGraphicFramePr>
        <p:xfrm>
          <a:off x="294039" y="1010821"/>
          <a:ext cx="8679040" cy="5704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476938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08C630-C0DB-4BF9-82E8-A4BED50A4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106751"/>
            <a:ext cx="7200799" cy="873977"/>
          </a:xfrm>
        </p:spPr>
        <p:txBody>
          <a:bodyPr/>
          <a:lstStyle/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Исполнение бюджета распорядителями  бюджетных средств за 2025 год</a:t>
            </a:r>
            <a:r>
              <a:rPr lang="ru-RU" sz="5400" b="1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8528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8528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FF59E58F-B2F0-4A34-BEE8-86FCF6338777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902023097"/>
              </p:ext>
            </p:extLst>
          </p:nvPr>
        </p:nvGraphicFramePr>
        <p:xfrm>
          <a:off x="467544" y="1124744"/>
          <a:ext cx="8424936" cy="487502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489753275"/>
                    </a:ext>
                  </a:extLst>
                </a:gridCol>
                <a:gridCol w="4281557">
                  <a:extLst>
                    <a:ext uri="{9D8B030D-6E8A-4147-A177-3AD203B41FA5}">
                      <a16:colId xmlns:a16="http://schemas.microsoft.com/office/drawing/2014/main" val="4284362808"/>
                    </a:ext>
                  </a:extLst>
                </a:gridCol>
                <a:gridCol w="1290306">
                  <a:extLst>
                    <a:ext uri="{9D8B030D-6E8A-4147-A177-3AD203B41FA5}">
                      <a16:colId xmlns:a16="http://schemas.microsoft.com/office/drawing/2014/main" val="2638496187"/>
                    </a:ext>
                  </a:extLst>
                </a:gridCol>
                <a:gridCol w="1040322">
                  <a:extLst>
                    <a:ext uri="{9D8B030D-6E8A-4147-A177-3AD203B41FA5}">
                      <a16:colId xmlns:a16="http://schemas.microsoft.com/office/drawing/2014/main" val="22340514"/>
                    </a:ext>
                  </a:extLst>
                </a:gridCol>
                <a:gridCol w="1236687">
                  <a:extLst>
                    <a:ext uri="{9D8B030D-6E8A-4147-A177-3AD203B41FA5}">
                      <a16:colId xmlns:a16="http://schemas.microsoft.com/office/drawing/2014/main" val="2515918866"/>
                    </a:ext>
                  </a:extLst>
                </a:gridCol>
              </a:tblGrid>
              <a:tr h="44455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ГРБС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1539749"/>
                  </a:ext>
                </a:extLst>
              </a:tr>
              <a:tr h="291845"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КСП </a:t>
                      </a:r>
                      <a:r>
                        <a:rPr kumimoji="0" lang="ru-RU" sz="13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Уинского</a:t>
                      </a: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муниципального округа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2 130,5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2 130,5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71405909"/>
                  </a:ext>
                </a:extLst>
              </a:tr>
              <a:tr h="229737"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Дума </a:t>
                      </a:r>
                      <a:r>
                        <a:rPr kumimoji="0" lang="ru-RU" sz="13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Уинского</a:t>
                      </a: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муниципального округа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1 102,7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1 095,7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99,4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99387940"/>
                  </a:ext>
                </a:extLst>
              </a:tr>
              <a:tr h="533386"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Администрация </a:t>
                      </a:r>
                      <a:r>
                        <a:rPr kumimoji="0" lang="ru-RU" sz="13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Уинского</a:t>
                      </a: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муниципального округа, </a:t>
                      </a:r>
                    </a:p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числе: 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284 425,8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255 994,5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12644716"/>
                  </a:ext>
                </a:extLst>
              </a:tr>
              <a:tr h="280066"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Администрация </a:t>
                      </a:r>
                      <a:r>
                        <a:rPr kumimoji="0" lang="ru-RU" sz="13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Уинского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муниципального округа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57 291,7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57 291,7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1" u="none" strike="noStrike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38329662"/>
                  </a:ext>
                </a:extLst>
              </a:tr>
              <a:tr h="280066"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МКУ «Управление по благоустройству»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20 239,6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20 236,9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1" u="none" strike="noStrike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91941954"/>
                  </a:ext>
                </a:extLst>
              </a:tr>
              <a:tr h="280066"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МКУ «Гражданская защита»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22 306,3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22 306,3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1" u="none" strike="noStrike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2337935"/>
                  </a:ext>
                </a:extLst>
              </a:tr>
              <a:tr h="306871"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МКУ «УКС и ЖКХ»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184 588,2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156 159,6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1" u="none" strike="noStrike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84,6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98904649"/>
                  </a:ext>
                </a:extLst>
              </a:tr>
              <a:tr h="285267"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Управление имущественных и земельных отношений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44 918,1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43 594,5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97,1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57324026"/>
                  </a:ext>
                </a:extLst>
              </a:tr>
              <a:tr h="633235"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Финансовое управление администрации </a:t>
                      </a:r>
                      <a:r>
                        <a:rPr kumimoji="0" lang="ru-RU" sz="13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Уинского</a:t>
                      </a: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муниципального округа,  </a:t>
                      </a:r>
                    </a:p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31 194,4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31 194,4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0611149"/>
                  </a:ext>
                </a:extLst>
              </a:tr>
              <a:tr h="306871"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аппарат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10 497,8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10 497,8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1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47497087"/>
                  </a:ext>
                </a:extLst>
              </a:tr>
              <a:tr h="221226"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МКУ «Центр учета»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20 696,6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20 696,6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83836143"/>
                  </a:ext>
                </a:extLst>
              </a:tr>
              <a:tr h="259371"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Управление образования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296 800,6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293 670,5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98,9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16871288"/>
                  </a:ext>
                </a:extLst>
              </a:tr>
              <a:tr h="221226"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УКС и МПУ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60 101,0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60 098,9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82134811"/>
                  </a:ext>
                </a:extLst>
              </a:tr>
              <a:tr h="288589">
                <a:tc>
                  <a:txBody>
                    <a:bodyPr/>
                    <a:lstStyle/>
                    <a:p>
                      <a:pPr marL="17621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17621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ИТОГО: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720 673,1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687 779,0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95,4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02922295"/>
                  </a:ext>
                </a:extLst>
              </a:tr>
            </a:tbl>
          </a:graphicData>
        </a:graphic>
      </p:graphicFrame>
      <p:sp>
        <p:nvSpPr>
          <p:cNvPr id="4" name="Объект 3">
            <a:extLst>
              <a:ext uri="{FF2B5EF4-FFF2-40B4-BE49-F238E27FC236}">
                <a16:creationId xmlns:a16="http://schemas.microsoft.com/office/drawing/2014/main" id="{E0E4F696-C862-419F-8CE1-086B2307FD4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612560" y="4581128"/>
            <a:ext cx="288032" cy="1008110"/>
          </a:xfrm>
        </p:spPr>
        <p:txBody>
          <a:bodyPr/>
          <a:lstStyle/>
          <a:p>
            <a:pPr lvl="5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32369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FC15A7DF-7EF4-44FB-98A9-7FFF72426D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073" y="3920677"/>
            <a:ext cx="4789967" cy="1765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077EB58-564C-4DC2-8409-EBB35D4AB1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073" y="1623926"/>
            <a:ext cx="4789968" cy="1805074"/>
          </a:xfrm>
          <a:prstGeom prst="rect">
            <a:avLst/>
          </a:prstGeom>
        </p:spPr>
      </p:pic>
      <p:sp>
        <p:nvSpPr>
          <p:cNvPr id="53251" name="Rectangle 6"/>
          <p:cNvSpPr>
            <a:spLocks noGrp="1" noChangeArrowheads="1"/>
          </p:cNvSpPr>
          <p:nvPr>
            <p:ph type="title"/>
          </p:nvPr>
        </p:nvSpPr>
        <p:spPr>
          <a:xfrm>
            <a:off x="611560" y="116632"/>
            <a:ext cx="8229600" cy="647700"/>
          </a:xfrm>
        </p:spPr>
        <p:txBody>
          <a:bodyPr/>
          <a:lstStyle/>
          <a:p>
            <a:pPr marL="0" indent="0" algn="ctr">
              <a:buNone/>
            </a:pPr>
            <a: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Уинского муниципального округа </a:t>
            </a:r>
            <a:b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национальных проектах в 2025 году</a:t>
            </a:r>
            <a:b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</a:t>
            </a:r>
            <a:endParaRPr lang="ru-RU" altLang="ru-RU" sz="18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038D06-72FC-48EC-90DD-A48B785190D9}"/>
              </a:ext>
            </a:extLst>
          </p:cNvPr>
          <p:cNvSpPr txBox="1"/>
          <p:nvPr/>
        </p:nvSpPr>
        <p:spPr>
          <a:xfrm flipH="1">
            <a:off x="5076056" y="1303232"/>
            <a:ext cx="36724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14 511,9 тыс. руб.,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числе: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бюджет – 109,2 тыс. руб. краевой бюджет – 5,8 тыс. руб.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19816E-2E65-4907-9E92-01D2BD669736}"/>
              </a:ext>
            </a:extLst>
          </p:cNvPr>
          <p:cNvSpPr txBox="1"/>
          <p:nvPr/>
        </p:nvSpPr>
        <p:spPr>
          <a:xfrm>
            <a:off x="5076056" y="3356992"/>
            <a:ext cx="392587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14 806,5 тыс. руб.,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бюджет – 9 430,9 тыс. руб. краевой бюджет – 3 777,2 тыс. руб.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местный бюджет – 1 598,4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38031565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077EB58-564C-4DC2-8409-EBB35D4AB1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303231"/>
            <a:ext cx="4824536" cy="1454224"/>
          </a:xfrm>
          <a:prstGeom prst="rect">
            <a:avLst/>
          </a:prstGeom>
        </p:spPr>
      </p:pic>
      <p:sp>
        <p:nvSpPr>
          <p:cNvPr id="53251" name="Rectangle 6"/>
          <p:cNvSpPr>
            <a:spLocks noGrp="1" noChangeArrowheads="1"/>
          </p:cNvSpPr>
          <p:nvPr>
            <p:ph type="title"/>
          </p:nvPr>
        </p:nvSpPr>
        <p:spPr>
          <a:xfrm>
            <a:off x="611560" y="116632"/>
            <a:ext cx="8229600" cy="647700"/>
          </a:xfrm>
        </p:spPr>
        <p:txBody>
          <a:bodyPr/>
          <a:lstStyle/>
          <a:p>
            <a:pPr marL="0" indent="0" algn="ctr">
              <a:buNone/>
            </a:pPr>
            <a: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Уинского муниципального округа </a:t>
            </a:r>
            <a:b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национальных проектах в 2025 году</a:t>
            </a:r>
            <a:b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</a:t>
            </a:r>
            <a:endParaRPr lang="ru-RU" altLang="ru-RU" sz="18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97146" y="1124744"/>
            <a:ext cx="4680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B01CA4D-11E3-48C0-A96C-6402A5494BB6}"/>
              </a:ext>
            </a:extLst>
          </p:cNvPr>
          <p:cNvSpPr txBox="1"/>
          <p:nvPr/>
        </p:nvSpPr>
        <p:spPr>
          <a:xfrm rot="10800000" flipV="1">
            <a:off x="191934" y="3139857"/>
            <a:ext cx="8928992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деятельности советников директора по воспитанию и взаимодействию с детскими общественными объединениями в общеобразовательных организациях – 115,3 тыс. руб.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038D06-72FC-48EC-90DD-A48B785190D9}"/>
              </a:ext>
            </a:extLst>
          </p:cNvPr>
          <p:cNvSpPr txBox="1"/>
          <p:nvPr/>
        </p:nvSpPr>
        <p:spPr>
          <a:xfrm flipH="1">
            <a:off x="5076056" y="1303231"/>
            <a:ext cx="35283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14 511,9 тыс. руб.,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числе: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бюджет – 14 507,3 тыс. руб. краевой бюджет – 4,6 тыс. руб.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34F359-C6AD-4AE5-826A-30A9926F9263}"/>
              </a:ext>
            </a:extLst>
          </p:cNvPr>
          <p:cNvSpPr txBox="1"/>
          <p:nvPr/>
        </p:nvSpPr>
        <p:spPr>
          <a:xfrm>
            <a:off x="191933" y="4100545"/>
            <a:ext cx="87886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выплат ежемесячного денежного вознаграждения советникам директоров по воспитанию и взаимодействию с детскими общественными объединениями – 190,7 тыс. руб.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ED9AD9-81A9-4578-99E7-44DD11E11DD4}"/>
              </a:ext>
            </a:extLst>
          </p:cNvPr>
          <p:cNvSpPr txBox="1"/>
          <p:nvPr/>
        </p:nvSpPr>
        <p:spPr>
          <a:xfrm>
            <a:off x="175830" y="5199732"/>
            <a:ext cx="87886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Ежемесячное денежное вознаграждение за классное руководство педагогическим работникам государственных и муниципальных общеобразовательных организаций – 14 205,9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1614035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FC15A7DF-7EF4-44FB-98A9-7FFF72426D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40" y="1270720"/>
            <a:ext cx="4680520" cy="1438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251" name="Rectangle 6"/>
          <p:cNvSpPr>
            <a:spLocks noGrp="1" noChangeArrowheads="1"/>
          </p:cNvSpPr>
          <p:nvPr>
            <p:ph type="title"/>
          </p:nvPr>
        </p:nvSpPr>
        <p:spPr>
          <a:xfrm>
            <a:off x="611560" y="116632"/>
            <a:ext cx="8229600" cy="647700"/>
          </a:xfrm>
        </p:spPr>
        <p:txBody>
          <a:bodyPr/>
          <a:lstStyle/>
          <a:p>
            <a:pPr marL="0" indent="0" algn="ctr">
              <a:buNone/>
            </a:pPr>
            <a: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Уинского муниципального округа </a:t>
            </a:r>
            <a:b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национальных проектах в 2025 году</a:t>
            </a:r>
            <a:b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</a:t>
            </a:r>
            <a:endParaRPr lang="ru-RU" altLang="ru-RU" sz="18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97146" y="1124744"/>
            <a:ext cx="4680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2924944"/>
            <a:ext cx="858964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Переселение граждан из аварийного жилищного фонда – 10 950,7 тыс. руб. 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осуществлен выкуп жилых помещений у собственников, путем возмещения затрат </a:t>
            </a:r>
            <a:r>
              <a:rPr lang="ru-RU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жилые помещения в с. Уинское, ул. Ленина,3 </a:t>
            </a:r>
          </a:p>
          <a:p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2840" y="4217606"/>
            <a:ext cx="844562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программ формирования комфортной городской среды –       3 855,8 тыс. руб. 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благоустройство историко-природного комплекса «Уинский парк» (5 этап)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19816E-2E65-4907-9E92-01D2BD669736}"/>
              </a:ext>
            </a:extLst>
          </p:cNvPr>
          <p:cNvSpPr txBox="1"/>
          <p:nvPr/>
        </p:nvSpPr>
        <p:spPr>
          <a:xfrm>
            <a:off x="5292080" y="1363054"/>
            <a:ext cx="370984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14 806,5 тыс. руб.,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бюджет – 9 430,9 тыс. руб. краевой бюджет – 3 777,2 тыс. руб.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местный бюджет – 1 598,4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10296093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/>
          <p:cNvSpPr>
            <a:spLocks noGrp="1"/>
          </p:cNvSpPr>
          <p:nvPr>
            <p:ph type="title"/>
          </p:nvPr>
        </p:nvSpPr>
        <p:spPr>
          <a:xfrm>
            <a:off x="107505" y="188913"/>
            <a:ext cx="8928992" cy="100806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целевых показателей по «указным» категориям работников бюджетной сферы Уинского муниципального округа в 2025 году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775626149"/>
              </p:ext>
            </p:extLst>
          </p:nvPr>
        </p:nvGraphicFramePr>
        <p:xfrm>
          <a:off x="1547664" y="1124744"/>
          <a:ext cx="7344816" cy="47525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Прямая соединительная линия 3"/>
          <p:cNvCxnSpPr/>
          <p:nvPr/>
        </p:nvCxnSpPr>
        <p:spPr>
          <a:xfrm>
            <a:off x="-92075" y="6381750"/>
            <a:ext cx="90201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75845" y="4437112"/>
            <a:ext cx="1584176" cy="738664"/>
          </a:xfrm>
          <a:prstGeom prst="rect">
            <a:avLst/>
          </a:prstGeom>
          <a:ln w="6350"/>
          <a:effectLst>
            <a:softEdge rad="2159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показатель по соглашению</a:t>
            </a:r>
          </a:p>
        </p:txBody>
      </p:sp>
    </p:spTree>
    <p:extLst>
      <p:ext uri="{BB962C8B-B14F-4D97-AF65-F5344CB8AC3E}">
        <p14:creationId xmlns:p14="http://schemas.microsoft.com/office/powerpoint/2010/main" val="23377762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057368954"/>
              </p:ext>
            </p:extLst>
          </p:nvPr>
        </p:nvGraphicFramePr>
        <p:xfrm>
          <a:off x="179512" y="1793906"/>
          <a:ext cx="8826710" cy="219183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5760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298263654"/>
                    </a:ext>
                  </a:extLst>
                </a:gridCol>
                <a:gridCol w="10306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12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80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объектов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Лимиты капитальных вложений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Освоено за отчетный период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Остаток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770">
                <a:tc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254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Реконструкция объекта «Приспособление для современного использования объекта культурного наследия регионального значения «Церковь Петра и Павла», расположенного по адресу: Пермский край, Уинский район, с. Уинское, ул. Свободы, д. 29а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71 498,8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46 571,1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24 927,7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632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71 498,8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46 571,1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24 927,7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467544" y="764705"/>
            <a:ext cx="82809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kern="0" dirty="0">
                <a:solidFill>
                  <a:srgbClr val="000000"/>
                </a:solidFill>
                <a:latin typeface="Times New Roman" pitchFamily="18" charset="0"/>
              </a:rPr>
              <a:t>Расходы на реализацию инвестиционных проектов </a:t>
            </a:r>
            <a:r>
              <a:rPr lang="en-US" sz="2400" b="1" kern="0" dirty="0">
                <a:solidFill>
                  <a:srgbClr val="000000"/>
                </a:solidFill>
                <a:latin typeface="Times New Roman" pitchFamily="18" charset="0"/>
              </a:rPr>
              <a:t/>
            </a:r>
            <a:br>
              <a:rPr lang="en-US" sz="2400" b="1" kern="0" dirty="0">
                <a:solidFill>
                  <a:srgbClr val="000000"/>
                </a:solidFill>
                <a:latin typeface="Times New Roman" pitchFamily="18" charset="0"/>
              </a:rPr>
            </a:br>
            <a:r>
              <a:rPr lang="ru-RU" sz="2400" b="1" kern="0" dirty="0">
                <a:solidFill>
                  <a:srgbClr val="000000"/>
                </a:solidFill>
                <a:latin typeface="Times New Roman" pitchFamily="18" charset="0"/>
              </a:rPr>
              <a:t>за 2025 год, тыс. руб.</a:t>
            </a:r>
            <a:endParaRPr lang="ru-RU" sz="2400" kern="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796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824338502"/>
              </p:ext>
            </p:extLst>
          </p:nvPr>
        </p:nvGraphicFramePr>
        <p:xfrm>
          <a:off x="179512" y="260648"/>
          <a:ext cx="8736466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Стрелка вправо 2"/>
          <p:cNvSpPr/>
          <p:nvPr/>
        </p:nvSpPr>
        <p:spPr>
          <a:xfrm rot="5400000">
            <a:off x="4283968" y="1484784"/>
            <a:ext cx="653864" cy="720081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8286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14"/>
          <p:cNvSpPr>
            <a:spLocks noGrp="1" noChangeArrowheads="1"/>
          </p:cNvSpPr>
          <p:nvPr>
            <p:ph type="title"/>
          </p:nvPr>
        </p:nvSpPr>
        <p:spPr>
          <a:xfrm>
            <a:off x="395536" y="188640"/>
            <a:ext cx="8229600" cy="73955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itchFamily="18" charset="0"/>
              </a:rPr>
              <a:t>Динамика расходов дорожного фонда, тыс. руб.</a:t>
            </a:r>
            <a:br>
              <a:rPr lang="ru-RU" altLang="ru-RU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itchFamily="18" charset="0"/>
              </a:rPr>
            </a:br>
            <a:endParaRPr lang="ru-RU" altLang="ru-RU" sz="2800" b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198399831"/>
              </p:ext>
            </p:extLst>
          </p:nvPr>
        </p:nvGraphicFramePr>
        <p:xfrm>
          <a:off x="215516" y="620688"/>
          <a:ext cx="8712968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9357428"/>
              </p:ext>
            </p:extLst>
          </p:nvPr>
        </p:nvGraphicFramePr>
        <p:xfrm>
          <a:off x="323528" y="4581128"/>
          <a:ext cx="8425183" cy="180689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6653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50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03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16644">
                <a:tc rowSpan="2"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Всего,</a:t>
                      </a:r>
                      <a:r>
                        <a:rPr lang="en-US" sz="1600" b="0" u="none" strike="noStrike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ru-RU" sz="16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ctr" anchorCtr="1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 по уровням</a:t>
                      </a:r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бюджетов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ctr" anchorCtr="1"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3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краевой</a:t>
                      </a:r>
                    </a:p>
                  </a:txBody>
                  <a:tcPr marL="9525" marR="9525" marT="9520" marB="0" anchor="ctr" anchorCtr="1"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местный</a:t>
                      </a:r>
                    </a:p>
                  </a:txBody>
                  <a:tcPr marL="9525" marR="9525" marT="9520" marB="0" anchor="ctr" anchorCtr="1"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3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 год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40 179,3</a:t>
                      </a: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10 520,4</a:t>
                      </a: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26,2%</a:t>
                      </a: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itchFamily="18" charset="0"/>
                          <a:cs typeface="Times New Roman" pitchFamily="18" charset="0"/>
                        </a:rPr>
                        <a:t>29 658,9</a:t>
                      </a: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itchFamily="18" charset="0"/>
                          <a:cs typeface="Times New Roman" pitchFamily="18" charset="0"/>
                        </a:rPr>
                        <a:t>73,8%</a:t>
                      </a:r>
                    </a:p>
                  </a:txBody>
                  <a:tcPr marL="9525" marR="9525" marT="95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3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 год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43 203,0</a:t>
                      </a: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11 857,1</a:t>
                      </a: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27,4%</a:t>
                      </a: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itchFamily="18" charset="0"/>
                          <a:cs typeface="Times New Roman" pitchFamily="18" charset="0"/>
                        </a:rPr>
                        <a:t>31 345,9</a:t>
                      </a: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itchFamily="18" charset="0"/>
                          <a:cs typeface="Times New Roman" pitchFamily="18" charset="0"/>
                        </a:rPr>
                        <a:t>72,6%</a:t>
                      </a:r>
                    </a:p>
                  </a:txBody>
                  <a:tcPr marL="9525" marR="9525" marT="95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33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Отклонение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3 023,7</a:t>
                      </a: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itchFamily="18" charset="0"/>
                          <a:cs typeface="Times New Roman" pitchFamily="18" charset="0"/>
                        </a:rPr>
                        <a:t>1 336,7</a:t>
                      </a: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itchFamily="18" charset="0"/>
                          <a:cs typeface="Times New Roman" pitchFamily="18" charset="0"/>
                        </a:rPr>
                        <a:t>1 689,0</a:t>
                      </a: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</a:p>
                  </a:txBody>
                  <a:tcPr marL="9525" marR="9525" marT="95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0635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31795"/>
            <a:ext cx="8258175" cy="542925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Расходование средств резервного фонда Уинского муниципального округа в 2025 году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53193" y="674720"/>
            <a:ext cx="8667279" cy="602214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buNone/>
            </a:pPr>
            <a:endParaRPr lang="ru-RU" alt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alt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ПРЕДУСМОТРЕНО В БЮДЖЕТЕ – 100,00</a:t>
            </a:r>
            <a:r>
              <a:rPr lang="en-US" alt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alt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ВЫДЕЛЕНО  - 100,0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alt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ИЗРАСХОДОВАНО – 100,0 тыс. руб.</a:t>
            </a:r>
            <a:r>
              <a:rPr lang="en-US" alt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том числе: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alt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" pitchFamily="2" charset="2"/>
              <a:buNone/>
            </a:pPr>
            <a:endParaRPr lang="ru-RU" alt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 eaLnBrk="1" hangingPunct="1">
              <a:spcBef>
                <a:spcPct val="0"/>
              </a:spcBef>
              <a:buNone/>
            </a:pPr>
            <a:endParaRPr lang="ru-RU" altLang="ru-RU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9376419" y="254032"/>
            <a:ext cx="83010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 sz="2400" b="0" kern="0" dirty="0">
              <a:effectLst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031885"/>
              </p:ext>
            </p:extLst>
          </p:nvPr>
        </p:nvGraphicFramePr>
        <p:xfrm>
          <a:off x="256361" y="2636912"/>
          <a:ext cx="8560054" cy="1530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237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21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Направления расхода</a:t>
                      </a:r>
                    </a:p>
                  </a:txBody>
                  <a:tcPr anchor="ctr" anchorCtr="1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Выделено</a:t>
                      </a:r>
                    </a:p>
                  </a:txBody>
                  <a:tcPr anchor="ctr" anchorCtr="1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Израсходовано</a:t>
                      </a:r>
                    </a:p>
                  </a:txBody>
                  <a:tcPr anchor="ctr" anchorCtr="1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404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Оказание помощи пострадавшим</a:t>
                      </a:r>
                      <a:r>
                        <a:rPr kumimoji="0" lang="ru-RU" sz="1600" b="1" kern="12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при пожаре</a:t>
                      </a:r>
                      <a:endParaRPr kumimoji="0" lang="ru-RU" sz="1600" b="1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/>
                        </a:rPr>
                        <a:t>100,0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/>
                        </a:rPr>
                        <a:t>100,0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96421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936104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средств федерального и краевого бюджетов на выполнение полномочий ОМСУ </a:t>
            </a:r>
            <a:r>
              <a:rPr lang="ru-RU" alt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2025 год, тыс. руб.                                                                                                 </a:t>
            </a:r>
            <a:br>
              <a:rPr lang="ru-RU" alt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4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49505979"/>
              </p:ext>
            </p:extLst>
          </p:nvPr>
        </p:nvGraphicFramePr>
        <p:xfrm>
          <a:off x="251520" y="1268760"/>
          <a:ext cx="8568952" cy="4774133"/>
        </p:xfrm>
        <a:graphic>
          <a:graphicData uri="http://schemas.openxmlformats.org/drawingml/2006/table">
            <a:tbl>
              <a:tblPr bandRow="1">
                <a:tableStyleId>{3B4B98B0-60AC-42C2-AFA5-B58CD77FA1E5}</a:tableStyleId>
              </a:tblPr>
              <a:tblGrid>
                <a:gridCol w="4032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102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Направления расходов</a:t>
                      </a:r>
                      <a:endParaRPr lang="ru-RU" sz="1200" b="1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</a:t>
                      </a:r>
                    </a:p>
                    <a:p>
                      <a:pPr algn="ctr" fontAlgn="ctr"/>
                      <a:r>
                        <a:rPr lang="ru-RU" sz="12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(факт. </a:t>
                      </a:r>
                      <a:r>
                        <a:rPr lang="ru-RU" sz="1200" b="1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</a:t>
                      </a:r>
                      <a:r>
                        <a:rPr lang="ru-RU" sz="12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</a:p>
                  </a:txBody>
                  <a:tcPr marL="7620" marR="7620" marT="762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68679042"/>
                  </a:ext>
                </a:extLst>
              </a:tr>
              <a:tr h="434633">
                <a:tc vMerge="1"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Направления расходов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план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Федеральный бюджет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Краевой бюджет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Местный бюджет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685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РАСХОДОВ: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137 923,3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3 907,5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112 457,3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21 558,5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4217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Реконструкция объекта «Приспособление для современного использования объекта культурного наследия регионального значения «Церковь Петра и Павла», расположенного по адресу: Пермский край, Уинский район, с. Уинское, ул. Свободы, д. 29а </a:t>
                      </a:r>
                      <a:r>
                        <a:rPr lang="ru-RU" sz="1400" b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4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Комфортный край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46 321,1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46 321,1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15731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Ремонт скважины и обустройство зоны санитарной охраны источника водоснабжения в д.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Ломь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4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Комфортный край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2 459,5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1 844,6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614,9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90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Ремонт водопроводной сети в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с.Суда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(Комфортный край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10 103,0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7 577,3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2 525,7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290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Ремонт водопроводной сети в с. Чайка (</a:t>
                      </a:r>
                      <a:r>
                        <a:rPr lang="ru-RU" sz="14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Комфортный край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7 350,8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5 513,1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1 837,7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856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Благоустройство территории МКОУ «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Чайкинская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ООШ» им.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Сибагатуллина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Л.С. по адресу: Пермский край, Уинский район, с. Чайка, ул. Школьная, 2 </a:t>
                      </a:r>
                      <a:r>
                        <a:rPr lang="ru-RU" sz="14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(Комфортный край)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5 700,0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5 130,0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570,0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3519567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8580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936104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средств федерального и краевого бюджетов на выполнение полномочий ОМСУ </a:t>
            </a:r>
            <a:r>
              <a:rPr lang="ru-RU" alt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2025 год, тыс. руб.                                                                                                 </a:t>
            </a:r>
            <a:br>
              <a:rPr lang="ru-RU" alt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4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960229838"/>
              </p:ext>
            </p:extLst>
          </p:nvPr>
        </p:nvGraphicFramePr>
        <p:xfrm>
          <a:off x="251520" y="1031446"/>
          <a:ext cx="8568952" cy="5202168"/>
        </p:xfrm>
        <a:graphic>
          <a:graphicData uri="http://schemas.openxmlformats.org/drawingml/2006/table">
            <a:tbl>
              <a:tblPr bandRow="1">
                <a:tableStyleId>{3B4B98B0-60AC-42C2-AFA5-B58CD77FA1E5}</a:tableStyleId>
              </a:tblPr>
              <a:tblGrid>
                <a:gridCol w="4032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204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Направления расходов</a:t>
                      </a:r>
                      <a:endParaRPr lang="ru-RU" sz="1200" b="1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</a:t>
                      </a:r>
                    </a:p>
                    <a:p>
                      <a:pPr algn="ctr" fontAlgn="ctr"/>
                      <a:r>
                        <a:rPr lang="ru-RU" sz="12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(факт. </a:t>
                      </a:r>
                      <a:r>
                        <a:rPr lang="ru-RU" sz="1200" b="1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</a:t>
                      </a:r>
                      <a:r>
                        <a:rPr lang="ru-RU" sz="12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</a:p>
                  </a:txBody>
                  <a:tcPr marL="7620" marR="7620" marT="762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68679042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Направления расходов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план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Федеральный бюджет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Краевой бюджет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Местный бюджет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Текущий ремонт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Чайкинского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сельского дом культуры, структурного подразделения МБУ «Уинский ЦКД» по адресу: Пермский край, Уинский район, с. Чайка, ул. Советская, д. 28 (</a:t>
                      </a:r>
                      <a:r>
                        <a:rPr lang="ru-RU" sz="14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Комфортный край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2 066,0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1 549,5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516,5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263953060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b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Устройство пешеходного тротуара в с. Суда Уинского муниципального округа Пермского края </a:t>
                      </a:r>
                      <a:r>
                        <a:rPr lang="ru-RU" sz="14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(Комфортный край)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2 475,6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2 228,1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247,5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52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Улучшения качества систем теплоснабжения (приобретение газовых котлов на объекты теплоснабжения в с. Уинское, с. Аспа, с. Чайка)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477,0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453,2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23,8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478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муниципальных программ формирования современной городской среды (Благоустройство историко-природного комплекса «Уинский парк» (5 этап))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5 247,0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3 331,4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1 390,9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524,7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246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b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Модернизация систем коммунальной инфраструктуры (ремонт водопроводных сетей в с. Уинское)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29 952,3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20 096,3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9 856,0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52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Ремонт автомобильных дорог Уинского муниципального округа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13 733,5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11 857,1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1 876,4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19070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936104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средств федерального и краевого бюджетов на выполнение полномочий ОМСУ </a:t>
            </a:r>
            <a:r>
              <a:rPr lang="ru-RU" alt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2025 год, тыс. руб.                                                                                                 </a:t>
            </a:r>
            <a:br>
              <a:rPr lang="ru-RU" alt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4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192776739"/>
              </p:ext>
            </p:extLst>
          </p:nvPr>
        </p:nvGraphicFramePr>
        <p:xfrm>
          <a:off x="251520" y="1031446"/>
          <a:ext cx="8568952" cy="5761236"/>
        </p:xfrm>
        <a:graphic>
          <a:graphicData uri="http://schemas.openxmlformats.org/drawingml/2006/table">
            <a:tbl>
              <a:tblPr bandRow="1">
                <a:tableStyleId>{3B4B98B0-60AC-42C2-AFA5-B58CD77FA1E5}</a:tableStyleId>
              </a:tblPr>
              <a:tblGrid>
                <a:gridCol w="4032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204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Направления расходов</a:t>
                      </a:r>
                      <a:endParaRPr lang="ru-RU" sz="1200" b="1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</a:t>
                      </a:r>
                    </a:p>
                    <a:p>
                      <a:pPr algn="ctr" fontAlgn="ctr"/>
                      <a:r>
                        <a:rPr lang="ru-RU" sz="12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(факт. </a:t>
                      </a:r>
                      <a:r>
                        <a:rPr lang="ru-RU" sz="1200" b="1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</a:t>
                      </a:r>
                      <a:r>
                        <a:rPr lang="ru-RU" sz="12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  <a:endParaRPr lang="ru-RU" sz="1200" b="1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68679042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Направления расходов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план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Федеральный бюджет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Краевой бюджет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Местный бюджет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b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проектов инициативного бюджетирования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4 491,8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3 000,0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1 491,8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246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мероприятий с участием средств самообложения граждан (Ремонт ограждения кладбища в д.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Салаваты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устройство уличной сцены в с. Суда)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1 337,0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1 114,2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222,8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52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Выплаты материального стимулирования народным дружинникам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24,0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769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жильем молодых семей 15%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404,7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404,7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489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жильем молодых семей 35%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861,8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352,6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117,5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391,7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6955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мероприятий по созданию условий для осуществления медицинской деятельности в модульных зданиях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д.Ломь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с. Верхний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Сып</a:t>
                      </a:r>
                      <a:endParaRPr lang="ru-RU" sz="140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2 703,1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2 000,0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703,1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668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Снос расселенных жилых домов и нежилых зданий (сооружений) (с. Уинское, с. Суда, д.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Барсаи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д.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Ломь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д.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Усть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-Телес)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1 280,9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1 268,1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12,8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552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проектов межевания территории и проведение комплексных кадастровых работ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302,0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250,7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51,3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552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b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проектов межевания земельных участков и проведение кадастровых работ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301,0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223,5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74,5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3604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b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мероприятия «Умею плавать!»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259,2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194,4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64,8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4190324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99503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36625"/>
          </a:xfrm>
        </p:spPr>
        <p:txBody>
          <a:bodyPr/>
          <a:lstStyle/>
          <a:p>
            <a:pPr marL="0" indent="0" algn="ctr">
              <a:buNone/>
            </a:pPr>
            <a:r>
              <a:rPr lang="ru-RU" altLang="ru-RU" sz="2800" b="1" dirty="0">
                <a:solidFill>
                  <a:schemeClr val="tx2"/>
                </a:solidFill>
                <a:effectLst/>
                <a:latin typeface="Times New Roman" pitchFamily="18" charset="0"/>
              </a:rPr>
              <a:t>Основные итоги исполнения расходов </a:t>
            </a:r>
            <a:br>
              <a:rPr lang="ru-RU" altLang="ru-RU" sz="2800" b="1" dirty="0">
                <a:solidFill>
                  <a:schemeClr val="tx2"/>
                </a:solidFill>
                <a:effectLst/>
                <a:latin typeface="Times New Roman" pitchFamily="18" charset="0"/>
              </a:rPr>
            </a:br>
            <a:r>
              <a:rPr lang="ru-RU" altLang="ru-RU" sz="2800" b="1" dirty="0">
                <a:solidFill>
                  <a:schemeClr val="tx2"/>
                </a:solidFill>
                <a:effectLst/>
                <a:latin typeface="Times New Roman" pitchFamily="18" charset="0"/>
              </a:rPr>
              <a:t>бюджета Уинского муниципального округа Пермского края за 2025 год</a:t>
            </a:r>
            <a:endParaRPr lang="ru-RU" altLang="ru-RU" sz="2800" dirty="0">
              <a:effectLst/>
            </a:endParaRPr>
          </a:p>
        </p:txBody>
      </p:sp>
      <p:sp>
        <p:nvSpPr>
          <p:cNvPr id="55299" name="Содержимое 2"/>
          <p:cNvSpPr>
            <a:spLocks noGrp="1"/>
          </p:cNvSpPr>
          <p:nvPr>
            <p:ph sz="quarter" idx="13"/>
          </p:nvPr>
        </p:nvSpPr>
        <p:spPr>
          <a:xfrm>
            <a:off x="251520" y="1628800"/>
            <a:ext cx="8640960" cy="4824536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algn="just"/>
            <a:r>
              <a:rPr lang="ru-RU" alt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был сформирован в программной структуре, исполнялся на основе </a:t>
            </a:r>
            <a:br>
              <a:rPr lang="ru-RU" alt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муниципальных программ</a:t>
            </a:r>
          </a:p>
          <a:p>
            <a:pPr algn="just"/>
            <a:r>
              <a:rPr lang="ru-RU" alt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реализованы основные направления и задачи налоговой и бюджетной политики  </a:t>
            </a:r>
            <a:br>
              <a:rPr lang="ru-RU" alt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года – обеспечено  стабильное исполнение бюджета Уинского муниципального округа Пермского края</a:t>
            </a:r>
          </a:p>
          <a:p>
            <a:pPr algn="just"/>
            <a:r>
              <a:rPr lang="ru-RU" alt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 по исполнению бюджета Уинского муниципального округа Пермского края осуществлялись в соответствии с бюджетным  законодательством и  требованиями,  утвержденными решением о бюджете</a:t>
            </a:r>
          </a:p>
          <a:p>
            <a:pPr algn="just"/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Уинского муниципального округа Пермского края по состоянию на 01.01.2026 отсутствует, муниципальные гарантии не представлялись</a:t>
            </a:r>
          </a:p>
          <a:p>
            <a:pPr algn="just"/>
            <a:r>
              <a:rPr lang="ru-RU" alt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просроченная дебиторская и кредиторская задолженность  отсутствуют</a:t>
            </a:r>
          </a:p>
          <a:p>
            <a:pPr algn="just"/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действующих расходных обязательств в полном объёме, включая реализацию задач, установленных в «майских» указах Президента Российской Федерации 2012 года</a:t>
            </a:r>
          </a:p>
          <a:p>
            <a:pPr algn="just"/>
            <a:r>
              <a:rPr lang="ru-RU" alt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реализации национальных и краевых проектах</a:t>
            </a:r>
            <a:endParaRPr lang="ru-RU" altLang="ru-RU" dirty="0"/>
          </a:p>
          <a:p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8196448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0" y="620713"/>
            <a:ext cx="7581900" cy="3888407"/>
          </a:xfrm>
        </p:spPr>
        <p:txBody>
          <a:bodyPr>
            <a:normAutofit/>
          </a:bodyPr>
          <a:lstStyle/>
          <a:p>
            <a:pPr marL="366713" lvl="1" indent="0" algn="ctr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None/>
              <a:defRPr/>
            </a:pPr>
            <a:r>
              <a:rPr lang="ru-RU" altLang="ru-RU" sz="2400" b="1" dirty="0">
                <a:solidFill>
                  <a:srgbClr val="424456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Источники размещения информации о бюджете Уинского муниципального округа Пермского края</a:t>
            </a:r>
            <a:r>
              <a:rPr lang="ru-RU" altLang="ru-RU" sz="1800" b="1" dirty="0">
                <a:solidFill>
                  <a:srgbClr val="424456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altLang="ru-RU" sz="1800" b="1" dirty="0">
                <a:solidFill>
                  <a:srgbClr val="424456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altLang="ru-RU" sz="1800" b="1" dirty="0">
                <a:solidFill>
                  <a:srgbClr val="424456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altLang="ru-RU" sz="1800" b="1" dirty="0">
                <a:solidFill>
                  <a:srgbClr val="424456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altLang="ru-RU" sz="1800" b="1" dirty="0">
                <a:solidFill>
                  <a:srgbClr val="424456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Официальный сайт Администрации Уинского     </a:t>
            </a:r>
          </a:p>
          <a:p>
            <a:pPr marL="366713" lvl="1" indent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None/>
              <a:defRPr/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муниципального округа Пермского края –  </a:t>
            </a:r>
          </a:p>
          <a:p>
            <a:pPr marL="366713" lvl="1" indent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None/>
              <a:defRPr/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uinsk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ü"/>
              <a:defRPr/>
            </a:pP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>
              <a:buNone/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Электронный бюджет- 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budget.gov.ru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>
              <a:buNone/>
            </a:pPr>
            <a:endParaRPr lang="ru-RU" alt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>
              <a:buNone/>
            </a:pPr>
            <a:endParaRPr lang="ru-RU" altLang="ru-RU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57348" name="Нижний колонтитул 4"/>
          <p:cNvSpPr txBox="1">
            <a:spLocks noGrp="1"/>
          </p:cNvSpPr>
          <p:nvPr/>
        </p:nvSpPr>
        <p:spPr bwMode="auto">
          <a:xfrm>
            <a:off x="3071813" y="6357938"/>
            <a:ext cx="3352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200">
              <a:solidFill>
                <a:srgbClr val="045C75"/>
              </a:solidFill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4" name="Picture 2" descr="https://supportit.ru/img/contact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365104"/>
            <a:ext cx="3600400" cy="1662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44CCE66-A6AA-408C-A997-F17B8C09FA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528" y="1651373"/>
            <a:ext cx="914479" cy="91447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AEDB2CD-6AC2-4234-9F33-93E49F5D5C8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590" b="89441" l="9938" r="925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30" y="298533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18717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39012494"/>
              </p:ext>
            </p:extLst>
          </p:nvPr>
        </p:nvGraphicFramePr>
        <p:xfrm>
          <a:off x="323529" y="2084080"/>
          <a:ext cx="8496944" cy="3147405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4401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20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935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09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02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7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81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0933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 2024 г.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u="none" strike="noStrike" kern="1200" cap="none" spc="0" normalizeH="0" baseline="0" noProof="0" dirty="0" err="1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Первона</a:t>
                      </a:r>
                      <a:r>
                        <a:rPr kumimoji="0" lang="ru-RU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kumimoji="0" lang="ru-RU" sz="1400" u="none" strike="noStrike" kern="1200" cap="none" spc="0" normalizeH="0" baseline="0" noProof="0" dirty="0" err="1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чальный</a:t>
                      </a:r>
                      <a:r>
                        <a:rPr kumimoji="0" lang="ru-RU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план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г.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Уточнен- </a:t>
                      </a:r>
                      <a:r>
                        <a:rPr kumimoji="0" lang="ru-RU" sz="14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ный</a:t>
                      </a: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план 2025 г.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Факт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2025 г.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 уточненного плана (%) 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Отклонение 2025 к 2024 г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5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anchor="ctr">
                    <a:solidFill>
                      <a:srgbClr val="EDF7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anchor="ctr">
                    <a:solidFill>
                      <a:srgbClr val="EDF7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</a:t>
                      </a:r>
                      <a:endParaRPr lang="ru-RU" sz="1400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640 015,9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547 684,3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645 812,4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642 300,9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99,5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2 285,0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100,4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</a:t>
                      </a:r>
                      <a:endParaRPr lang="ru-RU" sz="1400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675 888,6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551 072,2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720 673,1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687 779,0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95,4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11 890,4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101,8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3501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</a:t>
                      </a:r>
                      <a:r>
                        <a:rPr lang="ru-RU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(-), профицит (+)</a:t>
                      </a:r>
                      <a:endParaRPr lang="ru-RU" sz="1400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-35 872,7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-3 387,9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-45 478,1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07504" y="306099"/>
            <a:ext cx="8856984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>Исполнение бюджета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>Уинского муниципального округа за 2025 год,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>тыс.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>руб.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103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729174437"/>
              </p:ext>
            </p:extLst>
          </p:nvPr>
        </p:nvGraphicFramePr>
        <p:xfrm>
          <a:off x="356440" y="1443179"/>
          <a:ext cx="8416966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36431" y="116632"/>
            <a:ext cx="8856984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Исполнение бюджета </a:t>
            </a:r>
            <a:r>
              <a:rPr kumimoji="0" lang="ru-RU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Уинского</a:t>
            </a:r>
            <a:r>
              <a:rPr kumimoji="0" lang="ru-RU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муниципального округа за 2025 год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, тыс. руб. 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1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                                                                                                                 </a:t>
            </a:r>
            <a:endParaRPr kumimoji="0" lang="ru-RU" sz="2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50890" y="2492896"/>
            <a:ext cx="11371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+1,8%</a:t>
            </a:r>
          </a:p>
        </p:txBody>
      </p:sp>
    </p:spTree>
    <p:extLst>
      <p:ext uri="{BB962C8B-B14F-4D97-AF65-F5344CB8AC3E}">
        <p14:creationId xmlns:p14="http://schemas.microsoft.com/office/powerpoint/2010/main" val="427263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602485"/>
              </p:ext>
            </p:extLst>
          </p:nvPr>
        </p:nvGraphicFramePr>
        <p:xfrm>
          <a:off x="107504" y="116632"/>
          <a:ext cx="8928992" cy="6336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652197786"/>
              </p:ext>
            </p:extLst>
          </p:nvPr>
        </p:nvGraphicFramePr>
        <p:xfrm>
          <a:off x="-180528" y="1412776"/>
          <a:ext cx="8820472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601171911"/>
              </p:ext>
            </p:extLst>
          </p:nvPr>
        </p:nvGraphicFramePr>
        <p:xfrm>
          <a:off x="539552" y="4293096"/>
          <a:ext cx="3960440" cy="2492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4008049124"/>
              </p:ext>
            </p:extLst>
          </p:nvPr>
        </p:nvGraphicFramePr>
        <p:xfrm>
          <a:off x="5004048" y="4077072"/>
          <a:ext cx="3782496" cy="2708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123728" y="2132855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33,6 %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42202" y="2995067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66,4 %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55976" y="1979711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29,8 %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70027" y="2962402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70,2 %</a:t>
            </a:r>
          </a:p>
        </p:txBody>
      </p:sp>
    </p:spTree>
    <p:extLst>
      <p:ext uri="{BB962C8B-B14F-4D97-AF65-F5344CB8AC3E}">
        <p14:creationId xmlns:p14="http://schemas.microsoft.com/office/powerpoint/2010/main" val="1433241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323528" y="188640"/>
            <a:ext cx="8679040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Структура налоговых и неналоговых доходов бюджета </a:t>
            </a:r>
            <a:r>
              <a:rPr lang="ru-RU" sz="2800" b="1" kern="0" dirty="0" err="1">
                <a:solidFill>
                  <a:srgbClr val="000000"/>
                </a:solidFill>
                <a:latin typeface="Times New Roman" pitchFamily="18" charset="0"/>
                <a:ea typeface="+mj-ea"/>
                <a:cs typeface="+mj-cs"/>
              </a:rPr>
              <a:t>Уинс</a:t>
            </a: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кого муниципального округа за 20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2</a:t>
            </a: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5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год, тыс. руб.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152075016"/>
              </p:ext>
            </p:extLst>
          </p:nvPr>
        </p:nvGraphicFramePr>
        <p:xfrm>
          <a:off x="309099" y="836712"/>
          <a:ext cx="856895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3217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841707533"/>
              </p:ext>
            </p:extLst>
          </p:nvPr>
        </p:nvGraphicFramePr>
        <p:xfrm>
          <a:off x="179512" y="1124744"/>
          <a:ext cx="8712969" cy="5055091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2724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1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16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70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79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8072"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налога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Задолженность на 01.01.2025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Задолженность на 01.01.2026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Прирост +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(снижение -)</a:t>
                      </a:r>
                      <a:endParaRPr kumimoji="0" lang="ru-RU" sz="1600" b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66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отклонение</a:t>
                      </a:r>
                      <a:endParaRPr kumimoji="0" lang="ru-RU" sz="1600" b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5108"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ИТОГО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2 485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1 883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- 602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- 24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73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в том числе: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7336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НДФЛ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655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- 425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- 65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1887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Налоги</a:t>
                      </a:r>
                      <a:r>
                        <a:rPr lang="ru-RU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совокупный доход (УСН, ПСН)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78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162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ru-RU" b="0" baseline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 84</a:t>
                      </a:r>
                      <a:endParaRPr lang="ru-RU" b="0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3836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имущество физических лиц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517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363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- 154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Char char="-"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30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5652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1 195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1 103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- 92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9219"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Госпошлина</a:t>
                      </a:r>
                      <a:endParaRPr lang="ru-RU" b="0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- 15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- 38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0" y="1"/>
            <a:ext cx="9144000" cy="1196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defRPr/>
            </a:pPr>
            <a:r>
              <a:rPr lang="en-US" sz="2800" b="1" kern="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sz="2800" b="1" kern="0" dirty="0">
                <a:solidFill>
                  <a:srgbClr val="000000"/>
                </a:solidFill>
                <a:latin typeface="Times New Roman" pitchFamily="18" charset="0"/>
              </a:rPr>
              <a:t>Задолженность по налогам в бюджет </a:t>
            </a:r>
            <a:r>
              <a:rPr lang="ru-RU" sz="2800" b="1" kern="0" dirty="0" err="1">
                <a:solidFill>
                  <a:srgbClr val="000000"/>
                </a:solidFill>
                <a:latin typeface="Times New Roman" pitchFamily="18" charset="0"/>
              </a:rPr>
              <a:t>Уинского</a:t>
            </a:r>
            <a:r>
              <a:rPr lang="ru-RU" sz="2800" b="1" kern="0" dirty="0">
                <a:solidFill>
                  <a:srgbClr val="000000"/>
                </a:solidFill>
                <a:latin typeface="Times New Roman" pitchFamily="18" charset="0"/>
              </a:rPr>
              <a:t> муниципального округа, тыс. руб. </a:t>
            </a:r>
          </a:p>
        </p:txBody>
      </p:sp>
    </p:spTree>
    <p:extLst>
      <p:ext uri="{BB962C8B-B14F-4D97-AF65-F5344CB8AC3E}">
        <p14:creationId xmlns:p14="http://schemas.microsoft.com/office/powerpoint/2010/main" val="1354219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90501857"/>
              </p:ext>
            </p:extLst>
          </p:nvPr>
        </p:nvGraphicFramePr>
        <p:xfrm>
          <a:off x="405880" y="1556792"/>
          <a:ext cx="8496944" cy="4307262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329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2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3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6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8072"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неналоговых</a:t>
                      </a:r>
                      <a:r>
                        <a:rPr lang="ru-RU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платежей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Задолженность на 01.01.2025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Задолженность на 01.01.2026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Прирост +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(снижение -)</a:t>
                      </a:r>
                      <a:endParaRPr kumimoji="0" lang="ru-RU" sz="1600" b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0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отклонение</a:t>
                      </a:r>
                      <a:endParaRPr kumimoji="0" lang="ru-RU" sz="1600" b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830">
                <a:tc>
                  <a:txBody>
                    <a:bodyPr/>
                    <a:lstStyle/>
                    <a:p>
                      <a:r>
                        <a:rPr lang="ru-RU" sz="18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1 234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935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8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- 299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- 24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в том числе: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b="0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endParaRPr lang="ru-RU" sz="1800" b="0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b="0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Аренда земли</a:t>
                      </a:r>
                      <a:endParaRPr lang="ru-RU" sz="1800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</a:t>
                      </a:r>
                      <a:endParaRPr lang="ru-RU" sz="1800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- 62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- 46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266"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Аренда муниципального</a:t>
                      </a:r>
                      <a:r>
                        <a:rPr lang="ru-RU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имущества</a:t>
                      </a:r>
                      <a:endParaRPr lang="ru-RU" sz="1800" b="0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0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800" b="0" dirty="0" smtClean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27 </a:t>
                      </a:r>
                      <a:r>
                        <a:rPr lang="ru-RU" sz="18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раз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266">
                <a:tc>
                  <a:txBody>
                    <a:bodyPr/>
                    <a:lstStyle/>
                    <a:p>
                      <a:r>
                        <a:rPr lang="ru-RU" sz="18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Прочие поступления от использования имущества (социальный </a:t>
                      </a:r>
                      <a:r>
                        <a:rPr lang="ru-RU" sz="1800" b="0" dirty="0" err="1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найм</a:t>
                      </a:r>
                      <a:r>
                        <a:rPr lang="ru-RU" sz="18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822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482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- 340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- 41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6354">
                <a:tc>
                  <a:txBody>
                    <a:bodyPr/>
                    <a:lstStyle/>
                    <a:p>
                      <a:r>
                        <a:rPr lang="ru-RU" sz="18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Доходы от оказания платных услуг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277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353</a:t>
                      </a:r>
                      <a:endParaRPr lang="ru-RU" sz="1800" b="0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76</a:t>
                      </a:r>
                      <a:endParaRPr lang="ru-RU" sz="1800" b="0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ru-RU" sz="1800" b="0" dirty="0" smtClean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27</a:t>
                      </a:r>
                      <a:endParaRPr lang="ru-RU" sz="1800" b="0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539552" y="332657"/>
            <a:ext cx="8229600" cy="864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82500" lnSpcReduction="100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defRPr/>
            </a:pPr>
            <a:r>
              <a:rPr lang="en-US" sz="3200" b="1" kern="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sz="3200" b="1" kern="0" dirty="0">
                <a:solidFill>
                  <a:srgbClr val="000000"/>
                </a:solidFill>
                <a:latin typeface="Times New Roman" pitchFamily="18" charset="0"/>
              </a:rPr>
              <a:t>Задолженность по неналоговым платежам в бюджет </a:t>
            </a:r>
            <a:r>
              <a:rPr lang="ru-RU" sz="3200" b="1" kern="0" dirty="0" err="1">
                <a:solidFill>
                  <a:srgbClr val="000000"/>
                </a:solidFill>
                <a:latin typeface="Times New Roman" pitchFamily="18" charset="0"/>
              </a:rPr>
              <a:t>Уинского</a:t>
            </a:r>
            <a:r>
              <a:rPr lang="ru-RU" sz="3200" b="1" kern="0" dirty="0">
                <a:solidFill>
                  <a:srgbClr val="000000"/>
                </a:solidFill>
                <a:latin typeface="Times New Roman" pitchFamily="18" charset="0"/>
              </a:rPr>
              <a:t> муниципального округа,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3596822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8000"/>
                <a:shade val="90000"/>
                <a:satMod val="160000"/>
                <a:lumMod val="100000"/>
              </a:schemeClr>
            </a:gs>
            <a:gs pos="28000">
              <a:srgbClr val="C1E5FF"/>
            </a:gs>
            <a:gs pos="59000">
              <a:srgbClr val="D8EFFF"/>
            </a:gs>
            <a:gs pos="8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323528" y="260648"/>
            <a:ext cx="8679040" cy="112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РАСХОДЫ БЮДЖЕТА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Уинского муниципального округа за 2025 год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153679008"/>
              </p:ext>
            </p:extLst>
          </p:nvPr>
        </p:nvGraphicFramePr>
        <p:xfrm>
          <a:off x="323528" y="1385386"/>
          <a:ext cx="8424936" cy="4912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144619" y="1643156"/>
            <a:ext cx="10673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+1,8%</a:t>
            </a:r>
          </a:p>
        </p:txBody>
      </p:sp>
      <p:cxnSp>
        <p:nvCxnSpPr>
          <p:cNvPr id="8" name="Прямая со стрелкой 7"/>
          <p:cNvCxnSpPr>
            <a:cxnSpLocks/>
          </p:cNvCxnSpPr>
          <p:nvPr/>
        </p:nvCxnSpPr>
        <p:spPr>
          <a:xfrm>
            <a:off x="5580112" y="2142685"/>
            <a:ext cx="2088232" cy="20619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 rot="304798">
            <a:off x="6225226" y="1910568"/>
            <a:ext cx="10848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-4,6%</a:t>
            </a:r>
          </a:p>
        </p:txBody>
      </p:sp>
      <p:cxnSp>
        <p:nvCxnSpPr>
          <p:cNvPr id="10" name="Прямая со стрелкой 9"/>
          <p:cNvCxnSpPr>
            <a:cxnSpLocks/>
          </p:cNvCxnSpPr>
          <p:nvPr/>
        </p:nvCxnSpPr>
        <p:spPr>
          <a:xfrm flipV="1">
            <a:off x="1502891" y="1721253"/>
            <a:ext cx="6138218" cy="46642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1398097"/>
      </p:ext>
    </p:extLst>
  </p:cSld>
  <p:clrMapOvr>
    <a:masterClrMapping/>
  </p:clrMapOvr>
</p:sld>
</file>

<file path=ppt/theme/theme1.xml><?xml version="1.0" encoding="utf-8"?>
<a:theme xmlns:a="http://schemas.openxmlformats.org/drawingml/2006/main" name="1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20406</TotalTime>
  <Words>2139</Words>
  <Application>Microsoft Office PowerPoint</Application>
  <PresentationFormat>Экран (4:3)</PresentationFormat>
  <Paragraphs>620</Paragraphs>
  <Slides>26</Slides>
  <Notes>26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26</vt:i4>
      </vt:variant>
    </vt:vector>
  </HeadingPairs>
  <TitlesOfParts>
    <vt:vector size="37" baseType="lpstr">
      <vt:lpstr>Batang</vt:lpstr>
      <vt:lpstr>Arial</vt:lpstr>
      <vt:lpstr>Arial Narrow</vt:lpstr>
      <vt:lpstr>Bookman Old Style</vt:lpstr>
      <vt:lpstr>Calibri</vt:lpstr>
      <vt:lpstr>Georgia</vt:lpstr>
      <vt:lpstr>Times New Roman</vt:lpstr>
      <vt:lpstr>Trebuchet MS</vt:lpstr>
      <vt:lpstr>Wingdings</vt:lpstr>
      <vt:lpstr>1_Воздушный поток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Реализация муниципальных программ в 2025 году </vt:lpstr>
      <vt:lpstr>Управленческая структура расходов бюджета, тыс. рублей</vt:lpstr>
      <vt:lpstr>Исполнение бюджета Уинского муниципального округа по расходам за 2025 год, тыс. руб.                                                                                                  </vt:lpstr>
      <vt:lpstr>Презентация PowerPoint</vt:lpstr>
      <vt:lpstr>Исполнение бюджета распорядителями  бюджетных средств за 2025 год </vt:lpstr>
      <vt:lpstr>Участие Уинского муниципального округа  в национальных проектах в 2025 году                                                                        </vt:lpstr>
      <vt:lpstr>Участие Уинского муниципального округа  в национальных проектах в 2025 году                                                                   </vt:lpstr>
      <vt:lpstr>Участие Уинского муниципального округа  в национальных проектах в 2025 году                                                                   </vt:lpstr>
      <vt:lpstr>Достижение целевых показателей по «указным» категориям работников бюджетной сферы Уинского муниципального округа в 2025 году</vt:lpstr>
      <vt:lpstr>Презентация PowerPoint</vt:lpstr>
      <vt:lpstr>Динамика расходов дорожного фонда, тыс. руб. </vt:lpstr>
      <vt:lpstr>Расходование средств резервного фонда Уинского муниципального округа в 2025 году</vt:lpstr>
      <vt:lpstr>Привлечение средств федерального и краевого бюджетов на выполнение полномочий ОМСУ за 2025 год, тыс. руб.                                                                                                  </vt:lpstr>
      <vt:lpstr>Привлечение средств федерального и краевого бюджетов на выполнение полномочий ОМСУ за 2025 год, тыс. руб.                                                                                                  </vt:lpstr>
      <vt:lpstr>Привлечение средств федерального и краевого бюджетов на выполнение полномочий ОМСУ за 2025 год, тыс. руб.                                                                                                  </vt:lpstr>
      <vt:lpstr>Основные итоги исполнения расходов  бюджета Уинского муниципального округа Пермского края за 2025 год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feu21-01</dc:creator>
  <cp:lastModifiedBy>Budget3</cp:lastModifiedBy>
  <cp:revision>1180</cp:revision>
  <cp:lastPrinted>2026-04-02T06:06:04Z</cp:lastPrinted>
  <dcterms:created xsi:type="dcterms:W3CDTF">2018-04-12T10:07:47Z</dcterms:created>
  <dcterms:modified xsi:type="dcterms:W3CDTF">2026-05-28T09:04:02Z</dcterms:modified>
</cp:coreProperties>
</file>